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352" r:id="rId3"/>
    <p:sldId id="354" r:id="rId4"/>
    <p:sldId id="290" r:id="rId5"/>
    <p:sldId id="302" r:id="rId6"/>
    <p:sldId id="345" r:id="rId7"/>
    <p:sldId id="285" r:id="rId8"/>
    <p:sldId id="295" r:id="rId9"/>
    <p:sldId id="336" r:id="rId10"/>
    <p:sldId id="309" r:id="rId11"/>
    <p:sldId id="335" r:id="rId12"/>
    <p:sldId id="359" r:id="rId13"/>
    <p:sldId id="360" r:id="rId14"/>
    <p:sldId id="339" r:id="rId15"/>
    <p:sldId id="337" r:id="rId16"/>
    <p:sldId id="356" r:id="rId17"/>
    <p:sldId id="355" r:id="rId18"/>
    <p:sldId id="296" r:id="rId19"/>
    <p:sldId id="357" r:id="rId20"/>
    <p:sldId id="361" r:id="rId21"/>
    <p:sldId id="358" r:id="rId22"/>
    <p:sldId id="305" r:id="rId23"/>
    <p:sldId id="351" r:id="rId24"/>
    <p:sldId id="364" r:id="rId25"/>
    <p:sldId id="316" r:id="rId26"/>
    <p:sldId id="350" r:id="rId27"/>
    <p:sldId id="301" r:id="rId28"/>
    <p:sldId id="334" r:id="rId29"/>
    <p:sldId id="363" r:id="rId30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7F715"/>
    <a:srgbClr val="FD916F"/>
    <a:srgbClr val="95B3D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94660"/>
  </p:normalViewPr>
  <p:slideViewPr>
    <p:cSldViewPr>
      <p:cViewPr varScale="1">
        <p:scale>
          <a:sx n="68" d="100"/>
          <a:sy n="68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0DE4F5-ADEB-49FE-A5F4-44D8795E6160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665AAC-C4A6-4C99-8EE8-080617E6D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1A773-A6E1-4216-9ACD-0FEF64CED2B6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759A9-CA72-43C8-A546-945BC496B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8F1C-B50A-452F-BECC-ED61A4C4265A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510B7-3259-4E7F-ACCC-3A59D2244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3913B-91BE-4A30-A5C9-5FBA1B317F66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6EA6-A055-4CD7-BBDC-20E3389EF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25ED2-7BF0-490F-B5F2-84E175D65C12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ED98-E5AE-4A39-953C-40931B8EC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7E397-3D69-4B28-B974-CCB3ADAB6B57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45BBA-2B5E-421F-9FDD-9A5A33C09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F14E6-D72E-493E-A805-D327D4D042D9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E4E6A-AF7C-4462-9AB8-CBB2489F8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FADFD-F63A-4C83-B114-CA6493D67426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14E16-F481-45D3-A49C-507C9795E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905F9-DF62-4DB9-8824-CD5AC816B23A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6E032-3F1F-401A-9FAA-A94C15313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AD165-A5A2-4045-8CAC-C9299F4E3A63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32CEE-9390-425C-81F0-B89A58572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9378F-68C0-4CD9-8AAA-DD30854FCE18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24BE3-D836-4F9A-BF2A-D10811DCB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0E9A9-4AA3-4FE2-AA6C-7F5E360C089E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EE9E6-528B-4BA4-B73F-4E042AD18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26DE45D-32DA-45E0-BF38-F35C94F2C001}" type="datetimeFigureOut">
              <a:rPr lang="en-US"/>
              <a:pPr>
                <a:defRPr/>
              </a:pPr>
              <a:t>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D7E70E-EB8A-4E56-A114-BF469ECAF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nci.nih.gov/svnroot/fhh/hhs/fhh/trunk/documents/requirements/use_case_specs/health-vault-use-cases/US%20-%20MFHP%20User%20Exports%20Translated%20Data%20to%20HealthVault.docx" TargetMode="External"/><Relationship Id="rId2" Type="http://schemas.openxmlformats.org/officeDocument/2006/relationships/hyperlink" Target="https://gforge.nci.nih.gov/svnroot/fhh/hhs/fhh/trunk/documents/requirements/use_case_specs/health-vault-use-cases/US%20-%20MFHP%20User%20Imports%20Translated%20Data%20from%20HealthVault.docx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forge.nci.nih.gov/svnroot/fhh/hhs/fhh/trunk/documents/ui/FHH%20Controlled%20Vocab%20initial%20inventory.xlsx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nci.nih.gov/svnroot/fhh/hhs/fhh/trunk/documents/ui/FHH%20Open%20Process%20WFs%20OG%20-%20Save%20to%20HV.pdf" TargetMode="External"/><Relationship Id="rId2" Type="http://schemas.openxmlformats.org/officeDocument/2006/relationships/hyperlink" Target="https://gforge.nci.nih.gov/svnroot/fhh/hhs/fhh/trunk/documents/ui/Save%20Process%20WFs%20OG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forge.nci.nih.gov/svnroot/fhh/hhs/fhh/trunk/documents/ui/FHH%20Open%20Process%20WFs%20OG%20-%20Local%20File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forge.nci.nih.gov/svnroot/fhh/hhs/fhh/trunk/documents/test/Automated_Test_Cases_Tracebility_Matrix.xls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nci.nih.gov/svnroot/fhh/hhs/fhh/trunk/documents/test/FHH_BETA_Test_Cases.xlsx" TargetMode="External"/><Relationship Id="rId2" Type="http://schemas.openxmlformats.org/officeDocument/2006/relationships/hyperlink" Target="https://gforge.nci.nih.gov/svnroot/fhh/hhs/fhh/trunk/documents/test/FHH%20Master%20Test%20Plan.doc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rveymonkey.com/s/BNJX9BC" TargetMode="External"/><Relationship Id="rId2" Type="http://schemas.openxmlformats.org/officeDocument/2006/relationships/hyperlink" Target="http://www.surveymonkey.com/s/BNDZCT2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forge.nci.nih.gov/svnroot/fhh/hhs/fhh/trunk/documents/ui/FHH%20Open%20Process%20WFs%20OG%20-%20Local%20File.pdf" TargetMode="External"/><Relationship Id="rId3" Type="http://schemas.openxmlformats.org/officeDocument/2006/relationships/hyperlink" Target="https://gforge.nci.nih.gov/svnroot/fhh/hhs/fhh/trunk/documents/requirements/use_case_specs/health-vault-use-cases/US%20-%20MFHP%20User%20Imports%20Translated%20Data%20from%20HealthVault.docx" TargetMode="External"/><Relationship Id="rId7" Type="http://schemas.openxmlformats.org/officeDocument/2006/relationships/hyperlink" Target="https://gforge.nci.nih.gov/svnroot/fhh/hhs/fhh/trunk/documents/ui/FHH%20Open%20Process%20WFs%20OG%20-%20Save%20to%20HV.pdf" TargetMode="External"/><Relationship Id="rId2" Type="http://schemas.openxmlformats.org/officeDocument/2006/relationships/hyperlink" Target="https://gforge.nci.nih.gov/svnroot/fhh/hhs/fhh/trunk/documents/pm/FHH_Sprint6_Review_2010-01-05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forge.nci.nih.gov/svnroot/fhh/hhs/fhh/trunk/documents/ui/Save%20Process%20WFs%20OG.pdf" TargetMode="External"/><Relationship Id="rId5" Type="http://schemas.openxmlformats.org/officeDocument/2006/relationships/hyperlink" Target="https://gforge.nci.nih.gov/svnroot/fhh/hhs/fhh/trunk/documents/ui/FHH%20Controlled%20Vocab%20initial%20inventory.xlsx" TargetMode="External"/><Relationship Id="rId4" Type="http://schemas.openxmlformats.org/officeDocument/2006/relationships/hyperlink" Target="https://gforge.nci.nih.gov/svnroot/fhh/hhs/fhh/trunk/documents/requirements/use_case_specs/health-vault-use-cases/US%20-%20MFHP%20User%20Exports%20Translated%20Data%20to%20HealthVault.docx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5amsolutions.com/projects/fhh/save/hv_success.php" TargetMode="External"/><Relationship Id="rId13" Type="http://schemas.openxmlformats.org/officeDocument/2006/relationships/hyperlink" Target="https://gforge.nci.nih.gov/svnroot/fhh/hhs/fhh/trunk/documents/test/FHH_BETA_Test_Cases.xlsx" TargetMode="External"/><Relationship Id="rId3" Type="http://schemas.openxmlformats.org/officeDocument/2006/relationships/hyperlink" Target="https://design.5amsolutions.com/projects/fhh/save/downloading.php" TargetMode="External"/><Relationship Id="rId7" Type="http://schemas.openxmlformats.org/officeDocument/2006/relationships/hyperlink" Target="https://design.5amsolutions.com/projects/fhh/save/hv_post_login.php" TargetMode="External"/><Relationship Id="rId12" Type="http://schemas.openxmlformats.org/officeDocument/2006/relationships/hyperlink" Target="https://gforge.nci.nih.gov/svnroot/fhh/hhs/fhh/trunk/documents/test/FHH%20Master%20Test%20Plan.doc" TargetMode="External"/><Relationship Id="rId2" Type="http://schemas.openxmlformats.org/officeDocument/2006/relationships/hyperlink" Target="https://design.5amsolutions.com/projects/fhh/save/index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sign.5amsolutions.com/projects/fhh/save/hv.php" TargetMode="External"/><Relationship Id="rId11" Type="http://schemas.openxmlformats.org/officeDocument/2006/relationships/hyperlink" Target="https://gforge.nci.nih.gov/svnroot/fhh/hhs/fhh/trunk/documents/test/Automated_Test_Cases_Tracebility_Matrix.xlsx" TargetMode="External"/><Relationship Id="rId5" Type="http://schemas.openxmlformats.org/officeDocument/2006/relationships/hyperlink" Target="https://design.5amsolutions.com/projects/fhh/save/hv_transition.php" TargetMode="External"/><Relationship Id="rId15" Type="http://schemas.openxmlformats.org/officeDocument/2006/relationships/hyperlink" Target="http://www.surveymonkey.com/s/BNJX9BC" TargetMode="External"/><Relationship Id="rId10" Type="http://schemas.openxmlformats.org/officeDocument/2006/relationships/hyperlink" Target="https://design.5amsolutions.com/projects/fhh/save/save_local_canceled.php" TargetMode="External"/><Relationship Id="rId4" Type="http://schemas.openxmlformats.org/officeDocument/2006/relationships/hyperlink" Target="https://design.5amsolutions.com/projects/fhh/save/manage.php" TargetMode="External"/><Relationship Id="rId9" Type="http://schemas.openxmlformats.org/officeDocument/2006/relationships/hyperlink" Target="https://design.5amsolutions.com/projects/fhh/save/save_hv_canceled.php" TargetMode="External"/><Relationship Id="rId14" Type="http://schemas.openxmlformats.org/officeDocument/2006/relationships/hyperlink" Target="http://www.surveymonkey.com/s/BNDZCT2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anet.5amsolutions.com/display/fhh/2.3+M6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ira.5amsolutions.com/secure/ChartBoard.jspa?decorator=none&amp;selectedProjectId=1006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5amsolutions.com/fhh-web/home.a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86800" cy="1470025"/>
          </a:xfrm>
        </p:spPr>
        <p:txBody>
          <a:bodyPr/>
          <a:lstStyle/>
          <a:p>
            <a:pPr eaLnBrk="1" hangingPunct="1"/>
            <a:r>
              <a:rPr lang="en-US" smtClean="0"/>
              <a:t>FHH HealthVault Integration Project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Iteration 6 Review</a:t>
            </a:r>
          </a:p>
        </p:txBody>
      </p:sp>
      <p:sp>
        <p:nvSpPr>
          <p:cNvPr id="14339" name="Title 1"/>
          <p:cNvSpPr>
            <a:spLocks/>
          </p:cNvSpPr>
          <p:nvPr/>
        </p:nvSpPr>
        <p:spPr bwMode="auto">
          <a:xfrm>
            <a:off x="838200" y="4876800"/>
            <a:ext cx="7772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latin typeface="Calibri" pitchFamily="34" charset="0"/>
              </a:rPr>
              <a:t>January 5,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Save to HealthVault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(continued)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Log in to HealthVault</a:t>
            </a:r>
          </a:p>
          <a:p>
            <a:pPr>
              <a:lnSpc>
                <a:spcPct val="90000"/>
              </a:lnSpc>
            </a:pPr>
            <a:r>
              <a:rPr lang="en-US" smtClean="0"/>
              <a:t>HealthVault Manager </a:t>
            </a:r>
            <a:r>
              <a:rPr lang="en-US" b="1" smtClean="0"/>
              <a:t>successful connection</a:t>
            </a:r>
            <a:r>
              <a:rPr lang="en-US" smtClean="0"/>
              <a:t> page appears</a:t>
            </a:r>
          </a:p>
          <a:p>
            <a:pPr>
              <a:lnSpc>
                <a:spcPct val="90000"/>
              </a:lnSpc>
            </a:pPr>
            <a:r>
              <a:rPr lang="en-US" smtClean="0"/>
              <a:t>Click on </a:t>
            </a:r>
            <a:r>
              <a:rPr lang="en-US" b="1" smtClean="0"/>
              <a:t>Save to HealthVault</a:t>
            </a:r>
          </a:p>
          <a:p>
            <a:pPr>
              <a:lnSpc>
                <a:spcPct val="90000"/>
              </a:lnSpc>
            </a:pPr>
            <a:r>
              <a:rPr lang="en-US" smtClean="0"/>
              <a:t>HealthVault manager confirmation message appears</a:t>
            </a:r>
          </a:p>
          <a:p>
            <a:pPr>
              <a:lnSpc>
                <a:spcPct val="90000"/>
              </a:lnSpc>
            </a:pPr>
            <a:r>
              <a:rPr lang="en-US" smtClean="0"/>
              <a:t>Return to HealthVault</a:t>
            </a:r>
          </a:p>
          <a:p>
            <a:pPr>
              <a:lnSpc>
                <a:spcPct val="90000"/>
              </a:lnSpc>
            </a:pPr>
            <a:r>
              <a:rPr lang="en-US" smtClean="0"/>
              <a:t>Click on History of Changes</a:t>
            </a:r>
          </a:p>
          <a:p>
            <a:pPr>
              <a:lnSpc>
                <a:spcPct val="90000"/>
              </a:lnSpc>
            </a:pPr>
            <a:r>
              <a:rPr lang="en-US" smtClean="0"/>
              <a:t>Click on All Changes in the last 30 days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View new entries recording MFHP input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b="1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Save to HealthVault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(continued)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Click the </a:t>
            </a:r>
            <a:r>
              <a:rPr lang="en-US" sz="2800" b="1" smtClean="0"/>
              <a:t>Health Information</a:t>
            </a:r>
            <a:r>
              <a:rPr lang="en-US" sz="2800" smtClean="0"/>
              <a:t> tab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Click the </a:t>
            </a:r>
            <a:r>
              <a:rPr lang="en-US" sz="2800" b="1" smtClean="0"/>
              <a:t>Edit Profile</a:t>
            </a:r>
            <a:r>
              <a:rPr lang="en-US" sz="2800" smtClean="0"/>
              <a:t> link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View the proband’s information in table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Name &amp; Date of Birth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Relationship = self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Gender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Condition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smtClean="0"/>
              <a:t>Click on </a:t>
            </a:r>
            <a:r>
              <a:rPr lang="en-US" sz="2800" b="1" smtClean="0"/>
              <a:t>Show Optional Information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Ethnicity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Use X-Ray to view extended data types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Weight, Height, plus</a:t>
            </a:r>
            <a:endParaRPr lang="en-US" sz="240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smtClean="0"/>
              <a:t>Twin status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Adoption status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b="1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Load from HealthVault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r>
              <a:rPr lang="en-US" smtClean="0"/>
              <a:t>Start a  new browser tab</a:t>
            </a:r>
          </a:p>
          <a:p>
            <a:r>
              <a:rPr lang="en-US" smtClean="0"/>
              <a:t>Go to My Family Health History (demo)</a:t>
            </a:r>
          </a:p>
          <a:p>
            <a:r>
              <a:rPr lang="en-US" smtClean="0"/>
              <a:t>Click on </a:t>
            </a:r>
            <a:r>
              <a:rPr lang="en-US" b="1" smtClean="0"/>
              <a:t>Open a Saved History File</a:t>
            </a:r>
            <a:r>
              <a:rPr lang="en-US" smtClean="0"/>
              <a:t> button</a:t>
            </a:r>
          </a:p>
          <a:p>
            <a:r>
              <a:rPr lang="en-US" smtClean="0"/>
              <a:t>Click on </a:t>
            </a:r>
            <a:r>
              <a:rPr lang="en-US" b="1" smtClean="0"/>
              <a:t>Load from Microsoft HealthVault</a:t>
            </a:r>
            <a:r>
              <a:rPr lang="en-US" smtClean="0"/>
              <a:t> button</a:t>
            </a:r>
          </a:p>
          <a:p>
            <a:r>
              <a:rPr lang="en-US" smtClean="0"/>
              <a:t>Click on </a:t>
            </a:r>
            <a:r>
              <a:rPr lang="en-US" b="1" smtClean="0"/>
              <a:t>Continue</a:t>
            </a:r>
            <a:r>
              <a:rPr lang="en-US" smtClean="0"/>
              <a:t> button</a:t>
            </a:r>
          </a:p>
          <a:p>
            <a:r>
              <a:rPr lang="en-US" smtClean="0"/>
              <a:t>Log in to Microsoft HealthVault</a:t>
            </a:r>
          </a:p>
          <a:p>
            <a:r>
              <a:rPr lang="en-US" smtClean="0"/>
              <a:t>Click on </a:t>
            </a:r>
            <a:r>
              <a:rPr lang="en-US" b="1" smtClean="0"/>
              <a:t>Continue</a:t>
            </a:r>
            <a:r>
              <a:rPr lang="en-US" smtClean="0"/>
              <a:t> button</a:t>
            </a:r>
          </a:p>
          <a:p>
            <a:r>
              <a:rPr lang="en-US" smtClean="0"/>
              <a:t>Click on </a:t>
            </a:r>
            <a:r>
              <a:rPr lang="en-US" b="1" smtClean="0"/>
              <a:t>Load from HealthVault</a:t>
            </a:r>
            <a:r>
              <a:rPr lang="en-US" smtClean="0"/>
              <a:t> button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b="1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213" y="4819650"/>
            <a:ext cx="4587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Load from HealthVault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r>
              <a:rPr lang="en-US" sz="2800" smtClean="0"/>
              <a:t>View the previously-saved Family History information</a:t>
            </a:r>
          </a:p>
          <a:p>
            <a:pPr lvl="1"/>
            <a:r>
              <a:rPr lang="en-US" sz="2400" smtClean="0"/>
              <a:t>Name</a:t>
            </a:r>
          </a:p>
          <a:p>
            <a:pPr lvl="1"/>
            <a:r>
              <a:rPr lang="en-US" sz="2400" smtClean="0"/>
              <a:t>Relationship to Me = self</a:t>
            </a:r>
          </a:p>
          <a:p>
            <a:r>
              <a:rPr lang="en-US" sz="2800" smtClean="0"/>
              <a:t>Click on </a:t>
            </a:r>
            <a:r>
              <a:rPr lang="en-US" sz="2800" b="1" smtClean="0"/>
              <a:t>Update History</a:t>
            </a:r>
            <a:r>
              <a:rPr lang="en-US" sz="2800" smtClean="0"/>
              <a:t> icon</a:t>
            </a:r>
          </a:p>
          <a:p>
            <a:r>
              <a:rPr lang="en-US" sz="2800" smtClean="0"/>
              <a:t>View other previously-saved information</a:t>
            </a:r>
          </a:p>
          <a:p>
            <a:pPr lvl="1"/>
            <a:r>
              <a:rPr lang="en-US" sz="2400" smtClean="0"/>
              <a:t>Gender</a:t>
            </a:r>
          </a:p>
          <a:p>
            <a:pPr lvl="1"/>
            <a:r>
              <a:rPr lang="en-US" sz="2400" smtClean="0"/>
              <a:t>Date of Birth</a:t>
            </a:r>
          </a:p>
          <a:p>
            <a:pPr lvl="1"/>
            <a:r>
              <a:rPr lang="en-US" sz="2400" smtClean="0"/>
              <a:t>Twin status</a:t>
            </a:r>
          </a:p>
          <a:p>
            <a:pPr lvl="1"/>
            <a:r>
              <a:rPr lang="en-US" sz="2400" smtClean="0"/>
              <a:t>Adoption status</a:t>
            </a:r>
          </a:p>
          <a:p>
            <a:pPr lvl="1"/>
            <a:r>
              <a:rPr lang="en-US" sz="2400" smtClean="0"/>
              <a:t>Height, Weight</a:t>
            </a:r>
          </a:p>
          <a:p>
            <a:pPr lvl="1"/>
            <a:r>
              <a:rPr lang="en-US" sz="2400" smtClean="0"/>
              <a:t>Disease / Condition</a:t>
            </a:r>
          </a:p>
          <a:p>
            <a:pPr lvl="1"/>
            <a:r>
              <a:rPr lang="en-US" sz="2400" smtClean="0"/>
              <a:t>Race, Ethnicity 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b="1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4587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Created &amp; revised Use Cases based on data translation map developed earlier: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mtClean="0">
                <a:hlinkClick r:id="rId2"/>
              </a:rPr>
              <a:t>User Imports Translated Data from HealthVault</a:t>
            </a:r>
            <a:endParaRPr lang="en-US" smtClean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mtClean="0">
                <a:hlinkClick r:id="rId3"/>
              </a:rPr>
              <a:t>User Exports Translated Data to HealthVault</a:t>
            </a:r>
            <a:endParaRPr lang="en-US" smtClean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Highlights: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No pop-ups or Wizard to slow down user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Informational messages where appropriate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Display error messages when imported data violates standards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Available on Gforge (links above)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Information Architecture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4582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Controlled Vocabulary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Analyzed all application text to derive a list of terms used throughout the application</a:t>
            </a:r>
            <a:br>
              <a:rPr lang="en-US" sz="2400" smtClean="0"/>
            </a:b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Compiled terms into a controlled vocabulary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Chose the best term for each  (or a completely new one that was better than any in use)</a:t>
            </a:r>
            <a:br>
              <a:rPr lang="en-US" sz="2000" smtClean="0"/>
            </a:b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Updated wireframes and application resources in codebase to reflect new terms</a:t>
            </a:r>
            <a:br>
              <a:rPr lang="en-US" sz="2400" smtClean="0"/>
            </a:b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Available on Gforge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hlinkClick r:id="rId2"/>
              </a:rPr>
              <a:t>https://gforge.nci.nih.gov/svnroot/fhh/hhs/fhh/trunk/documents/ui/FHH%20Controlled%20Vocab%20initial%20inventory.xlsx</a:t>
            </a:r>
            <a:endParaRPr lang="en-US" sz="1600" smtClean="0"/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Information Architecture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Other IA tasks this sprint:</a:t>
            </a:r>
            <a:br>
              <a:rPr lang="en-US" smtClean="0"/>
            </a:b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Authored help text describing the FHH/HealthVault connection and privacy</a:t>
            </a:r>
            <a:br>
              <a:rPr lang="en-US" smtClean="0"/>
            </a:b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Various ongoing adjustments to wireframes in prep for high-fidelity mockups next sprint</a:t>
            </a:r>
            <a:br>
              <a:rPr lang="en-US" smtClean="0"/>
            </a:b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Finalized File Open process wireframes, including authoring text for new screens 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Revised Mockups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4983163"/>
          </a:xfrm>
        </p:spPr>
        <p:txBody>
          <a:bodyPr/>
          <a:lstStyle/>
          <a:p>
            <a:r>
              <a:rPr lang="en-US" smtClean="0"/>
              <a:t>Available on Gforge</a:t>
            </a:r>
          </a:p>
          <a:p>
            <a:pPr lvl="1"/>
            <a:r>
              <a:rPr lang="en-US" smtClean="0">
                <a:hlinkClick r:id="rId2" tooltip="https://gforge.nci.nih.gov/svnroot/fhh/hhs/fhh/trunk/documents/ui/Save%20Process%20WFs%20OG.pdf"/>
              </a:rPr>
              <a:t>Save Process WFs OG.pdf</a:t>
            </a:r>
            <a:endParaRPr lang="en-US" smtClean="0"/>
          </a:p>
          <a:p>
            <a:pPr lvl="1"/>
            <a:r>
              <a:rPr lang="en-US" smtClean="0">
                <a:hlinkClick r:id="rId3" tooltip="https://gforge.nci.nih.gov/svnroot/fhh/hhs/fhh/trunk/documents/ui/FHH%20Open%20Process%20WFs%20OG%20-%20Save%20to%20HV.pdf"/>
              </a:rPr>
              <a:t>FHH Open Process WFs OG – Save to HV.pdf</a:t>
            </a:r>
            <a:endParaRPr lang="en-US" smtClean="0"/>
          </a:p>
          <a:p>
            <a:pPr lvl="1"/>
            <a:r>
              <a:rPr lang="en-US" smtClean="0">
                <a:hlinkClick r:id="rId4" tooltip="https://gforge.nci.nih.gov/svnroot/fhh/hhs/fhh/trunk/documents/ui/FHH%20Open%20Process%20WFs%20OG%20-%20Local%20File.pdf"/>
              </a:rPr>
              <a:t>FHH Open Process WFs OG – Local File.pdf</a:t>
            </a:r>
            <a:endParaRPr lang="en-US" smtClean="0"/>
          </a:p>
          <a:p>
            <a:pPr lvl="1">
              <a:buFont typeface="Arial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Coverage - Regresssion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r>
              <a:rPr lang="en-US" smtClean="0"/>
              <a:t>Regression coverage (old features)</a:t>
            </a:r>
          </a:p>
          <a:p>
            <a:pPr lvl="1"/>
            <a:r>
              <a:rPr lang="en-US" smtClean="0"/>
              <a:t>59 of 60 features = 98%</a:t>
            </a:r>
          </a:p>
          <a:p>
            <a:pPr lvl="1"/>
            <a:r>
              <a:rPr lang="en-US" smtClean="0">
                <a:hlinkClick r:id="rId2"/>
              </a:rPr>
              <a:t>Requirements Traceability Matrix</a:t>
            </a:r>
            <a:endParaRPr lang="en-US" smtClean="0"/>
          </a:p>
          <a:p>
            <a:r>
              <a:rPr lang="en-US" smtClean="0"/>
              <a:t>Remaining feature:</a:t>
            </a:r>
          </a:p>
          <a:p>
            <a:pPr lvl="1"/>
            <a:r>
              <a:rPr lang="en-US" smtClean="0"/>
              <a:t>Alternate flows</a:t>
            </a:r>
          </a:p>
          <a:p>
            <a:pPr lvl="2"/>
            <a:r>
              <a:rPr lang="en-US" smtClean="0"/>
              <a:t>Invalid HealthVault login credentials </a:t>
            </a:r>
          </a:p>
          <a:p>
            <a:pPr lvl="2"/>
            <a:r>
              <a:rPr lang="en-US" smtClean="0"/>
              <a:t>Cancel/Close</a:t>
            </a:r>
          </a:p>
          <a:p>
            <a:pPr lvl="1"/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Beta Test Planning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r>
              <a:rPr lang="en-US" sz="2800" smtClean="0"/>
              <a:t>Beta Test steps</a:t>
            </a:r>
          </a:p>
          <a:p>
            <a:pPr lvl="1"/>
            <a:r>
              <a:rPr lang="en-US" sz="2400" smtClean="0"/>
              <a:t>Verify Plan</a:t>
            </a:r>
          </a:p>
          <a:p>
            <a:pPr lvl="1"/>
            <a:r>
              <a:rPr lang="en-US" sz="2400" smtClean="0"/>
              <a:t>Schedule beta test</a:t>
            </a:r>
          </a:p>
          <a:p>
            <a:pPr lvl="1"/>
            <a:r>
              <a:rPr lang="en-US" sz="2400" smtClean="0"/>
              <a:t>Prepare beta test environment</a:t>
            </a:r>
          </a:p>
          <a:p>
            <a:pPr lvl="1"/>
            <a:r>
              <a:rPr lang="en-US" sz="2400" smtClean="0"/>
              <a:t>Execute tests</a:t>
            </a:r>
          </a:p>
          <a:p>
            <a:pPr lvl="1"/>
            <a:r>
              <a:rPr lang="en-US" sz="2400" smtClean="0"/>
              <a:t>Review test results</a:t>
            </a:r>
          </a:p>
          <a:p>
            <a:pPr lvl="1"/>
            <a:r>
              <a:rPr lang="en-US" sz="2400" smtClean="0"/>
              <a:t>Identify issues</a:t>
            </a:r>
          </a:p>
          <a:p>
            <a:pPr lvl="1"/>
            <a:r>
              <a:rPr lang="en-US" sz="2400" smtClean="0"/>
              <a:t>Publish test result reports</a:t>
            </a:r>
          </a:p>
          <a:p>
            <a:r>
              <a:rPr lang="en-US" sz="2800" smtClean="0"/>
              <a:t>Available in Gforge:</a:t>
            </a:r>
          </a:p>
          <a:p>
            <a:pPr lvl="1"/>
            <a:r>
              <a:rPr lang="en-US" sz="2400" smtClean="0">
                <a:hlinkClick r:id="rId2"/>
              </a:rPr>
              <a:t>FHH Master Test Plan.doc</a:t>
            </a:r>
            <a:endParaRPr lang="en-US" sz="2400" smtClean="0"/>
          </a:p>
          <a:p>
            <a:pPr lvl="1"/>
            <a:r>
              <a:rPr lang="en-US" sz="2400" smtClean="0">
                <a:hlinkClick r:id="rId3"/>
              </a:rPr>
              <a:t>FHH BETA Test Cases.xlsx</a:t>
            </a:r>
            <a:endParaRPr lang="en-US" sz="2400" smtClean="0"/>
          </a:p>
          <a:p>
            <a:pPr lvl="1"/>
            <a:endParaRPr lang="en-US" sz="2400" smtClean="0"/>
          </a:p>
          <a:p>
            <a:pPr>
              <a:buFont typeface="Arial" charset="0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Iteration 6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mtClean="0"/>
              <a:t>What we set out to accomplish: </a:t>
            </a:r>
          </a:p>
          <a:p>
            <a:pPr lvl="1"/>
            <a:r>
              <a:rPr lang="en-US" smtClean="0"/>
              <a:t>Export to Health Vault</a:t>
            </a:r>
          </a:p>
          <a:p>
            <a:pPr lvl="2"/>
            <a:r>
              <a:rPr lang="en-US" smtClean="0"/>
              <a:t>Demographic information</a:t>
            </a:r>
          </a:p>
          <a:p>
            <a:pPr lvl="2"/>
            <a:r>
              <a:rPr lang="en-US" smtClean="0"/>
              <a:t>Diseases/Conditions</a:t>
            </a:r>
          </a:p>
          <a:p>
            <a:pPr lvl="1"/>
            <a:r>
              <a:rPr lang="en-US" smtClean="0"/>
              <a:t>Import from HealthVault</a:t>
            </a:r>
          </a:p>
          <a:p>
            <a:pPr lvl="1"/>
            <a:r>
              <a:rPr lang="en-US" smtClean="0"/>
              <a:t>Convert wireframes to HTML</a:t>
            </a:r>
          </a:p>
          <a:p>
            <a:r>
              <a:rPr lang="en-US" smtClean="0"/>
              <a:t>All completed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Beta Test Team Composition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229600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Tech-savvy testers:  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   1 5AM employee not on the FHH team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   1 Incremental employee not on the FHH team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   1. Microsoft employee not on the HealthVault team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   1 Mayo clinic employee/contractor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HeathCare-savvy users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   1 HHS employee/contractor (not one of our stakeholders)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   1 NCI employee/contractor  (not one of our stakeholders)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General population users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friends/relatives recruited by each of the above.  Should be: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mostly female (assumed to be core MFHP users)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geographically dispersed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Beta Test Surveys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r>
              <a:rPr lang="en-US" smtClean="0"/>
              <a:t>Web-based survey tool</a:t>
            </a:r>
          </a:p>
          <a:p>
            <a:pPr lvl="1"/>
            <a:r>
              <a:rPr lang="en-US" smtClean="0"/>
              <a:t>Flexible tools for creating and running user surveys</a:t>
            </a:r>
          </a:p>
          <a:p>
            <a:pPr lvl="1"/>
            <a:r>
              <a:rPr lang="en-US" smtClean="0"/>
              <a:t>Common baseline for feedback</a:t>
            </a:r>
          </a:p>
          <a:p>
            <a:pPr lvl="1"/>
            <a:r>
              <a:rPr lang="en-US" smtClean="0"/>
              <a:t>Chose SurveyMonkey.com</a:t>
            </a:r>
          </a:p>
          <a:p>
            <a:r>
              <a:rPr lang="en-US" smtClean="0"/>
              <a:t>Three Beta Test Surveys</a:t>
            </a:r>
          </a:p>
          <a:p>
            <a:pPr lvl="1"/>
            <a:r>
              <a:rPr lang="en-US" smtClean="0">
                <a:hlinkClick r:id="rId2"/>
              </a:rPr>
              <a:t>Kickoff survey</a:t>
            </a:r>
            <a:r>
              <a:rPr lang="en-US" smtClean="0"/>
              <a:t> (recruiting &amp; training beta testers) </a:t>
            </a:r>
          </a:p>
          <a:p>
            <a:pPr lvl="1"/>
            <a:r>
              <a:rPr lang="en-US" smtClean="0">
                <a:hlinkClick r:id="rId3"/>
              </a:rPr>
              <a:t>Feedback survey </a:t>
            </a:r>
            <a:r>
              <a:rPr lang="en-US" smtClean="0"/>
              <a:t>(workhorse – used over &amp; over)</a:t>
            </a:r>
          </a:p>
          <a:p>
            <a:pPr lvl="1"/>
            <a:r>
              <a:rPr lang="en-US" smtClean="0"/>
              <a:t>Wrapup survey</a:t>
            </a:r>
          </a:p>
          <a:p>
            <a:pPr lvl="1"/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Iteration 7 Objectives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Implement new wireframes in HTML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Complete development of Export/Import Family History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Save immediate relatives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Save entire family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Implement user messages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Data translation informational messages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Data error messages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Handling bad data conditions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Test third-party interoperability (Mayo)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Prepare for rollout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MS Go-Live Process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ASPA Approval 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Start NCI Appscan process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  <a:p>
            <a:pPr lvl="1"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Documents in Gforge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400" smtClean="0"/>
              <a:t>This Sprint Review presentation</a:t>
            </a:r>
          </a:p>
          <a:p>
            <a:pPr lvl="1"/>
            <a:r>
              <a:rPr lang="en-US" sz="2000" smtClean="0">
                <a:hlinkClick r:id="rId2"/>
              </a:rPr>
              <a:t>https://gforge.nci.nih.gov/svnroot/fhh/hhs/fhh/trunk/documents/pm/FHH_Sprint6_Review_2010-01-05.pptx</a:t>
            </a:r>
            <a:endParaRPr lang="en-US" sz="2000" smtClean="0"/>
          </a:p>
          <a:p>
            <a:r>
              <a:rPr lang="en-US" sz="2400" smtClean="0"/>
              <a:t>Revised Requirements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z="1800" smtClean="0">
                <a:hlinkClick r:id="rId3"/>
              </a:rPr>
              <a:t>User Imports Translated Data from HealthVault</a:t>
            </a:r>
            <a:endParaRPr lang="en-US" sz="1800" smtClean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z="1800" smtClean="0">
                <a:hlinkClick r:id="rId4"/>
              </a:rPr>
              <a:t>User Exports Translated Data to HealthVault</a:t>
            </a:r>
            <a:endParaRPr lang="en-US" sz="1800" smtClean="0"/>
          </a:p>
          <a:p>
            <a:r>
              <a:rPr lang="en-US" sz="2400" smtClean="0"/>
              <a:t>Controlled Vocabulary Initial Inventory</a:t>
            </a:r>
          </a:p>
          <a:p>
            <a:pPr lvl="1"/>
            <a:r>
              <a:rPr lang="en-US" sz="2000" smtClean="0">
                <a:hlinkClick r:id="rId5"/>
              </a:rPr>
              <a:t>https://gforge.nci.nih.gov/svnroot/fhh/hhs/fhh/trunk/documents/ui/FHH%20Controlled%20Vocab%20initial%20inventory.xlsx</a:t>
            </a:r>
            <a:endParaRPr lang="en-US" sz="2000" smtClean="0"/>
          </a:p>
          <a:p>
            <a:r>
              <a:rPr lang="en-US" sz="2400" smtClean="0"/>
              <a:t>Wireframes</a:t>
            </a:r>
          </a:p>
          <a:p>
            <a:pPr lvl="1"/>
            <a:r>
              <a:rPr lang="en-US" sz="1800" smtClean="0">
                <a:hlinkClick r:id="rId6" tooltip="https://gforge.nci.nih.gov/svnroot/fhh/hhs/fhh/trunk/documents/ui/Save%20Process%20WFs%20OG.pdf"/>
              </a:rPr>
              <a:t>Save Process WFs OG.pdf</a:t>
            </a:r>
            <a:endParaRPr lang="en-US" sz="1800" smtClean="0"/>
          </a:p>
          <a:p>
            <a:pPr lvl="1"/>
            <a:r>
              <a:rPr lang="en-US" sz="1800" smtClean="0">
                <a:hlinkClick r:id="rId7" tooltip="https://gforge.nci.nih.gov/svnroot/fhh/hhs/fhh/trunk/documents/ui/FHH%20Open%20Process%20WFs%20OG%20-%20Save%20to%20HV.pdf"/>
              </a:rPr>
              <a:t>FHH Open Process WFs OG – Save to HV.pdf</a:t>
            </a:r>
            <a:endParaRPr lang="en-US" sz="1800" smtClean="0"/>
          </a:p>
          <a:p>
            <a:pPr lvl="1"/>
            <a:r>
              <a:rPr lang="en-US" sz="1800" smtClean="0">
                <a:hlinkClick r:id="rId8" tooltip="https://gforge.nci.nih.gov/svnroot/fhh/hhs/fhh/trunk/documents/ui/FHH%20Open%20Process%20WFs%20OG%20-%20Local%20File.pdf"/>
              </a:rPr>
              <a:t>FHH Open Process WFs OG – Local File.pdf</a:t>
            </a:r>
            <a:endParaRPr lang="en-US" sz="1800" smtClean="0"/>
          </a:p>
          <a:p>
            <a:pPr lvl="1"/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Documents in Gforge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8534400" cy="5562600"/>
          </a:xfrm>
        </p:spPr>
        <p:txBody>
          <a:bodyPr/>
          <a:lstStyle/>
          <a:p>
            <a:r>
              <a:rPr lang="en-US" sz="2400" smtClean="0"/>
              <a:t>HTML Wireframes</a:t>
            </a:r>
          </a:p>
          <a:p>
            <a:r>
              <a:rPr lang="en-US" sz="1600" smtClean="0">
                <a:hlinkClick r:id="rId2"/>
              </a:rPr>
              <a:t>https://design.5amsolutions.com/projects/fhh/save/index.php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>
                <a:hlinkClick r:id="rId3"/>
              </a:rPr>
              <a:t>https://design.5amsolutions.com/projects/fhh/save/downloading.php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>
                <a:hlinkClick r:id="rId4"/>
              </a:rPr>
              <a:t>https://design.5amsolutions.com/projects/fhh/save/manage.php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>
                <a:hlinkClick r:id="rId5"/>
              </a:rPr>
              <a:t>https://design.5amsolutions.com/projects/fhh/save/hv_transition.php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>
                <a:hlinkClick r:id="rId6"/>
              </a:rPr>
              <a:t>https://design.5amsolutions.com/projects/fhh/save/hv.php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>
                <a:hlinkClick r:id="rId7"/>
              </a:rPr>
              <a:t>https://design.5amsolutions.com/projects/fhh/save/hv_post_login.php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>
                <a:hlinkClick r:id="rId8"/>
              </a:rPr>
              <a:t>https://design.5amsolutions.com/projects/fhh/save/hv_success.php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>
                <a:hlinkClick r:id="rId9"/>
              </a:rPr>
              <a:t>https://design.5amsolutions.com/projects/fhh/save/save_hv_canceled.php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>
                <a:hlinkClick r:id="rId10"/>
              </a:rPr>
              <a:t>https://design.5amsolutions.com/projects/fhh/save/save_local_canceled.php </a:t>
            </a:r>
            <a:endParaRPr lang="en-US" sz="1600" smtClean="0"/>
          </a:p>
          <a:p>
            <a:r>
              <a:rPr lang="en-US" sz="2400" smtClean="0"/>
              <a:t>Requirements Traceability Matrix</a:t>
            </a:r>
          </a:p>
          <a:p>
            <a:pPr lvl="1"/>
            <a:r>
              <a:rPr lang="en-US" sz="1800" smtClean="0">
                <a:hlinkClick r:id="rId11"/>
              </a:rPr>
              <a:t>https://gforge.nci.nih.gov/svnroot/fhh/hhs/fhh/trunk/documents/test/Automated_Test_Cases_Tracebility_Matrix.xlsx</a:t>
            </a:r>
            <a:endParaRPr lang="en-US" sz="1800" smtClean="0"/>
          </a:p>
          <a:p>
            <a:r>
              <a:rPr lang="en-US" sz="2400" smtClean="0"/>
              <a:t>Beta Test Plan &amp; Surveys</a:t>
            </a:r>
          </a:p>
          <a:p>
            <a:pPr lvl="1"/>
            <a:r>
              <a:rPr lang="en-US" sz="1800" smtClean="0">
                <a:hlinkClick r:id="rId12"/>
              </a:rPr>
              <a:t>FHH Master Test Plan.doc</a:t>
            </a:r>
            <a:endParaRPr lang="en-US" sz="1800" smtClean="0"/>
          </a:p>
          <a:p>
            <a:pPr lvl="1"/>
            <a:r>
              <a:rPr lang="en-US" sz="1800" smtClean="0">
                <a:hlinkClick r:id="rId13"/>
              </a:rPr>
              <a:t>FHH BETA Test Cases.xlsx</a:t>
            </a:r>
            <a:endParaRPr lang="en-US" sz="2000" smtClean="0"/>
          </a:p>
          <a:p>
            <a:pPr lvl="1"/>
            <a:r>
              <a:rPr lang="en-US" sz="1800" smtClean="0">
                <a:hlinkClick r:id="rId14"/>
              </a:rPr>
              <a:t>Kickoff survey</a:t>
            </a:r>
            <a:endParaRPr lang="en-US" sz="1800" smtClean="0"/>
          </a:p>
          <a:p>
            <a:pPr lvl="1"/>
            <a:r>
              <a:rPr lang="en-US" sz="1800" smtClean="0">
                <a:hlinkClick r:id="rId15"/>
              </a:rPr>
              <a:t>Feedback survey </a:t>
            </a:r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endParaRPr lang="en-US" sz="20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Schedule Next Sprint Review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PROPOSED DATE/TIME</a:t>
            </a:r>
          </a:p>
          <a:p>
            <a:pPr lvl="1"/>
            <a:r>
              <a:rPr lang="en-US" smtClean="0"/>
              <a:t>Thursday, January 14 </a:t>
            </a:r>
          </a:p>
          <a:p>
            <a:pPr lvl="1"/>
            <a:r>
              <a:rPr lang="en-US" smtClean="0"/>
              <a:t>11am – Noon</a:t>
            </a:r>
          </a:p>
          <a:p>
            <a:r>
              <a:rPr lang="en-US" smtClean="0"/>
              <a:t>INVITEES</a:t>
            </a:r>
          </a:p>
          <a:p>
            <a:pPr lvl="1"/>
            <a:r>
              <a:rPr lang="en-US" smtClean="0"/>
              <a:t>Chris Piepenbring</a:t>
            </a:r>
          </a:p>
          <a:p>
            <a:pPr lvl="1"/>
            <a:r>
              <a:rPr lang="en-US" smtClean="0"/>
              <a:t>Leslie Power, Dan Weikart</a:t>
            </a:r>
          </a:p>
          <a:p>
            <a:pPr lvl="1"/>
            <a:r>
              <a:rPr lang="en-US" smtClean="0"/>
              <a:t>Project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SPRINT PLANNING (2.3 M7)</a:t>
            </a:r>
          </a:p>
          <a:p>
            <a:pPr lvl="1" eaLnBrk="1" hangingPunct="1"/>
            <a:r>
              <a:rPr lang="en-US" smtClean="0"/>
              <a:t>Conduct Retrospective</a:t>
            </a:r>
          </a:p>
          <a:p>
            <a:pPr lvl="1" eaLnBrk="1" hangingPunct="1"/>
            <a:r>
              <a:rPr lang="en-US" smtClean="0"/>
              <a:t>Iteration 7 Fine-grained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Sprint Retrospective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US" smtClean="0"/>
              <a:t>SAMALO:</a:t>
            </a:r>
          </a:p>
          <a:p>
            <a:pPr lvl="1"/>
            <a:r>
              <a:rPr lang="en-US" smtClean="0"/>
              <a:t>Same as:</a:t>
            </a:r>
          </a:p>
          <a:p>
            <a:pPr lvl="1"/>
            <a:r>
              <a:rPr lang="en-US" smtClean="0"/>
              <a:t>More of:</a:t>
            </a:r>
          </a:p>
          <a:p>
            <a:pPr lvl="1"/>
            <a:r>
              <a:rPr lang="en-US" smtClean="0"/>
              <a:t>Less of:</a:t>
            </a:r>
          </a:p>
          <a:p>
            <a:endParaRPr lang="en-US" smtClean="0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3352800" y="434340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alibri" pitchFamily="34" charset="0"/>
                <a:hlinkClick r:id="rId2"/>
              </a:rPr>
              <a:t>2.3 M6 Wiki</a:t>
            </a:r>
            <a:endParaRPr lang="en-US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Proposed JIRA Tasks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 sz="2800" smtClean="0"/>
              <a:t>Develop Export proband &amp; direct blood relatives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2800" smtClean="0"/>
              <a:t>Develop Export proband &amp; all relatives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2800" smtClean="0"/>
              <a:t>Convert Import mockups to HTML wireframes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2800" smtClean="0"/>
              <a:t>Integrate HTML wireframes for Import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2800" smtClean="0"/>
              <a:t>Develop Import proband &amp; direct blood relatives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2800" smtClean="0"/>
              <a:t>Develop Import proband &amp; all relatives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2800" smtClean="0"/>
              <a:t>Develop Import data translation info messages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2800" smtClean="0"/>
              <a:t>Develop Import data translation error message</a:t>
            </a:r>
          </a:p>
          <a:p>
            <a:pPr marL="609600" indent="-609600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Proposed JIRA Tasks</a:t>
            </a:r>
          </a:p>
        </p:txBody>
      </p:sp>
      <p:sp>
        <p:nvSpPr>
          <p:cNvPr id="4301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smtClean="0"/>
              <a:t>Create automated tests for XHTML 1.0 validation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smtClean="0"/>
              <a:t>Update Export Selenium tests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smtClean="0"/>
              <a:t>Create Import Selenium tests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smtClean="0"/>
              <a:t>Translate HealthVault help text to Spanish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smtClean="0"/>
              <a:t>Review revised application with ASPA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smtClean="0"/>
              <a:t>Coordinate Go-Live process with Microsoft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smtClean="0"/>
              <a:t>Coordinate NCI Appscan process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smtClean="0"/>
              <a:t>Test third-party interoperability (Mayo)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smtClean="0"/>
              <a:t>Begin recruiting Beta testers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smtClean="0"/>
              <a:t>Write Sprint Review presentation &amp; Demo Script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endParaRPr lang="en-US" sz="2800" smtClean="0"/>
          </a:p>
          <a:p>
            <a:pPr marL="609600" indent="-609600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36" name="Group 52"/>
          <p:cNvGraphicFramePr>
            <a:graphicFrameLocks noGrp="1"/>
          </p:cNvGraphicFramePr>
          <p:nvPr/>
        </p:nvGraphicFramePr>
        <p:xfrm>
          <a:off x="152400" y="457200"/>
          <a:ext cx="8763000" cy="5970588"/>
        </p:xfrm>
        <a:graphic>
          <a:graphicData uri="http://schemas.openxmlformats.org/drawingml/2006/table">
            <a:tbl>
              <a:tblPr/>
              <a:tblGrid>
                <a:gridCol w="774700"/>
                <a:gridCol w="1474788"/>
                <a:gridCol w="1008062"/>
                <a:gridCol w="4210050"/>
                <a:gridCol w="1295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Phase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Objectives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24-Jun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15-Jul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Explore how to enable a user to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–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export family history to HealthVault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–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import family history from 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Elaboration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13-Oct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2-Dec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Implement Communication Specification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Establish user interface concepts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 &amp; Execute Regression Tests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Demonstrate executable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3-Dec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16-Dec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Refine Import requirements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Develop user interface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Increase regression test coverage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Save data to 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17-Dec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4-Jan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Importing and exporting Relatives and Conditions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Translate Family History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</a:tr>
              <a:tr h="1328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5-Jan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13-Jan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Handling bad data conditions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Third party interoperability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MS Go-Live Process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ASPA Approval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Start NCI Appscan 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14-Jan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26-Jan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Recruit testers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Establish beta test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43" name="Group 35"/>
          <p:cNvGraphicFramePr>
            <a:graphicFrameLocks noGrp="1"/>
          </p:cNvGraphicFramePr>
          <p:nvPr/>
        </p:nvGraphicFramePr>
        <p:xfrm>
          <a:off x="152400" y="1600200"/>
          <a:ext cx="8763000" cy="2708275"/>
        </p:xfrm>
        <a:graphic>
          <a:graphicData uri="http://schemas.openxmlformats.org/drawingml/2006/table">
            <a:tbl>
              <a:tblPr/>
              <a:tblGrid>
                <a:gridCol w="774700"/>
                <a:gridCol w="1474788"/>
                <a:gridCol w="1008062"/>
                <a:gridCol w="4210050"/>
                <a:gridCol w="129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Phase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Objectives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Beta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27-Jan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7-Feb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current MFHP users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current HealthVault users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general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Rollout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8-Feb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15-Feb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deliver to production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Provide technical assistance to NCI team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Closeout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16-Feb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10-Mar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Provide technical assistance to NCI team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Close out the 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1" name="Title 1"/>
          <p:cNvSpPr>
            <a:spLocks/>
          </p:cNvSpPr>
          <p:nvPr/>
        </p:nvSpPr>
        <p:spPr bwMode="auto">
          <a:xfrm>
            <a:off x="5334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latin typeface="Calibri" pitchFamily="34" charset="0"/>
              </a:rPr>
              <a:t>Project Timeline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6" name="Title 1"/>
          <p:cNvSpPr>
            <a:spLocks/>
          </p:cNvSpPr>
          <p:nvPr/>
        </p:nvSpPr>
        <p:spPr bwMode="auto">
          <a:xfrm>
            <a:off x="5334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latin typeface="Calibri" pitchFamily="34" charset="0"/>
              </a:rPr>
              <a:t>Team Velocity</a:t>
            </a:r>
          </a:p>
        </p:txBody>
      </p:sp>
      <p:graphicFrame>
        <p:nvGraphicFramePr>
          <p:cNvPr id="18575" name="Object 143"/>
          <p:cNvGraphicFramePr>
            <a:graphicFrameLocks noChangeAspect="1"/>
          </p:cNvGraphicFramePr>
          <p:nvPr/>
        </p:nvGraphicFramePr>
        <p:xfrm>
          <a:off x="762000" y="1295400"/>
          <a:ext cx="7558088" cy="3948113"/>
        </p:xfrm>
        <a:graphic>
          <a:graphicData uri="http://schemas.openxmlformats.org/presentationml/2006/ole">
            <p:oleObj spid="_x0000_s18575" name="Chart" r:id="rId3" imgW="4905375" imgH="2562225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/>
          <p:cNvSpPr txBox="1">
            <a:spLocks noChangeArrowheads="1"/>
          </p:cNvSpPr>
          <p:nvPr/>
        </p:nvSpPr>
        <p:spPr bwMode="auto">
          <a:xfrm>
            <a:off x="2971800" y="6096000"/>
            <a:ext cx="3154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  <a:hlinkClick r:id="rId2"/>
              </a:rPr>
              <a:t>2.3 M6 Burndown Chart</a:t>
            </a:r>
            <a:endParaRPr lang="en-US" sz="2400">
              <a:latin typeface="Calibri" pitchFamily="34" charset="0"/>
            </a:endParaRPr>
          </a:p>
        </p:txBody>
      </p:sp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1938"/>
            <a:ext cx="7677150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Actions from last meeting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/>
        </p:nvGraphicFramePr>
        <p:xfrm>
          <a:off x="381000" y="1524000"/>
          <a:ext cx="8534400" cy="1660525"/>
        </p:xfrm>
        <a:graphic>
          <a:graphicData uri="http://schemas.openxmlformats.org/drawingml/2006/table">
            <a:tbl>
              <a:tblPr/>
              <a:tblGrid>
                <a:gridCol w="3962400"/>
                <a:gridCol w="457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Action 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Data export: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Finalize data schema for HealthVault extensions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Brian met w/Lowell, MP @ Microsoft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Will follow Microsoft recommendations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executable software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Save Family History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In addition to proband, save: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Demographic info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Disease/Condition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Visible HealthVault updates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Family History table entry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Audit trail history entry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Hidden HealthVault updates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Extended data types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Viewable via X-ray tool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2400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810000" y="591185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alibri" pitchFamily="34" charset="0"/>
                <a:hlinkClick r:id="rId2"/>
              </a:rPr>
              <a:t>DEMO</a:t>
            </a:r>
            <a:endParaRPr lang="en-US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Save to HealthVault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Sign in to HealthVault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Click the </a:t>
            </a:r>
            <a:r>
              <a:rPr lang="en-US" sz="2800" b="1" smtClean="0"/>
              <a:t>Health Information</a:t>
            </a:r>
            <a:r>
              <a:rPr lang="en-US" sz="2800" smtClean="0"/>
              <a:t> tab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Click on </a:t>
            </a:r>
            <a:r>
              <a:rPr lang="en-US" sz="2800" b="1" smtClean="0"/>
              <a:t>All Changes in the last 30 days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View latest entries 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Start a  new browser tab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Go to My Family Health History (demo)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Load a family history 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Click on </a:t>
            </a:r>
            <a:r>
              <a:rPr lang="en-US" sz="2800" b="1" smtClean="0"/>
              <a:t>Save Family History</a:t>
            </a:r>
            <a:r>
              <a:rPr lang="en-US" sz="2800" smtClean="0"/>
              <a:t> button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HealthVault Manager Wizard step 1 appears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Click on </a:t>
            </a:r>
            <a:r>
              <a:rPr lang="en-US" sz="2800" b="1" smtClean="0"/>
              <a:t>Save Family History</a:t>
            </a:r>
            <a:r>
              <a:rPr lang="en-US" sz="2800" smtClean="0"/>
              <a:t> button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HealthVault Manager Wizard step 2 appears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Click </a:t>
            </a:r>
            <a:r>
              <a:rPr lang="en-US" sz="2800" b="1" smtClean="0"/>
              <a:t>Save Now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HealthVault login screen appears</a:t>
            </a:r>
            <a:endParaRPr lang="en-US" sz="2800" b="1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b="1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1147</Words>
  <Application>Microsoft Office PowerPoint</Application>
  <PresentationFormat>On-screen Show (4:3)</PresentationFormat>
  <Paragraphs>345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Office Theme</vt:lpstr>
      <vt:lpstr>Chart</vt:lpstr>
      <vt:lpstr>FHH HealthVault Integration Project</vt:lpstr>
      <vt:lpstr>Iteration 6</vt:lpstr>
      <vt:lpstr>Slide 3</vt:lpstr>
      <vt:lpstr>Slide 4</vt:lpstr>
      <vt:lpstr>Slide 5</vt:lpstr>
      <vt:lpstr>Slide 6</vt:lpstr>
      <vt:lpstr>Actions from last meeting</vt:lpstr>
      <vt:lpstr>Demo: executable software</vt:lpstr>
      <vt:lpstr>Demo Script: Save to HealthVault</vt:lpstr>
      <vt:lpstr>Demo Script: Save to HealthVault</vt:lpstr>
      <vt:lpstr>Demo Script: Save to HealthVault</vt:lpstr>
      <vt:lpstr>Demo Script: Load from HealthVault</vt:lpstr>
      <vt:lpstr>Demo Script: Load from HealthVault</vt:lpstr>
      <vt:lpstr>Requirements</vt:lpstr>
      <vt:lpstr>Information Architecture</vt:lpstr>
      <vt:lpstr>Information Architecture</vt:lpstr>
      <vt:lpstr>Revised Mockups</vt:lpstr>
      <vt:lpstr>Test Coverage - Regresssion</vt:lpstr>
      <vt:lpstr>Beta Test Planning</vt:lpstr>
      <vt:lpstr>Beta Test Team Composition</vt:lpstr>
      <vt:lpstr>Beta Test Surveys</vt:lpstr>
      <vt:lpstr>Iteration 7 Objectives</vt:lpstr>
      <vt:lpstr>Documents in Gforge</vt:lpstr>
      <vt:lpstr>Documents in Gforge</vt:lpstr>
      <vt:lpstr>Schedule Next Sprint Review</vt:lpstr>
      <vt:lpstr>Agenda</vt:lpstr>
      <vt:lpstr>Sprint Retrospective</vt:lpstr>
      <vt:lpstr>Proposed JIRA Tasks</vt:lpstr>
      <vt:lpstr>Proposed JIRA Tasks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FHH Project</dc:title>
  <dc:creator>Wayne Homren</dc:creator>
  <cp:lastModifiedBy>Wayne Homren</cp:lastModifiedBy>
  <cp:revision>201</cp:revision>
  <dcterms:created xsi:type="dcterms:W3CDTF">2009-11-12T15:58:34Z</dcterms:created>
  <dcterms:modified xsi:type="dcterms:W3CDTF">2010-01-05T14:41:21Z</dcterms:modified>
</cp:coreProperties>
</file>