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5" r:id="rId4"/>
    <p:sldId id="290" r:id="rId5"/>
    <p:sldId id="324" r:id="rId6"/>
    <p:sldId id="302" r:id="rId7"/>
    <p:sldId id="338" r:id="rId8"/>
    <p:sldId id="295" r:id="rId9"/>
    <p:sldId id="336" r:id="rId10"/>
    <p:sldId id="309" r:id="rId11"/>
    <p:sldId id="335" r:id="rId12"/>
    <p:sldId id="300" r:id="rId13"/>
    <p:sldId id="296" r:id="rId14"/>
    <p:sldId id="337" r:id="rId15"/>
    <p:sldId id="339" r:id="rId16"/>
    <p:sldId id="340" r:id="rId17"/>
    <p:sldId id="341" r:id="rId18"/>
    <p:sldId id="342" r:id="rId19"/>
    <p:sldId id="343" r:id="rId20"/>
    <p:sldId id="344" r:id="rId21"/>
    <p:sldId id="322" r:id="rId22"/>
    <p:sldId id="305" r:id="rId23"/>
    <p:sldId id="316" r:id="rId24"/>
    <p:sldId id="301" r:id="rId25"/>
    <p:sldId id="332" r:id="rId26"/>
    <p:sldId id="331" r:id="rId27"/>
    <p:sldId id="334" r:id="rId28"/>
    <p:sldId id="333" r:id="rId29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7F715"/>
    <a:srgbClr val="FD916F"/>
    <a:srgbClr val="95B3D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60"/>
  </p:normalViewPr>
  <p:slideViewPr>
    <p:cSldViewPr>
      <p:cViewPr varScale="1">
        <p:scale>
          <a:sx n="67" d="100"/>
          <a:sy n="67" d="100"/>
        </p:scale>
        <p:origin x="-1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7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97585-25AF-4BD6-B088-A552B189EA2B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69514-1BE1-48BF-84B2-BF00EA4D82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C1951-17BD-4085-902C-17DD6499DE8F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9F2D-97AD-4CEB-A469-42BE2FEEB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75E33-FCD7-4BDD-B78B-473D68D28285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C081A-B6EF-48DA-BA59-580D72DFE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CE320-3ED9-4983-AE1B-5D9885BEBE83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42C9F-6CBA-4EE0-BF46-747A283DB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3A761-BCD0-4EC5-83B7-63BE285ADFBB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CE95B-E250-46BF-9E2C-D84A2053D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831BB-DE67-4BCD-BB90-B12BBB0A55E8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987CF-F0F2-43F2-B402-A437AB082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591E8-D20F-423E-A2AC-273225043E9A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3CB0F-EF9B-4771-A3AB-D33EB166B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1DA5B-AA63-4D9A-89FA-77B29ADCF903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3442-9844-4227-A000-831B409A3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05DBA-6B3D-4561-9BB6-D8196382B572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21A39-7716-4259-9E31-B2DF91B04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C4463-A577-441C-9038-28D6688771DF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DD0BC-AED5-44D9-8553-79F271B90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027DD-CFD2-42F4-B131-E334144A8D82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73F0-2AC7-4504-83A6-6FD273453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32B2B2-EA42-4A88-AA7F-D5EE7D879EDB}" type="datetimeFigureOut">
              <a:rPr lang="en-US"/>
              <a:pPr>
                <a:defRPr/>
              </a:pPr>
              <a:t>12/9/2009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B9E1B9-BB1F-4DD2-99DC-EB6BF8593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anet.5amsolutions.com/download/attachments/12452380/Test+Summary+2009-11-16.xls" TargetMode="External"/><Relationship Id="rId2" Type="http://schemas.openxmlformats.org/officeDocument/2006/relationships/hyperlink" Target="https://intranet.5amsolutions.com/download/attachments/12451872/Automated_Test_Cases_Tracebility_Matrix.xl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anet.5amsolutions.com/display/fhh/2.3+M5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anet.5amsolutions.com/display/fhh/December+7,+2009+Conference+Call+with+M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5amsolutions.com/secure/ChartBoard.jspa?decorator=none&amp;selectedProjectId=10060&amp;selectedBoardId=10450" TargetMode="External"/><Relationship Id="rId2" Type="http://schemas.openxmlformats.org/officeDocument/2006/relationships/hyperlink" Target="https://jira.5amsolutions.com/secure/ChartBoard.jspa?decorator=none&amp;selectedProjectId=10060&amp;selectedBoardId=10396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5amsolutions.com/fhh-web/home.a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86800" cy="1470025"/>
          </a:xfrm>
        </p:spPr>
        <p:txBody>
          <a:bodyPr/>
          <a:lstStyle/>
          <a:p>
            <a:pPr eaLnBrk="1" hangingPunct="1"/>
            <a:r>
              <a:rPr lang="en-US" smtClean="0"/>
              <a:t>FHH HealthVault Integration Project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Iteration 5 Review</a:t>
            </a:r>
          </a:p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Retrospective</a:t>
            </a:r>
          </a:p>
          <a:p>
            <a:pPr eaLnBrk="1" hangingPunct="1"/>
            <a:r>
              <a:rPr lang="en-US" smtClean="0">
                <a:solidFill>
                  <a:srgbClr val="898989"/>
                </a:solidFill>
              </a:rPr>
              <a:t>Iteration 6 Planning</a:t>
            </a:r>
          </a:p>
        </p:txBody>
      </p:sp>
      <p:sp>
        <p:nvSpPr>
          <p:cNvPr id="13315" name="Title 1"/>
          <p:cNvSpPr>
            <a:spLocks/>
          </p:cNvSpPr>
          <p:nvPr/>
        </p:nvSpPr>
        <p:spPr bwMode="auto">
          <a:xfrm>
            <a:off x="838200" y="4876800"/>
            <a:ext cx="7772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latin typeface="Calibri" pitchFamily="34" charset="0"/>
              </a:rPr>
              <a:t>December 17,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Save to HealthVault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(continued)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HealthVault Manager Wizard step 2 appears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Click </a:t>
            </a:r>
            <a:r>
              <a:rPr lang="en-US" sz="2800" b="1" smtClean="0"/>
              <a:t>Cancel</a:t>
            </a:r>
            <a:r>
              <a:rPr lang="en-US" sz="2800" smtClean="0"/>
              <a:t>; user returned to step 1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Repat &amp; Click </a:t>
            </a:r>
            <a:r>
              <a:rPr lang="en-US" sz="2800" b="1" smtClean="0"/>
              <a:t>Save Now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HealthVault login screen appears</a:t>
            </a:r>
          </a:p>
          <a:p>
            <a:pPr>
              <a:lnSpc>
                <a:spcPct val="90000"/>
              </a:lnSpc>
            </a:pPr>
            <a:r>
              <a:rPr lang="en-US" sz="2800" b="1" smtClean="0"/>
              <a:t>Log in to HealthVault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HealthVault Manager </a:t>
            </a:r>
            <a:r>
              <a:rPr lang="en-US" sz="2800" b="1" smtClean="0"/>
              <a:t>successful connection</a:t>
            </a:r>
            <a:r>
              <a:rPr lang="en-US" sz="2800" smtClean="0"/>
              <a:t> page appears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“You are now connected to the Microsoft HealthVault account for </a:t>
            </a:r>
            <a:r>
              <a:rPr lang="en-US" sz="2400" i="1" smtClean="0"/>
              <a:t>[accountholder name].</a:t>
            </a:r>
            <a:r>
              <a:rPr lang="en-US" sz="2400" smtClean="0"/>
              <a:t> ”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Click on </a:t>
            </a:r>
            <a:r>
              <a:rPr lang="en-US" sz="2800" b="1" smtClean="0"/>
              <a:t>Save to HealthVault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HealthVault manager confirmation message appears – success!</a:t>
            </a:r>
          </a:p>
          <a:p>
            <a:pPr>
              <a:lnSpc>
                <a:spcPct val="90000"/>
              </a:lnSpc>
            </a:pPr>
            <a:endParaRPr lang="en-US" sz="2800" b="1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Save to HealthVault</a:t>
            </a:r>
          </a:p>
        </p:txBody>
      </p:sp>
      <p:sp>
        <p:nvSpPr>
          <p:cNvPr id="53250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(continued)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Return to HealthVault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on History of Changes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on All Changes in the last 30 days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View new entries recording MFHP input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smtClean="0"/>
              <a:t>Click the </a:t>
            </a:r>
            <a:r>
              <a:rPr lang="en-US" sz="2400" b="1" smtClean="0"/>
              <a:t>Health Information</a:t>
            </a:r>
            <a:r>
              <a:rPr lang="en-US" sz="2400" smtClean="0"/>
              <a:t> tab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Click the </a:t>
            </a:r>
            <a:r>
              <a:rPr lang="en-US" sz="2400" b="1" smtClean="0"/>
              <a:t>Family History</a:t>
            </a:r>
            <a:r>
              <a:rPr lang="en-US" sz="2400" smtClean="0"/>
              <a:t> link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View the proband’s information in table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Name &amp; Date of Birth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Relationship = self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Condition = none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Use X-Ray to view extended data types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Weight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Height</a:t>
            </a:r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b="1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Automated Tests</a:t>
            </a:r>
          </a:p>
        </p:txBody>
      </p:sp>
      <p:sp>
        <p:nvSpPr>
          <p:cNvPr id="5427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Regression Tests (Khalid)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Creating a family history and saving it as a file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Creating a family history and saving a diagram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Loading a legacy .htm file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Adding a relative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Get Help</a:t>
            </a:r>
          </a:p>
          <a:p>
            <a:pPr>
              <a:lnSpc>
                <a:spcPct val="90000"/>
              </a:lnSpc>
            </a:pPr>
            <a:r>
              <a:rPr lang="en-US" smtClean="0"/>
              <a:t>New Feature Tests (Khalid)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Logging in to HealthVault through MFHP.</a:t>
            </a:r>
          </a:p>
          <a:p>
            <a:pPr>
              <a:lnSpc>
                <a:spcPct val="90000"/>
              </a:lnSpc>
            </a:pPr>
            <a:r>
              <a:rPr lang="en-US" smtClean="0"/>
              <a:t>XHTML 1.0 Transitional validator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On hold for next sprint 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Coverage</a:t>
            </a:r>
          </a:p>
        </p:txBody>
      </p:sp>
      <p:sp>
        <p:nvSpPr>
          <p:cNvPr id="55298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r>
              <a:rPr lang="en-US" smtClean="0"/>
              <a:t>Regression coverage (old features)</a:t>
            </a:r>
          </a:p>
          <a:p>
            <a:pPr lvl="1"/>
            <a:r>
              <a:rPr lang="en-US" smtClean="0"/>
              <a:t>19 of 23 features = 83%</a:t>
            </a:r>
          </a:p>
          <a:p>
            <a:pPr lvl="1"/>
            <a:r>
              <a:rPr lang="en-US" smtClean="0">
                <a:hlinkClick r:id="rId2"/>
              </a:rPr>
              <a:t>Requirements Traceability Matrix</a:t>
            </a:r>
            <a:endParaRPr lang="en-US" smtClean="0"/>
          </a:p>
          <a:p>
            <a:pPr lvl="1"/>
            <a:endParaRPr lang="en-US" smtClean="0"/>
          </a:p>
          <a:p>
            <a:r>
              <a:rPr lang="en-US" smtClean="0">
                <a:solidFill>
                  <a:srgbClr val="FF0000"/>
                </a:solidFill>
              </a:rPr>
              <a:t>Total coverage (old &amp; new features)</a:t>
            </a:r>
          </a:p>
          <a:p>
            <a:pPr lvl="1"/>
            <a:r>
              <a:rPr lang="en-US" smtClean="0">
                <a:solidFill>
                  <a:srgbClr val="FF0000"/>
                </a:solidFill>
                <a:hlinkClick r:id="rId3"/>
              </a:rPr>
              <a:t>Test Summary</a:t>
            </a:r>
            <a:endParaRPr lang="en-US" smtClean="0">
              <a:solidFill>
                <a:srgbClr val="FF0000"/>
              </a:solidFill>
            </a:endParaRPr>
          </a:p>
          <a:p>
            <a:pPr lvl="1"/>
            <a:r>
              <a:rPr lang="en-US" smtClean="0">
                <a:solidFill>
                  <a:srgbClr val="FF0000"/>
                </a:solidFill>
              </a:rPr>
              <a:t>OLD: 9 of 86 points = 5.7%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NEW: 13 of 71 points = 8.3%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TOTAL: 22 of 157 points = 14%</a:t>
            </a:r>
          </a:p>
          <a:p>
            <a:endParaRPr 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Revised Wireframes</a:t>
            </a:r>
          </a:p>
        </p:txBody>
      </p:sp>
      <p:sp>
        <p:nvSpPr>
          <p:cNvPr id="5632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Input from Greg Downing, APSA, others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“Leaving gov’t web site” warning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Save .XML file locally now OPTIONAL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Wireframes revised by Andy Evans, Information Architect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Unified look &amp; feel, vocabulary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Available on Gforge here.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Next step: create HTML wireframes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Requirements for Import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4983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Must recognize and handle HealthVault data MFHP can’t handle natively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Reviewed framework for handling import from old-style HTM files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Can reuse some existing Update page features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Error message area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“item requires attention” icons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Can likely reuse existing “Condition not recognized” features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Some new interactive dialog required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Relationship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smtClean="0"/>
              <a:t>Other incompletely mapped data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Recognizing Bad Data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1447800"/>
            <a:ext cx="8982075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01100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Relationship Data</a:t>
            </a:r>
          </a:p>
        </p:txBody>
      </p:sp>
      <p:graphicFrame>
        <p:nvGraphicFramePr>
          <p:cNvPr id="71742" name="Group 62"/>
          <p:cNvGraphicFramePr>
            <a:graphicFrameLocks noGrp="1"/>
          </p:cNvGraphicFramePr>
          <p:nvPr/>
        </p:nvGraphicFramePr>
        <p:xfrm>
          <a:off x="457200" y="2286000"/>
          <a:ext cx="8229600" cy="4175125"/>
        </p:xfrm>
        <a:graphic>
          <a:graphicData uri="http://schemas.openxmlformats.org/drawingml/2006/table">
            <a:tbl>
              <a:tblPr/>
              <a:tblGrid>
                <a:gridCol w="1646238"/>
                <a:gridCol w="1646237"/>
                <a:gridCol w="1644650"/>
                <a:gridCol w="1646238"/>
                <a:gridCol w="1646237"/>
              </a:tblGrid>
              <a:tr h="788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Relationship to 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Add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Update 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Remove Relative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715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Arthur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Cindi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Nancy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My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Self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37" name="Text Box 57"/>
          <p:cNvSpPr txBox="1">
            <a:spLocks noChangeArrowheads="1"/>
          </p:cNvSpPr>
          <p:nvPr/>
        </p:nvSpPr>
        <p:spPr bwMode="auto">
          <a:xfrm>
            <a:off x="3200400" y="44910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4343400" y="44910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71739" name="Text Box 59"/>
          <p:cNvSpPr txBox="1">
            <a:spLocks noChangeArrowheads="1"/>
          </p:cNvSpPr>
          <p:nvPr/>
        </p:nvSpPr>
        <p:spPr bwMode="auto">
          <a:xfrm>
            <a:off x="4343400" y="51768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200400" y="51768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4343400" y="58626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71744" name="AutoShape 64"/>
          <p:cNvSpPr>
            <a:spLocks noChangeArrowheads="1"/>
          </p:cNvSpPr>
          <p:nvPr/>
        </p:nvSpPr>
        <p:spPr bwMode="auto">
          <a:xfrm>
            <a:off x="4876800" y="3352800"/>
            <a:ext cx="2057400" cy="914400"/>
          </a:xfrm>
          <a:prstGeom prst="wedgeRectCallout">
            <a:avLst>
              <a:gd name="adj1" fmla="val -107870"/>
              <a:gd name="adj2" fmla="val 2256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/>
              <a:t>Icons here indicate a problem with the Relationship field</a:t>
            </a:r>
          </a:p>
        </p:txBody>
      </p:sp>
      <p:sp>
        <p:nvSpPr>
          <p:cNvPr id="71745" name="Text Box 65"/>
          <p:cNvSpPr txBox="1">
            <a:spLocks noChangeArrowheads="1"/>
          </p:cNvSpPr>
          <p:nvPr/>
        </p:nvSpPr>
        <p:spPr bwMode="auto">
          <a:xfrm>
            <a:off x="3200400" y="3805238"/>
            <a:ext cx="457200" cy="53816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708025" y="1363663"/>
            <a:ext cx="7978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152400" y="1447800"/>
            <a:ext cx="8763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1400" b="1">
                <a:solidFill>
                  <a:srgbClr val="FF0000"/>
                </a:solidFill>
              </a:rPr>
              <a:t> MFHP only tracks blood relatives. Since Joseph is a friend, this information will not be imported</a:t>
            </a:r>
            <a:r>
              <a:rPr lang="en-US" b="1">
                <a:solidFill>
                  <a:srgbClr val="FF0000"/>
                </a:solidFill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400" b="1">
                <a:solidFill>
                  <a:srgbClr val="FF0000"/>
                </a:solidFill>
              </a:rPr>
              <a:t> MFHP only tracks blood relatives. Since Barbara is a spouse, this information will not be imported.</a:t>
            </a:r>
          </a:p>
          <a:p>
            <a:pPr>
              <a:spcBef>
                <a:spcPct val="50000"/>
              </a:spcBef>
            </a:pP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71748" name="AutoShape 68"/>
          <p:cNvSpPr>
            <a:spLocks noChangeArrowheads="1"/>
          </p:cNvSpPr>
          <p:nvPr/>
        </p:nvSpPr>
        <p:spPr bwMode="auto">
          <a:xfrm>
            <a:off x="6858000" y="457200"/>
            <a:ext cx="2057400" cy="1143000"/>
          </a:xfrm>
          <a:prstGeom prst="wedgeRectCallout">
            <a:avLst>
              <a:gd name="adj1" fmla="val -83565"/>
              <a:gd name="adj2" fmla="val 3930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/>
              <a:t>Info messages here show why certain relatives were not imported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Relationship Data</a:t>
            </a:r>
          </a:p>
        </p:txBody>
      </p:sp>
      <p:sp>
        <p:nvSpPr>
          <p:cNvPr id="72758" name="Rectangle 3"/>
          <p:cNvSpPr>
            <a:spLocks/>
          </p:cNvSpPr>
          <p:nvPr/>
        </p:nvSpPr>
        <p:spPr bwMode="auto">
          <a:xfrm>
            <a:off x="457200" y="1371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buFontTx/>
              <a:buChar char="•"/>
            </a:pPr>
            <a:r>
              <a:rPr lang="en-US" sz="3200">
                <a:latin typeface="Calibri" pitchFamily="34" charset="0"/>
              </a:rPr>
              <a:t>Click on the “requires attention” icon to reach dialogs</a:t>
            </a:r>
          </a:p>
        </p:txBody>
      </p:sp>
      <p:sp>
        <p:nvSpPr>
          <p:cNvPr id="72759" name="Text Box 55"/>
          <p:cNvSpPr txBox="1">
            <a:spLocks noChangeArrowheads="1"/>
          </p:cNvSpPr>
          <p:nvPr/>
        </p:nvSpPr>
        <p:spPr bwMode="auto">
          <a:xfrm>
            <a:off x="914400" y="29718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2760" name="Text Box 56"/>
          <p:cNvSpPr txBox="1">
            <a:spLocks noChangeArrowheads="1"/>
          </p:cNvSpPr>
          <p:nvPr/>
        </p:nvSpPr>
        <p:spPr bwMode="auto">
          <a:xfrm>
            <a:off x="2209800" y="28956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Is </a:t>
            </a:r>
            <a:r>
              <a:rPr lang="en-US" b="1"/>
              <a:t>Cindi</a:t>
            </a:r>
            <a:r>
              <a:rPr lang="en-US"/>
              <a:t> your …</a:t>
            </a:r>
          </a:p>
        </p:txBody>
      </p:sp>
      <p:grpSp>
        <p:nvGrpSpPr>
          <p:cNvPr id="72766" name="Group 62"/>
          <p:cNvGrpSpPr>
            <a:grpSpLocks/>
          </p:cNvGrpSpPr>
          <p:nvPr/>
        </p:nvGrpSpPr>
        <p:grpSpPr bwMode="auto">
          <a:xfrm>
            <a:off x="1981200" y="2667000"/>
            <a:ext cx="5334000" cy="1600200"/>
            <a:chOff x="624" y="1680"/>
            <a:chExt cx="3360" cy="1008"/>
          </a:xfrm>
        </p:grpSpPr>
        <p:sp>
          <p:nvSpPr>
            <p:cNvPr id="72761" name="Rectangle 57"/>
            <p:cNvSpPr>
              <a:spLocks noChangeArrowheads="1"/>
            </p:cNvSpPr>
            <p:nvPr/>
          </p:nvSpPr>
          <p:spPr bwMode="auto">
            <a:xfrm>
              <a:off x="1248" y="216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2" name="Rectangle 58"/>
            <p:cNvSpPr>
              <a:spLocks noChangeArrowheads="1"/>
            </p:cNvSpPr>
            <p:nvPr/>
          </p:nvSpPr>
          <p:spPr bwMode="auto">
            <a:xfrm>
              <a:off x="1248" y="244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3" name="Text Box 59"/>
            <p:cNvSpPr txBox="1">
              <a:spLocks noChangeArrowheads="1"/>
            </p:cNvSpPr>
            <p:nvPr/>
          </p:nvSpPr>
          <p:spPr bwMode="auto">
            <a:xfrm>
              <a:off x="1536" y="2112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Maternal Aunt</a:t>
              </a:r>
            </a:p>
          </p:txBody>
        </p:sp>
        <p:sp>
          <p:nvSpPr>
            <p:cNvPr id="72764" name="Text Box 60"/>
            <p:cNvSpPr txBox="1">
              <a:spLocks noChangeArrowheads="1"/>
            </p:cNvSpPr>
            <p:nvPr/>
          </p:nvSpPr>
          <p:spPr bwMode="auto">
            <a:xfrm>
              <a:off x="1488" y="2400"/>
              <a:ext cx="11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Paternal Aunt</a:t>
              </a:r>
            </a:p>
          </p:txBody>
        </p:sp>
        <p:sp>
          <p:nvSpPr>
            <p:cNvPr id="72765" name="Rectangle 61"/>
            <p:cNvSpPr>
              <a:spLocks noChangeArrowheads="1"/>
            </p:cNvSpPr>
            <p:nvPr/>
          </p:nvSpPr>
          <p:spPr bwMode="auto">
            <a:xfrm>
              <a:off x="624" y="1680"/>
              <a:ext cx="3360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68" name="Rectangle 64"/>
          <p:cNvSpPr>
            <a:spLocks noChangeArrowheads="1"/>
          </p:cNvSpPr>
          <p:nvPr/>
        </p:nvSpPr>
        <p:spPr bwMode="auto">
          <a:xfrm>
            <a:off x="2971800" y="53340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0" name="Text Box 66"/>
          <p:cNvSpPr txBox="1">
            <a:spLocks noChangeArrowheads="1"/>
          </p:cNvSpPr>
          <p:nvPr/>
        </p:nvSpPr>
        <p:spPr bwMode="auto">
          <a:xfrm>
            <a:off x="3429000" y="52578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(Select relative)</a:t>
            </a:r>
          </a:p>
        </p:txBody>
      </p:sp>
      <p:sp>
        <p:nvSpPr>
          <p:cNvPr id="72772" name="Rectangle 68"/>
          <p:cNvSpPr>
            <a:spLocks noChangeArrowheads="1"/>
          </p:cNvSpPr>
          <p:nvPr/>
        </p:nvSpPr>
        <p:spPr bwMode="auto">
          <a:xfrm>
            <a:off x="1981200" y="4572000"/>
            <a:ext cx="5334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73" name="Text Box 69"/>
          <p:cNvSpPr txBox="1">
            <a:spLocks noChangeArrowheads="1"/>
          </p:cNvSpPr>
          <p:nvPr/>
        </p:nvSpPr>
        <p:spPr bwMode="auto">
          <a:xfrm>
            <a:off x="2286000" y="47244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Who is the parent of </a:t>
            </a:r>
            <a:r>
              <a:rPr lang="en-US" b="1"/>
              <a:t>Cousin1 </a:t>
            </a:r>
            <a:r>
              <a:rPr lang="en-US"/>
              <a:t>?</a:t>
            </a:r>
          </a:p>
        </p:txBody>
      </p:sp>
      <p:sp>
        <p:nvSpPr>
          <p:cNvPr id="72774" name="AutoShape 70"/>
          <p:cNvSpPr>
            <a:spLocks noChangeArrowheads="1"/>
          </p:cNvSpPr>
          <p:nvPr/>
        </p:nvSpPr>
        <p:spPr bwMode="auto">
          <a:xfrm>
            <a:off x="6400800" y="2286000"/>
            <a:ext cx="2057400" cy="914400"/>
          </a:xfrm>
          <a:prstGeom prst="wedgeRectCallout">
            <a:avLst>
              <a:gd name="adj1" fmla="val -110417"/>
              <a:gd name="adj2" fmla="val 8298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/>
              <a:t>Radio buttons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SPRINT REVIEW (2.3 M5)</a:t>
            </a:r>
          </a:p>
          <a:p>
            <a:pPr lvl="1" eaLnBrk="1" hangingPunct="1"/>
            <a:r>
              <a:rPr lang="en-US" smtClean="0"/>
              <a:t>Review Actions from last meeting</a:t>
            </a:r>
          </a:p>
          <a:p>
            <a:pPr lvl="1" eaLnBrk="1" hangingPunct="1"/>
            <a:r>
              <a:rPr lang="en-US" smtClean="0"/>
              <a:t>Project Timeline </a:t>
            </a:r>
          </a:p>
          <a:p>
            <a:pPr lvl="1" eaLnBrk="1" hangingPunct="1"/>
            <a:r>
              <a:rPr lang="en-US" smtClean="0"/>
              <a:t>Demonstrate Iteration 5 Results</a:t>
            </a:r>
          </a:p>
          <a:p>
            <a:pPr eaLnBrk="1" hangingPunct="1"/>
            <a:r>
              <a:rPr lang="en-US" smtClean="0"/>
              <a:t>SPRINT PLANNING (2.3 M6)</a:t>
            </a:r>
          </a:p>
          <a:p>
            <a:pPr lvl="1" eaLnBrk="1" hangingPunct="1"/>
            <a:r>
              <a:rPr lang="en-US" smtClean="0"/>
              <a:t>Proposed Iteration 6 Objectives</a:t>
            </a:r>
          </a:p>
          <a:p>
            <a:pPr lvl="1" eaLnBrk="1" hangingPunct="1"/>
            <a:r>
              <a:rPr lang="en-US" smtClean="0"/>
              <a:t>Schedule Sprint Review</a:t>
            </a:r>
          </a:p>
          <a:p>
            <a:pPr lvl="1" eaLnBrk="1" hangingPunct="1"/>
            <a:r>
              <a:rPr lang="en-US" smtClean="0"/>
              <a:t>Conduct Retrospective</a:t>
            </a:r>
          </a:p>
          <a:p>
            <a:pPr lvl="1" eaLnBrk="1" hangingPunct="1"/>
            <a:r>
              <a:rPr lang="en-US" smtClean="0"/>
              <a:t>Iteration 6 Fine-grained Planning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1000" y="1371600"/>
            <a:ext cx="8382000" cy="23622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Relationship Data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914400" y="2971800"/>
            <a:ext cx="754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228600" y="990600"/>
          <a:ext cx="8686800" cy="5116513"/>
        </p:xfrm>
        <a:graphic>
          <a:graphicData uri="http://schemas.openxmlformats.org/presentationml/2006/ole">
            <p:oleObj spid="_x0000_s73739" name="Worksheet" r:id="rId3" imgW="10977485" imgH="6466483" progId="Excel.Sheet.8">
              <p:embed/>
            </p:oleObj>
          </a:graphicData>
        </a:graphic>
      </p:graphicFrame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2133600" y="6248400"/>
            <a:ext cx="526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Link to Data Translation field map spreadsheet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SPRINT REVIEW (2.3 M5)</a:t>
            </a:r>
          </a:p>
          <a:p>
            <a:pPr lvl="1" eaLnBrk="1" hangingPunct="1"/>
            <a:r>
              <a:rPr lang="en-US" smtClean="0"/>
              <a:t>Review Actions from last meeting</a:t>
            </a:r>
          </a:p>
          <a:p>
            <a:pPr lvl="1" eaLnBrk="1" hangingPunct="1"/>
            <a:r>
              <a:rPr lang="en-US" smtClean="0"/>
              <a:t>Project Timeline </a:t>
            </a:r>
          </a:p>
          <a:p>
            <a:pPr lvl="1" eaLnBrk="1" hangingPunct="1"/>
            <a:r>
              <a:rPr lang="en-US" smtClean="0"/>
              <a:t>Demonstrate Iteration 5 Results</a:t>
            </a:r>
          </a:p>
          <a:p>
            <a:pPr eaLnBrk="1" hangingPunct="1"/>
            <a:r>
              <a:rPr lang="en-US" smtClean="0"/>
              <a:t>SPRINT PLANNING (2.3 M6)</a:t>
            </a:r>
          </a:p>
          <a:p>
            <a:pPr lvl="1" eaLnBrk="1" hangingPunct="1"/>
            <a:r>
              <a:rPr lang="en-US" smtClean="0"/>
              <a:t>Proposed Iteration 6 Objectives</a:t>
            </a:r>
          </a:p>
          <a:p>
            <a:pPr lvl="1" eaLnBrk="1" hangingPunct="1"/>
            <a:r>
              <a:rPr lang="en-US" smtClean="0"/>
              <a:t>Schedule Sprint Review</a:t>
            </a:r>
          </a:p>
          <a:p>
            <a:pPr lvl="1" eaLnBrk="1" hangingPunct="1"/>
            <a:r>
              <a:rPr lang="en-US" smtClean="0"/>
              <a:t>Conduct Retrospective</a:t>
            </a:r>
          </a:p>
          <a:p>
            <a:pPr lvl="1" eaLnBrk="1" hangingPunct="1"/>
            <a:r>
              <a:rPr lang="en-US" smtClean="0"/>
              <a:t>Iteration 6 Fine-grained Planning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381000" y="3810000"/>
            <a:ext cx="8382000" cy="27432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Iteration 6 Objectives</a:t>
            </a:r>
          </a:p>
        </p:txBody>
      </p:sp>
      <p:sp>
        <p:nvSpPr>
          <p:cNvPr id="5837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BUILD SAVE FAMILY HISTORY EXPORT</a:t>
            </a:r>
          </a:p>
          <a:p>
            <a:pPr lvl="2"/>
            <a:r>
              <a:rPr lang="en-US" smtClean="0"/>
              <a:t>xxxx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Schedule Next Sprint Review</a:t>
            </a:r>
          </a:p>
        </p:txBody>
      </p:sp>
      <p:sp>
        <p:nvSpPr>
          <p:cNvPr id="593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PROPOSED DATE/TIME</a:t>
            </a:r>
          </a:p>
          <a:p>
            <a:pPr lvl="1"/>
            <a:r>
              <a:rPr lang="en-US" smtClean="0"/>
              <a:t>Monday, January 4 ?? </a:t>
            </a:r>
          </a:p>
          <a:p>
            <a:pPr lvl="1"/>
            <a:r>
              <a:rPr lang="en-US" smtClean="0"/>
              <a:t>11am – Noon</a:t>
            </a:r>
          </a:p>
          <a:p>
            <a:r>
              <a:rPr lang="en-US" smtClean="0"/>
              <a:t>INVITEES</a:t>
            </a:r>
          </a:p>
          <a:p>
            <a:pPr lvl="1"/>
            <a:r>
              <a:rPr lang="en-US" smtClean="0"/>
              <a:t>Chris Piepenbring, Greg Downing, Kevin Hughes, Greg Feero </a:t>
            </a:r>
          </a:p>
          <a:p>
            <a:pPr lvl="1"/>
            <a:r>
              <a:rPr lang="en-US" smtClean="0"/>
              <a:t>Leslie Power, Dan Weikart</a:t>
            </a:r>
          </a:p>
          <a:p>
            <a:pPr lvl="1"/>
            <a:r>
              <a:rPr lang="en-US" smtClean="0"/>
              <a:t>Project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Sprint Retrospective</a:t>
            </a:r>
          </a:p>
        </p:txBody>
      </p:sp>
      <p:sp>
        <p:nvSpPr>
          <p:cNvPr id="60418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 smtClean="0"/>
              <a:t>SAMALO:</a:t>
            </a:r>
          </a:p>
          <a:p>
            <a:pPr lvl="1"/>
            <a:r>
              <a:rPr lang="en-US" smtClean="0"/>
              <a:t>Same as:</a:t>
            </a:r>
          </a:p>
          <a:p>
            <a:pPr lvl="1"/>
            <a:r>
              <a:rPr lang="en-US" smtClean="0"/>
              <a:t>More of:</a:t>
            </a:r>
          </a:p>
          <a:p>
            <a:pPr lvl="1"/>
            <a:r>
              <a:rPr lang="en-US" smtClean="0"/>
              <a:t>Less of:</a:t>
            </a:r>
          </a:p>
          <a:p>
            <a:endParaRPr lang="en-US" smtClean="0"/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3352800" y="4343400"/>
            <a:ext cx="243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alibri" pitchFamily="34" charset="0"/>
                <a:hlinkClick r:id="rId2"/>
              </a:rPr>
              <a:t>2.3 M5 Wiki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Iteration 6 Planning</a:t>
            </a:r>
          </a:p>
        </p:txBody>
      </p:sp>
      <p:sp>
        <p:nvSpPr>
          <p:cNvPr id="614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Risks</a:t>
            </a:r>
          </a:p>
          <a:p>
            <a:r>
              <a:rPr lang="en-US" smtClean="0"/>
              <a:t>JIRA Tasks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Risks</a:t>
            </a:r>
          </a:p>
        </p:txBody>
      </p:sp>
      <p:sp>
        <p:nvSpPr>
          <p:cNvPr id="6246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Business Impacts</a:t>
            </a:r>
          </a:p>
          <a:p>
            <a:r>
              <a:rPr lang="en-US" smtClean="0"/>
              <a:t>Mitigation Plans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Proposed JIRA Tasks</a:t>
            </a:r>
          </a:p>
        </p:txBody>
      </p:sp>
      <p:sp>
        <p:nvSpPr>
          <p:cNvPr id="634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Schedule Sprint Review </a:t>
            </a:r>
          </a:p>
          <a:p>
            <a:r>
              <a:rPr lang="en-US" smtClean="0"/>
              <a:t>xxx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Proposed JIRA Tasks</a:t>
            </a:r>
          </a:p>
        </p:txBody>
      </p:sp>
      <p:sp>
        <p:nvSpPr>
          <p:cNvPr id="6451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smtClean="0"/>
              <a:t>xxx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Actions from last meeting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(Brian H): Contact Lowell @ Microsoft re: HealthVault changes relating to Race &amp; Ethnicity</a:t>
            </a:r>
          </a:p>
          <a:p>
            <a:pPr lvl="1" eaLnBrk="1" hangingPunct="1"/>
            <a:r>
              <a:rPr lang="en-US" sz="2000" smtClean="0"/>
              <a:t>DONE 12/7/09: </a:t>
            </a:r>
            <a:r>
              <a:rPr lang="en-US" sz="2000" smtClean="0">
                <a:hlinkClick r:id="rId2"/>
              </a:rPr>
              <a:t>meeting notes</a:t>
            </a:r>
            <a:endParaRPr lang="en-US" sz="2000" smtClean="0"/>
          </a:p>
          <a:p>
            <a:pPr lvl="1" eaLnBrk="1" hangingPunct="1"/>
            <a:r>
              <a:rPr lang="en-US" sz="2000" smtClean="0"/>
              <a:t>must extend family-history datatype </a:t>
            </a:r>
          </a:p>
          <a:p>
            <a:pPr lvl="1" eaLnBrk="1" hangingPunct="1"/>
            <a:r>
              <a:rPr lang="en-US" sz="2000" smtClean="0"/>
              <a:t>Custom extensions NOT shown in HealthVault GUI</a:t>
            </a:r>
          </a:p>
          <a:p>
            <a:pPr lvl="1" eaLnBrk="1" hangingPunct="1"/>
            <a:endParaRPr lang="en-US" sz="2000" smtClean="0"/>
          </a:p>
          <a:p>
            <a:pPr eaLnBrk="1" hangingPunct="1"/>
            <a:r>
              <a:rPr lang="en-US" sz="2400" smtClean="0"/>
              <a:t>(Wayne): Review framework for translating old .HTM files formats to the current XML format (FHH-844)</a:t>
            </a:r>
          </a:p>
          <a:p>
            <a:pPr lvl="1" eaLnBrk="1" hangingPunct="1"/>
            <a:r>
              <a:rPr lang="en-US" sz="2000" smtClean="0"/>
              <a:t>Subtask of FHH-831: Define requirements for recognizing and handling HealthVault data MFHP can't handle natively.</a:t>
            </a:r>
          </a:p>
          <a:p>
            <a:pPr lvl="1" eaLnBrk="1" hangingPunct="1"/>
            <a:r>
              <a:rPr lang="en-US" sz="2000" smtClean="0"/>
              <a:t>Not file translation, but file importing &amp; error checking</a:t>
            </a:r>
          </a:p>
          <a:p>
            <a:pPr lvl="1" eaLnBrk="1" hangingPunct="1"/>
            <a:r>
              <a:rPr lang="en-US" sz="2000" smtClean="0"/>
              <a:t>Recommendation:  build on this existing framework (more later)</a:t>
            </a:r>
          </a:p>
          <a:p>
            <a:pPr eaLnBrk="1" hangingPunct="1">
              <a:buFont typeface="Arial" charset="0"/>
              <a:buNone/>
            </a:pPr>
            <a:endParaRPr lang="en-US" sz="2400" smtClean="0"/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503238"/>
          </a:xfrm>
        </p:spPr>
        <p:txBody>
          <a:bodyPr/>
          <a:lstStyle/>
          <a:p>
            <a:pPr eaLnBrk="1" hangingPunct="1"/>
            <a:r>
              <a:rPr lang="en-US" sz="2400" smtClean="0"/>
              <a:t>Project Timeline</a:t>
            </a:r>
          </a:p>
        </p:txBody>
      </p:sp>
      <p:graphicFrame>
        <p:nvGraphicFramePr>
          <p:cNvPr id="16431" name="Group 47"/>
          <p:cNvGraphicFramePr>
            <a:graphicFrameLocks noGrp="1"/>
          </p:cNvGraphicFramePr>
          <p:nvPr/>
        </p:nvGraphicFramePr>
        <p:xfrm>
          <a:off x="609600" y="457200"/>
          <a:ext cx="8229600" cy="5838825"/>
        </p:xfrm>
        <a:graphic>
          <a:graphicData uri="http://schemas.openxmlformats.org/drawingml/2006/table">
            <a:tbl>
              <a:tblPr/>
              <a:tblGrid>
                <a:gridCol w="762000"/>
                <a:gridCol w="1447800"/>
                <a:gridCol w="990600"/>
                <a:gridCol w="3729038"/>
                <a:gridCol w="13001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Phase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Objectives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B3D7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24-Jun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15-Jul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Explore how to enable a user to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–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export family history to HealthVault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–"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import family history from HealthVault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Elaboration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13-Oct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2-Dec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Implement Communication Specification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Establish user interface concepts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&amp; Execute Regression Tests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Demonstrate executable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Complete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Development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3-Dec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2-Feb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Refine requirements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Translate Family History Items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user interface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Develop system &amp; regression tests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Support CBIT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Recruit Testers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Establish the Beta test environment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 progress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Beta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3-Feb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16-Feb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current MFHP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current HealthVault users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Testing with general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Transition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17-Feb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10-Mar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Provide technical assistance to NCI team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Close out the project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smtClean="0"/>
              <a:t>Iteration 5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Phase 2 Objectives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refine Export requirements		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develop Export			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automate Export tests		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demonstrate Export feature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Iteration 5 Task Themes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Implement HealthVault authentication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Implement Save Proband only (baby step)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Create automated regression tests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Refine Import requirements (risk mitigation)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Burndown Charts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3058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31.5 points + 11.5 added = 43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Fix demo build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Find way to avoid Selenium sleeps (for consistency on CI server)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Weight not being set correctly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Create screen notifying user entering third-party site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16.5 points completed (26.5 left)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2362200" y="4343400"/>
            <a:ext cx="46450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alibri" pitchFamily="34" charset="0"/>
                <a:hlinkClick r:id="rId2"/>
              </a:rPr>
              <a:t>2.3 M4 Burndown Chart</a:t>
            </a:r>
            <a:endParaRPr lang="en-US" sz="3600">
              <a:latin typeface="Calibri" pitchFamily="34" charset="0"/>
            </a:endParaRPr>
          </a:p>
          <a:p>
            <a:endParaRPr lang="en-US" sz="3600">
              <a:latin typeface="Calibri" pitchFamily="34" charset="0"/>
            </a:endParaRPr>
          </a:p>
          <a:p>
            <a:r>
              <a:rPr lang="en-US" sz="3600">
                <a:latin typeface="Calibri" pitchFamily="34" charset="0"/>
                <a:hlinkClick r:id="rId3"/>
              </a:rPr>
              <a:t>2.3 M5 Burndown Chart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Demonstrate Sprint Results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371600"/>
            <a:ext cx="8458200" cy="4953000"/>
          </a:xfrm>
        </p:spPr>
        <p:txBody>
          <a:bodyPr/>
          <a:lstStyle/>
          <a:p>
            <a:r>
              <a:rPr lang="en-US" smtClean="0"/>
              <a:t>Demo: executable software</a:t>
            </a:r>
          </a:p>
          <a:p>
            <a:pPr lvl="1"/>
            <a:r>
              <a:rPr lang="en-US" smtClean="0"/>
              <a:t>Connect to HealthVault &amp; save proband</a:t>
            </a:r>
          </a:p>
          <a:p>
            <a:r>
              <a:rPr lang="en-US" smtClean="0"/>
              <a:t>Automated tests</a:t>
            </a:r>
          </a:p>
          <a:p>
            <a:pPr lvl="1"/>
            <a:r>
              <a:rPr lang="en-US" smtClean="0"/>
              <a:t>Performing consistently in improved environment</a:t>
            </a:r>
          </a:p>
          <a:p>
            <a:pPr lvl="1"/>
            <a:r>
              <a:rPr lang="en-US" smtClean="0"/>
              <a:t>Regression, new features tested </a:t>
            </a:r>
          </a:p>
          <a:p>
            <a:r>
              <a:rPr lang="en-US" smtClean="0"/>
              <a:t>Revised wireframes incorporating ASAP input</a:t>
            </a:r>
          </a:p>
          <a:p>
            <a:r>
              <a:rPr lang="en-US" smtClean="0"/>
              <a:t>Requirements for Import</a:t>
            </a:r>
          </a:p>
          <a:p>
            <a:pPr lvl="1"/>
            <a:r>
              <a:rPr lang="en-US" smtClean="0"/>
              <a:t>recognizing and handling HealthVault data MFHP can’t handle natively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executable software</a:t>
            </a: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/>
              <a:t>FHH-759: Implement HealthVault integration on Save Family History screen (Brian H.)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FHH-827: As a user, after I authenticate with HealthVault, I see a manager screen and have the ability to Save my family health history. (Brian P.)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800" smtClean="0"/>
              <a:t>FHH-767: Implement Save proband only (Brian P.)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endParaRPr lang="en-US" sz="2400" smtClean="0"/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3810000" y="507365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Calibri" pitchFamily="34" charset="0"/>
                <a:hlinkClick r:id="rId2"/>
              </a:rPr>
              <a:t>DEMO</a:t>
            </a:r>
            <a:endParaRPr lang="en-US" sz="3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563563"/>
          </a:xfrm>
        </p:spPr>
        <p:txBody>
          <a:bodyPr/>
          <a:lstStyle/>
          <a:p>
            <a:r>
              <a:rPr lang="en-US" sz="4000" smtClean="0"/>
              <a:t>Demo Script: Save to HealthVault</a:t>
            </a:r>
          </a:p>
        </p:txBody>
      </p:sp>
      <p:sp>
        <p:nvSpPr>
          <p:cNvPr id="51202" name="Rectangle 3"/>
          <p:cNvSpPr>
            <a:spLocks noGrp="1"/>
          </p:cNvSpPr>
          <p:nvPr>
            <p:ph type="body" idx="4294967295"/>
          </p:nvPr>
        </p:nvSpPr>
        <p:spPr>
          <a:xfrm>
            <a:off x="533400" y="914400"/>
            <a:ext cx="8229600" cy="594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Sign in to HealthVault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the </a:t>
            </a:r>
            <a:r>
              <a:rPr lang="en-US" sz="2400" b="1" smtClean="0"/>
              <a:t>Health Information</a:t>
            </a:r>
            <a:r>
              <a:rPr lang="en-US" sz="2400" smtClean="0"/>
              <a:t> tab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the </a:t>
            </a:r>
            <a:r>
              <a:rPr lang="en-US" sz="2400" b="1" smtClean="0"/>
              <a:t>Family History</a:t>
            </a:r>
            <a:r>
              <a:rPr lang="en-US" sz="2400" smtClean="0"/>
              <a:t> link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Show that the table is empty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r>
              <a:rPr lang="en-US" sz="2400" smtClean="0"/>
              <a:t>Click on </a:t>
            </a:r>
            <a:r>
              <a:rPr lang="en-US" sz="2400" b="1" smtClean="0"/>
              <a:t>History of Changes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on </a:t>
            </a:r>
            <a:r>
              <a:rPr lang="en-US" sz="2400" b="1" smtClean="0"/>
              <a:t>All Changes in the last 30 days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View latest entries </a:t>
            </a:r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Start a  new browser tab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Go to My Family Health History (demo)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Load a family history with just one person (the proband)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on </a:t>
            </a:r>
            <a:r>
              <a:rPr lang="en-US" sz="2400" b="1" smtClean="0"/>
              <a:t>Save Family History</a:t>
            </a:r>
            <a:r>
              <a:rPr lang="en-US" sz="2400" smtClean="0"/>
              <a:t> button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HealthVault Manager Wizard step 1 appears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</a:t>
            </a:r>
            <a:r>
              <a:rPr lang="en-US" sz="2400" b="1" smtClean="0"/>
              <a:t>Cancel</a:t>
            </a:r>
            <a:r>
              <a:rPr lang="en-US" sz="2400" smtClean="0"/>
              <a:t>; user returned to previous page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Click on </a:t>
            </a:r>
            <a:r>
              <a:rPr lang="en-US" sz="2400" b="1" smtClean="0"/>
              <a:t>Save Family History</a:t>
            </a:r>
            <a:r>
              <a:rPr lang="en-US" sz="2400" smtClean="0"/>
              <a:t> button</a:t>
            </a:r>
            <a:endParaRPr lang="en-US" sz="2400" b="1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b="1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1019</Words>
  <Application>Microsoft Office PowerPoint</Application>
  <PresentationFormat>On-screen Show (4:3)</PresentationFormat>
  <Paragraphs>280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Office Theme</vt:lpstr>
      <vt:lpstr>Microsoft Office Excel Worksheet</vt:lpstr>
      <vt:lpstr>FHH HealthVault Integration Project</vt:lpstr>
      <vt:lpstr>Agenda</vt:lpstr>
      <vt:lpstr>Actions from last meeting</vt:lpstr>
      <vt:lpstr>Project Timeline</vt:lpstr>
      <vt:lpstr>Iteration 5</vt:lpstr>
      <vt:lpstr>Burndown Charts</vt:lpstr>
      <vt:lpstr>Demonstrate Sprint Results</vt:lpstr>
      <vt:lpstr>Demo: executable software</vt:lpstr>
      <vt:lpstr>Demo Script: Save to HealthVault</vt:lpstr>
      <vt:lpstr>Demo Script: Save to HealthVault</vt:lpstr>
      <vt:lpstr>Demo Script: Save to HealthVault</vt:lpstr>
      <vt:lpstr>Automated Tests</vt:lpstr>
      <vt:lpstr>Test Coverage</vt:lpstr>
      <vt:lpstr>Revised Wireframes</vt:lpstr>
      <vt:lpstr>Requirements for Import</vt:lpstr>
      <vt:lpstr>Recognizing Bad Data</vt:lpstr>
      <vt:lpstr>Slide 17</vt:lpstr>
      <vt:lpstr>Relationship Data</vt:lpstr>
      <vt:lpstr>Relationship Data</vt:lpstr>
      <vt:lpstr>Relationship Data</vt:lpstr>
      <vt:lpstr>Agenda</vt:lpstr>
      <vt:lpstr>Iteration 6 Objectives</vt:lpstr>
      <vt:lpstr>Schedule Next Sprint Review</vt:lpstr>
      <vt:lpstr>Sprint Retrospective</vt:lpstr>
      <vt:lpstr>Iteration 6 Planning</vt:lpstr>
      <vt:lpstr>Risks</vt:lpstr>
      <vt:lpstr>Proposed JIRA Tasks</vt:lpstr>
      <vt:lpstr>Proposed JIRA Tasks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FHH Project</dc:title>
  <dc:creator>Wayne Homren</dc:creator>
  <cp:lastModifiedBy>Wayne Homren</cp:lastModifiedBy>
  <cp:revision>132</cp:revision>
  <dcterms:created xsi:type="dcterms:W3CDTF">2009-11-12T15:58:34Z</dcterms:created>
  <dcterms:modified xsi:type="dcterms:W3CDTF">2009-12-09T17:19:08Z</dcterms:modified>
</cp:coreProperties>
</file>