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56" r:id="rId2"/>
    <p:sldId id="352" r:id="rId3"/>
    <p:sldId id="302" r:id="rId4"/>
    <p:sldId id="345" r:id="rId5"/>
    <p:sldId id="295" r:id="rId6"/>
    <p:sldId id="361" r:id="rId7"/>
    <p:sldId id="358" r:id="rId8"/>
    <p:sldId id="351" r:id="rId9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 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7F715"/>
    <a:srgbClr val="FD916F"/>
    <a:srgbClr val="95B3D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1" autoAdjust="0"/>
    <p:restoredTop sz="94660"/>
  </p:normalViewPr>
  <p:slideViewPr>
    <p:cSldViewPr>
      <p:cViewPr varScale="1">
        <p:scale>
          <a:sx n="64" d="100"/>
          <a:sy n="64" d="100"/>
        </p:scale>
        <p:origin x="-133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1506B2E-7EEE-4EEF-A65E-7524DC6C9FCA}" type="datetimeFigureOut">
              <a:rPr lang="en-US"/>
              <a:pPr>
                <a:defRPr/>
              </a:pPr>
              <a:t>1/20/2010</a:t>
            </a:fld>
            <a:endParaRPr lang="en-US"/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339FD42-6B56-4DEB-99A3-53C4E91F81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858274-3E7D-4B57-AAFE-3A96245D45BB}" type="datetimeFigureOut">
              <a:rPr lang="en-US"/>
              <a:pPr>
                <a:defRPr/>
              </a:pPr>
              <a:t>1/20/2010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4A2357-2246-4A56-B8DC-853FE97191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6517EB-E99E-410C-8D59-D1B96ADFE4C3}" type="datetimeFigureOut">
              <a:rPr lang="en-US"/>
              <a:pPr>
                <a:defRPr/>
              </a:pPr>
              <a:t>1/20/2010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CF47F-704C-49C2-ACD4-4EA849ACF0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D8C50B-0EE6-49F6-B6D1-A7365C90EEE8}" type="datetimeFigureOut">
              <a:rPr lang="en-US"/>
              <a:pPr>
                <a:defRPr/>
              </a:pPr>
              <a:t>1/20/2010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93E59B-E36B-4CBE-8ADC-CB7DD27910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A28E2C-8341-4487-A745-2B08596C5ED8}" type="datetimeFigureOut">
              <a:rPr lang="en-US"/>
              <a:pPr>
                <a:defRPr/>
              </a:pPr>
              <a:t>1/20/2010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7941B-1E41-4DDF-93C7-C45ACBE793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B47F9D-4C27-4FA3-B763-9D37CF29FE71}" type="datetimeFigureOut">
              <a:rPr lang="en-US"/>
              <a:pPr>
                <a:defRPr/>
              </a:pPr>
              <a:t>1/20/2010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80C01-63E9-47F3-9A8F-07DA96B5E8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3C64D5-8BFE-489A-8379-110F34AD2C6B}" type="datetimeFigureOut">
              <a:rPr lang="en-US"/>
              <a:pPr>
                <a:defRPr/>
              </a:pPr>
              <a:t>1/20/2010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941857-E802-4879-ADEE-4382E3662E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DF77AC-BEEB-46A7-8C90-73B6E0D95FC1}" type="datetimeFigureOut">
              <a:rPr lang="en-US"/>
              <a:pPr>
                <a:defRPr/>
              </a:pPr>
              <a:t>1/20/2010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26EDEF-3C5A-43AB-8940-2842590FC7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1BC06-93F8-41A6-A838-32FFEBF353DE}" type="datetimeFigureOut">
              <a:rPr lang="en-US"/>
              <a:pPr>
                <a:defRPr/>
              </a:pPr>
              <a:t>1/20/2010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D9806-3B37-4F1B-A096-3DEBBE294A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125FD-5CB0-4D7F-9AD2-7B2FA9611BAB}" type="datetimeFigureOut">
              <a:rPr lang="en-US"/>
              <a:pPr>
                <a:defRPr/>
              </a:pPr>
              <a:t>1/20/2010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625A7-2CAF-4846-A8EE-D44322FF0F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3E6D6-83F3-4FDD-AEDE-CE995A11DCEA}" type="datetimeFigureOut">
              <a:rPr lang="en-US"/>
              <a:pPr>
                <a:defRPr/>
              </a:pPr>
              <a:t>1/20/2010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ADAD15-41AE-457D-A8F8-E548C14F61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EDE5B-E42B-401A-9DCD-A651DF575DD5}" type="datetimeFigureOut">
              <a:rPr lang="en-US"/>
              <a:pPr>
                <a:defRPr/>
              </a:pPr>
              <a:t>1/20/2010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56F2D3-17F9-4E6A-82AE-2BDBEAB01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6C41700-8C2F-4311-B901-133B789C12AC}" type="datetimeFigureOut">
              <a:rPr lang="en-US"/>
              <a:pPr>
                <a:defRPr/>
              </a:pPr>
              <a:t>1/20/2010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D75D7D2-6FC5-4EA4-BFA3-23CB4CF2E0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ira.5amsolutions.com/secure/ChartBoard.jspa?decorator=none&amp;selectedProjectId=10060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mo.5amsolutions.com/fhh-web/home.acti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http://www.surveymonkey.com/s/SF3L9MD" TargetMode="External"/><Relationship Id="rId2" Type="http://schemas.openxmlformats.org/officeDocument/2006/relationships/hyperlink" Target="http://www.surveymonkey.com/s/SNKXPGT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surveymonkey.com/s/8P67Z2L" TargetMode="External"/><Relationship Id="rId4" Type="http://schemas.openxmlformats.org/officeDocument/2006/relationships/hyperlink" Target="http://www.surveymonkey.com/s/SF53PT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forge.nci.nih.gov/svnroot/fhh/hhs/fhh/trunk/documents/pm/FHH_Sprint7.2_Review_2010_01_20.pptx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228600" y="762000"/>
            <a:ext cx="8686800" cy="1470025"/>
          </a:xfrm>
        </p:spPr>
        <p:txBody>
          <a:bodyPr/>
          <a:lstStyle/>
          <a:p>
            <a:pPr eaLnBrk="1" hangingPunct="1"/>
            <a:r>
              <a:rPr lang="en-US" smtClean="0"/>
              <a:t>FHH HealthVault Integration Project</a:t>
            </a:r>
          </a:p>
        </p:txBody>
      </p:sp>
      <p:sp>
        <p:nvSpPr>
          <p:cNvPr id="14338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400800" cy="17526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Iteration 7.2 Review</a:t>
            </a:r>
          </a:p>
        </p:txBody>
      </p:sp>
      <p:sp>
        <p:nvSpPr>
          <p:cNvPr id="14339" name="Title 1"/>
          <p:cNvSpPr>
            <a:spLocks/>
          </p:cNvSpPr>
          <p:nvPr/>
        </p:nvSpPr>
        <p:spPr bwMode="auto">
          <a:xfrm>
            <a:off x="838200" y="4876800"/>
            <a:ext cx="7772400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>
                <a:latin typeface="Calibri" pitchFamily="34" charset="0"/>
              </a:rPr>
              <a:t>January 20, 2010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 idx="4294967295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Iteration 7.2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4294967295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smtClean="0"/>
              <a:t>What we set out to accomplish: </a:t>
            </a:r>
          </a:p>
          <a:p>
            <a:pPr lvl="1"/>
            <a:r>
              <a:rPr lang="en-US" smtClean="0"/>
              <a:t>User Interface</a:t>
            </a:r>
          </a:p>
          <a:p>
            <a:pPr lvl="2"/>
            <a:r>
              <a:rPr lang="en-US" smtClean="0"/>
              <a:t>Controlled vocabulary</a:t>
            </a:r>
          </a:p>
          <a:p>
            <a:pPr lvl="2"/>
            <a:r>
              <a:rPr lang="en-US" smtClean="0"/>
              <a:t>Spanish translation</a:t>
            </a:r>
          </a:p>
          <a:p>
            <a:pPr lvl="2"/>
            <a:r>
              <a:rPr lang="en-US" smtClean="0"/>
              <a:t>ASPA review &amp; changes</a:t>
            </a:r>
          </a:p>
          <a:p>
            <a:pPr lvl="2"/>
            <a:r>
              <a:rPr lang="en-US" smtClean="0"/>
              <a:t>Microsoft GO-Live changes</a:t>
            </a:r>
          </a:p>
          <a:p>
            <a:pPr lvl="1"/>
            <a:r>
              <a:rPr lang="en-US" smtClean="0"/>
              <a:t>Export to Health Vault</a:t>
            </a:r>
          </a:p>
          <a:p>
            <a:pPr lvl="2"/>
            <a:r>
              <a:rPr lang="en-US" smtClean="0"/>
              <a:t>Weight, Race, Ethnicities</a:t>
            </a:r>
          </a:p>
          <a:p>
            <a:pPr lvl="2"/>
            <a:r>
              <a:rPr lang="en-US" smtClean="0"/>
              <a:t>Relatives &amp; Relationships</a:t>
            </a:r>
          </a:p>
          <a:p>
            <a:pPr lvl="2"/>
            <a:r>
              <a:rPr lang="en-US" smtClean="0"/>
              <a:t>Data transformations</a:t>
            </a:r>
          </a:p>
          <a:p>
            <a:pPr lvl="1"/>
            <a:r>
              <a:rPr lang="en-US" smtClean="0"/>
              <a:t>Import from HealthVault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2" name="Title 1"/>
          <p:cNvSpPr>
            <a:spLocks/>
          </p:cNvSpPr>
          <p:nvPr/>
        </p:nvSpPr>
        <p:spPr bwMode="auto">
          <a:xfrm>
            <a:off x="5334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>
                <a:latin typeface="Calibri" pitchFamily="34" charset="0"/>
              </a:rPr>
              <a:t>Team Velocity</a:t>
            </a:r>
          </a:p>
        </p:txBody>
      </p:sp>
      <p:graphicFrame>
        <p:nvGraphicFramePr>
          <p:cNvPr id="18581" name="Object 149"/>
          <p:cNvGraphicFramePr>
            <a:graphicFrameLocks noChangeAspect="1"/>
          </p:cNvGraphicFramePr>
          <p:nvPr/>
        </p:nvGraphicFramePr>
        <p:xfrm>
          <a:off x="381000" y="1143000"/>
          <a:ext cx="8382000" cy="4378325"/>
        </p:xfrm>
        <a:graphic>
          <a:graphicData uri="http://schemas.openxmlformats.org/presentationml/2006/ole">
            <p:oleObj spid="_x0000_s18581" name="Chart" r:id="rId3" imgW="4905375" imgH="2562149" progId="Excel.Char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4"/>
          <p:cNvSpPr txBox="1">
            <a:spLocks noChangeArrowheads="1"/>
          </p:cNvSpPr>
          <p:nvPr/>
        </p:nvSpPr>
        <p:spPr bwMode="auto">
          <a:xfrm>
            <a:off x="2971800" y="6096000"/>
            <a:ext cx="338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itchFamily="34" charset="0"/>
                <a:hlinkClick r:id="rId2"/>
              </a:rPr>
              <a:t>2.3 M7.2 Burndown Chart</a:t>
            </a:r>
            <a:endParaRPr lang="en-US" sz="24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Demo: executable software</a:t>
            </a:r>
          </a:p>
        </p:txBody>
      </p:sp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3810000" y="5911850"/>
            <a:ext cx="1600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latin typeface="Calibri" pitchFamily="34" charset="0"/>
                <a:hlinkClick r:id="rId2"/>
              </a:rPr>
              <a:t>DEMO</a:t>
            </a:r>
            <a:endParaRPr lang="en-US" sz="3600">
              <a:latin typeface="Calibri" pitchFamily="34" charset="0"/>
            </a:endParaRPr>
          </a:p>
        </p:txBody>
      </p:sp>
      <p:graphicFrame>
        <p:nvGraphicFramePr>
          <p:cNvPr id="21552" name="Group 48"/>
          <p:cNvGraphicFramePr>
            <a:graphicFrameLocks noGrp="1"/>
          </p:cNvGraphicFramePr>
          <p:nvPr/>
        </p:nvGraphicFramePr>
        <p:xfrm>
          <a:off x="228600" y="1600200"/>
          <a:ext cx="8610600" cy="3824288"/>
        </p:xfrm>
        <a:graphic>
          <a:graphicData uri="http://schemas.openxmlformats.org/drawingml/2006/table">
            <a:tbl>
              <a:tblPr/>
              <a:tblGrid>
                <a:gridCol w="574675"/>
                <a:gridCol w="2008188"/>
                <a:gridCol w="6027737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User Scenario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B3D7"/>
                    </a:solidFill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Save History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Create (or Load an .XML) History, Save it to HealthVault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Open Saved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History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Open a history previously saved in HealthVault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Open Other History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Open an existing HealthVault history (not previously saved)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Beta Test Team Composition</a:t>
            </a:r>
          </a:p>
        </p:txBody>
      </p:sp>
      <p:graphicFrame>
        <p:nvGraphicFramePr>
          <p:cNvPr id="33832" name="Group 40"/>
          <p:cNvGraphicFramePr>
            <a:graphicFrameLocks noGrp="1"/>
          </p:cNvGraphicFramePr>
          <p:nvPr/>
        </p:nvGraphicFramePr>
        <p:xfrm>
          <a:off x="1524000" y="1397000"/>
          <a:ext cx="6096000" cy="3627438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Organization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B3D7"/>
                    </a:solidFill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5AM Solutions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Vincent High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Incremental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Michael Nikya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Microsoft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Gaurav Khandelwal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Microsoft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Merling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Mayo Clinic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Kris Pavek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Mayo Clinic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Dr. Frederick North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32" name="Text Box 39"/>
          <p:cNvSpPr txBox="1">
            <a:spLocks noChangeArrowheads="1"/>
          </p:cNvSpPr>
          <p:nvPr/>
        </p:nvSpPr>
        <p:spPr bwMode="auto">
          <a:xfrm>
            <a:off x="2438400" y="5562600"/>
            <a:ext cx="525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More to be recruited by Greg Downing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Revised Beta Test Surveys</a:t>
            </a:r>
          </a:p>
        </p:txBody>
      </p:sp>
      <p:sp>
        <p:nvSpPr>
          <p:cNvPr id="22530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295400"/>
            <a:ext cx="8229600" cy="4983163"/>
          </a:xfrm>
        </p:spPr>
        <p:txBody>
          <a:bodyPr/>
          <a:lstStyle/>
          <a:p>
            <a:r>
              <a:rPr lang="en-US" smtClean="0">
                <a:hlinkClick r:id="rId2"/>
              </a:rPr>
              <a:t>Kickoff survey</a:t>
            </a:r>
            <a:r>
              <a:rPr lang="en-US" smtClean="0"/>
              <a:t> </a:t>
            </a:r>
          </a:p>
          <a:p>
            <a:r>
              <a:rPr lang="en-US" smtClean="0">
                <a:hlinkClick r:id="rId3"/>
              </a:rPr>
              <a:t>Scenario survey </a:t>
            </a:r>
            <a:endParaRPr lang="en-US" smtClean="0"/>
          </a:p>
          <a:p>
            <a:r>
              <a:rPr lang="en-US" smtClean="0">
                <a:hlinkClick r:id="rId4"/>
              </a:rPr>
              <a:t>Problem Report </a:t>
            </a:r>
            <a:endParaRPr lang="en-US" smtClean="0"/>
          </a:p>
          <a:p>
            <a:r>
              <a:rPr lang="en-US" smtClean="0">
                <a:hlinkClick r:id="rId5"/>
              </a:rPr>
              <a:t>Final Survey </a:t>
            </a:r>
            <a:endParaRPr lang="en-US" smtClean="0"/>
          </a:p>
          <a:p>
            <a:pPr>
              <a:buFont typeface="Arial" charset="0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Documents in Gforge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US" smtClean="0"/>
              <a:t>This Sprint Review presentation</a:t>
            </a:r>
          </a:p>
          <a:p>
            <a:pPr lvl="1"/>
            <a:r>
              <a:rPr lang="en-US" sz="2000" smtClean="0">
                <a:hlinkClick r:id="rId2"/>
              </a:rPr>
              <a:t>https://gforge.nci.nih.gov/svnroot/fhh/hhs/fhh/trunk/documents/pm/FHH_Sprint7.2_Review_2010_01_20.pptx</a:t>
            </a:r>
            <a:endParaRPr lang="en-US" sz="2000" smtClean="0"/>
          </a:p>
          <a:p>
            <a:endParaRPr lang="en-US" sz="2000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6019</TotalTime>
  <Words>148</Words>
  <Application>Microsoft Office PowerPoint</Application>
  <PresentationFormat>On-screen Show (4:3)</PresentationFormat>
  <Paragraphs>55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Office Theme</vt:lpstr>
      <vt:lpstr>Chart</vt:lpstr>
      <vt:lpstr>FHH HealthVault Integration Project</vt:lpstr>
      <vt:lpstr>Iteration 7.2</vt:lpstr>
      <vt:lpstr>Slide 3</vt:lpstr>
      <vt:lpstr>Slide 4</vt:lpstr>
      <vt:lpstr>Demo: executable software</vt:lpstr>
      <vt:lpstr>Beta Test Team Composition</vt:lpstr>
      <vt:lpstr>Revised Beta Test Surveys</vt:lpstr>
      <vt:lpstr>Documents in Gforge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FHH Project</dc:title>
  <dc:creator>Wayne Homren</dc:creator>
  <cp:lastModifiedBy>Wayne Homren</cp:lastModifiedBy>
  <cp:revision>203</cp:revision>
  <dcterms:created xsi:type="dcterms:W3CDTF">2009-11-12T15:58:34Z</dcterms:created>
  <dcterms:modified xsi:type="dcterms:W3CDTF">2010-01-20T14:49:31Z</dcterms:modified>
</cp:coreProperties>
</file>