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0" r:id="rId5"/>
    <p:sldId id="257" r:id="rId6"/>
    <p:sldId id="258" r:id="rId7"/>
    <p:sldId id="259" r:id="rId8"/>
    <p:sldId id="260" r:id="rId9"/>
    <p:sldId id="265" r:id="rId10"/>
    <p:sldId id="263" r:id="rId11"/>
    <p:sldId id="261" r:id="rId12"/>
    <p:sldId id="262" r:id="rId13"/>
    <p:sldId id="264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4C31"/>
    <a:srgbClr val="22C50C"/>
    <a:srgbClr val="53198A"/>
    <a:srgbClr val="17C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54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45EE-DE7B-4701-8A64-301C3FA255F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8ADC4-B447-436F-9187-FAB54F93552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dirty="0">
                <a:sym typeface="+mn-ea"/>
              </a:rPr>
              <a:t>which </a:t>
            </a:r>
            <a:r>
              <a:rPr lang="en-US" dirty="0">
                <a:sym typeface="+mn-ea"/>
              </a:rPr>
              <a:t>aims to keep vehicle speed in check and reduce accidents.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921E-C1E2-43EF-8DE2-010D05A04EF9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4651-A2AC-42CB-99FA-8799C9570F91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B8C-AFDA-40C5-9CAA-37A8A9610C84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124F-7DC3-4880-A463-CE3C6C028368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1215-71A5-422C-97D7-3FE7B7C7772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1B50-D6C9-4809-B113-F87CA0F470C1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79FF-FAD5-402D-9424-E45355F3827B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4CA1-CCAA-43A4-B815-0145E1E9E54F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3704-EE82-48AF-9088-9AAD7A37B545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FB98-2065-4869-987B-877789187D7A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1B3-4780-4422-908B-4D8D69B7D679}" type="datetime1">
              <a:rPr lang="en-IN" smtClean="0"/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ECBA201-A6FE-4314-BCF3-CC71549AFF1A}" type="slidenum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73EA26B-C20D-450B-BF58-3172B6DEE2B5}" type="datetime1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Road Accidents Analysis And Suggestions 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</a:fld>
            <a:endParaRPr lang="en-IN"/>
          </a:p>
        </p:txBody>
      </p:sp>
      <p:sp>
        <p:nvSpPr>
          <p:cNvPr id="3" name="Text Box 2"/>
          <p:cNvSpPr txBox="1"/>
          <p:nvPr/>
        </p:nvSpPr>
        <p:spPr>
          <a:xfrm>
            <a:off x="6186805" y="5400040"/>
            <a:ext cx="3128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IN" altLang="en-US" sz="2000"/>
          </a:p>
          <a:p>
            <a:endParaRPr lang="en-IN" alt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6132830" y="4804410"/>
            <a:ext cx="2096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sz="2400">
                <a:solidFill>
                  <a:srgbClr val="00B0F0"/>
                </a:solidFill>
                <a:sym typeface="+mn-ea"/>
              </a:rPr>
              <a:t>VARUN KUMAR</a:t>
            </a:r>
            <a:endParaRPr lang="en-IN" altLang="en-US" sz="2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4595" y="5236210"/>
            <a:ext cx="1879600" cy="122174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Linear Regression Model to </a:t>
            </a:r>
            <a:br>
              <a:rPr lang="en-IN" sz="4000" dirty="0"/>
            </a:br>
            <a:r>
              <a:rPr lang="en-IN" sz="4000" dirty="0"/>
              <a:t>Predict Future Road Accidents</a:t>
            </a:r>
            <a:endParaRPr lang="en-I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178"/>
            <a:ext cx="7868629" cy="4824536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7350" y="5176520"/>
            <a:ext cx="2609850" cy="79057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Suggestions To Reduce Road Accidents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620000" cy="4800600"/>
          </a:xfrm>
        </p:spPr>
        <p:txBody>
          <a:bodyPr/>
          <a:lstStyle/>
          <a:p>
            <a:r>
              <a:rPr lang="en-IN" sz="3600" dirty="0"/>
              <a:t>Install Over speeding cameras on the Roads.</a:t>
            </a:r>
            <a:endParaRPr lang="en-IN" sz="3600" dirty="0"/>
          </a:p>
          <a:p>
            <a:r>
              <a:rPr lang="en-IN" sz="3600" dirty="0"/>
              <a:t>Implement speed controller Device.</a:t>
            </a:r>
            <a:endParaRPr lang="en-IN" sz="3600" dirty="0"/>
          </a:p>
          <a:p>
            <a:r>
              <a:rPr lang="en-IN" sz="3600" dirty="0"/>
              <a:t>Alcohol Detector Sensor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200">
                <a:solidFill>
                  <a:srgbClr val="00B0F0"/>
                </a:solidFill>
                <a:latin typeface="Algerian" panose="04020705040A02060702" pitchFamily="82" charset="0"/>
                <a:cs typeface="Algerian" panose="04020705040A02060702" pitchFamily="82" charset="0"/>
              </a:rPr>
              <a:t>Always Follow Road Saftey Rules</a:t>
            </a:r>
            <a:endParaRPr lang="en-IN" altLang="en-US" sz="3200">
              <a:solidFill>
                <a:srgbClr val="00B0F0"/>
              </a:solidFill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CBA201-A6FE-4314-BCF3-CC71549AFF1A}" type="slidenum">
              <a:rPr lang="en-IN" smtClean="0"/>
            </a:fld>
            <a:endParaRPr lang="en-IN"/>
          </a:p>
        </p:txBody>
      </p:sp>
      <p:pic>
        <p:nvPicPr>
          <p:cNvPr id="7" name="Content Placeholder 6" descr="thanku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0605" y="2037715"/>
            <a:ext cx="3932555" cy="278320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" y="219393"/>
            <a:ext cx="7620000" cy="1143000"/>
          </a:xfrm>
        </p:spPr>
        <p:txBody>
          <a:bodyPr/>
          <a:p>
            <a:r>
              <a:rPr lang="en-IN" altLang="en-US" sz="4000"/>
              <a:t> Accident</a:t>
            </a:r>
            <a:endParaRPr lang="en-IN" alt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39190"/>
            <a:ext cx="8014970" cy="1311275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IN" altLang="zh-CN" sz="2800">
                <a:solidFill>
                  <a:srgbClr val="271708"/>
                </a:solidFill>
                <a:latin typeface="+mj-lt"/>
                <a:ea typeface="Arial" panose="020B0604020202020204" pitchFamily="34" charset="0"/>
                <a:cs typeface="+mj-lt"/>
                <a:sym typeface="+mn-ea"/>
              </a:rPr>
              <a:t> </a:t>
            </a:r>
            <a:r>
              <a:rPr lang="zh-CN" altLang="x-none" sz="2800">
                <a:solidFill>
                  <a:srgbClr val="271708"/>
                </a:solidFill>
                <a:latin typeface="+mj-lt"/>
                <a:ea typeface="Arial" panose="020B0604020202020204" pitchFamily="34" charset="0"/>
                <a:cs typeface="+mj-lt"/>
                <a:sym typeface="+mn-ea"/>
              </a:rPr>
              <a:t>Accident m</a:t>
            </a:r>
            <a:r>
              <a:rPr lang="en-IN" altLang="zh-CN" sz="2800">
                <a:solidFill>
                  <a:srgbClr val="271708"/>
                </a:solidFill>
                <a:latin typeface="+mj-lt"/>
                <a:ea typeface="Arial" panose="020B0604020202020204" pitchFamily="34" charset="0"/>
                <a:cs typeface="+mj-lt"/>
                <a:sym typeface="+mn-ea"/>
              </a:rPr>
              <a:t>a</a:t>
            </a:r>
            <a:r>
              <a:rPr lang="zh-CN" altLang="x-none" sz="2800">
                <a:solidFill>
                  <a:srgbClr val="271708"/>
                </a:solidFill>
                <a:latin typeface="+mj-lt"/>
                <a:ea typeface="Arial" panose="020B0604020202020204" pitchFamily="34" charset="0"/>
                <a:cs typeface="+mj-lt"/>
                <a:sym typeface="+mn-ea"/>
              </a:rPr>
              <a:t>inly occurs only due to the f</a:t>
            </a:r>
            <a:r>
              <a:rPr lang="en-IN" altLang="zh-CN" sz="2800">
                <a:solidFill>
                  <a:srgbClr val="271708"/>
                </a:solidFill>
                <a:latin typeface="+mj-lt"/>
                <a:ea typeface="Arial" panose="020B0604020202020204" pitchFamily="34" charset="0"/>
                <a:cs typeface="+mj-lt"/>
                <a:sym typeface="+mn-ea"/>
              </a:rPr>
              <a:t>a</a:t>
            </a:r>
            <a:r>
              <a:rPr lang="zh-CN" altLang="x-none" sz="2800">
                <a:solidFill>
                  <a:srgbClr val="271708"/>
                </a:solidFill>
                <a:latin typeface="+mj-lt"/>
                <a:ea typeface="Arial" panose="020B0604020202020204" pitchFamily="34" charset="0"/>
                <a:cs typeface="+mj-lt"/>
                <a:sym typeface="+mn-ea"/>
              </a:rPr>
              <a:t>ult of                    the drivers or the person who drives the vehicle.</a:t>
            </a:r>
            <a:endParaRPr lang="zh-CN" altLang="x-none" sz="2800" dirty="0">
              <a:latin typeface="Algerian" panose="04020705040A02060702" pitchFamily="82" charset="0"/>
              <a:ea typeface="Algerian" panose="04020705040A02060702" pitchFamily="82" charset="0"/>
            </a:endParaRPr>
          </a:p>
          <a:p>
            <a:endParaRPr lang="zh-CN" altLang="x-none" sz="2800" dirty="0">
              <a:latin typeface="Algerian" panose="04020705040A02060702" pitchFamily="82" charset="0"/>
              <a:ea typeface="Algerian" panose="04020705040A020607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CBA201-A6FE-4314-BCF3-CC71549AFF1A}" type="slidenum">
              <a:rPr lang="en-IN" smtClean="0"/>
            </a:fld>
            <a:endParaRPr lang="en-IN"/>
          </a:p>
        </p:txBody>
      </p:sp>
      <p:sp>
        <p:nvSpPr>
          <p:cNvPr id="7" name="Text Box 6"/>
          <p:cNvSpPr txBox="1"/>
          <p:nvPr/>
        </p:nvSpPr>
        <p:spPr>
          <a:xfrm>
            <a:off x="207645" y="2743835"/>
            <a:ext cx="794575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  <a:sym typeface="+mn-ea"/>
              </a:rPr>
              <a:t>Accident may happen due to :</a:t>
            </a:r>
            <a:endParaRPr lang="en-I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cs typeface="+mj-lt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35280" y="3576320"/>
            <a:ext cx="3970020" cy="1350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5600" marR="0" indent="-342900" defTabSz="914400" fontAlgn="auto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Tx/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r>
              <a:rPr sz="2400" spc="-15" noProof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O</a:t>
            </a:r>
            <a:r>
              <a:rPr sz="2400" noProof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v</a:t>
            </a:r>
            <a:r>
              <a:rPr sz="2400" spc="5" noProof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e</a:t>
            </a:r>
            <a:r>
              <a:rPr sz="2400" noProof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r</a:t>
            </a:r>
            <a:r>
              <a:rPr sz="2400" spc="-10" noProof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 </a:t>
            </a:r>
            <a:r>
              <a:rPr sz="2400" spc="5" noProof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spe</a:t>
            </a:r>
            <a:r>
              <a:rPr sz="2400" spc="-5" noProof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ed</a:t>
            </a:r>
            <a:endParaRPr kumimoji="0" sz="240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355600" marR="0" indent="-342900" defTabSz="914400" fontAlgn="auto">
              <a:spcBef>
                <a:spcPts val="590"/>
              </a:spcBef>
              <a:spcAft>
                <a:spcPts val="0"/>
              </a:spcAft>
              <a:buClr>
                <a:srgbClr val="4D4D4D"/>
              </a:buClr>
              <a:buSzTx/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r>
              <a:rPr lang="en-IN" sz="2400" spc="-35" noProof="0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Microsoft Sans Serif" panose="020B0604020202020204"/>
                <a:sym typeface="+mn-ea"/>
              </a:rPr>
              <a:t>Drunk and Drive </a:t>
            </a:r>
            <a:endParaRPr sz="2400" noProof="0" dirty="0">
              <a:solidFill>
                <a:schemeClr val="tx1"/>
              </a:solidFill>
              <a:latin typeface="Arial Unicode MS" panose="020B0604020202020204" charset="-122"/>
              <a:ea typeface="Arial Unicode MS" panose="020B0604020202020204" charset="-122"/>
              <a:cs typeface="Microsoft Sans Serif" panose="020B0604020202020204"/>
              <a:sym typeface="+mn-ea"/>
            </a:endParaRPr>
          </a:p>
          <a:p>
            <a:pPr marL="355600" marR="0" indent="-342900" defTabSz="914400" fontAlgn="auto">
              <a:spcBef>
                <a:spcPts val="590"/>
              </a:spcBef>
              <a:spcAft>
                <a:spcPts val="0"/>
              </a:spcAft>
              <a:buClr>
                <a:srgbClr val="4D4D4D"/>
              </a:buClr>
              <a:buSzTx/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r>
              <a:rPr sz="2400" spc="5" noProof="0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Microsoft Sans Serif" panose="020B0604020202020204"/>
                <a:sym typeface="+mn-ea"/>
              </a:rPr>
              <a:t>N</a:t>
            </a:r>
            <a:r>
              <a:rPr sz="2400" spc="-25" noProof="0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Microsoft Sans Serif" panose="020B0604020202020204"/>
                <a:sym typeface="+mn-ea"/>
              </a:rPr>
              <a:t>o</a:t>
            </a:r>
            <a:r>
              <a:rPr sz="2400" spc="-10" noProof="0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Microsoft Sans Serif" panose="020B0604020202020204"/>
                <a:sym typeface="+mn-ea"/>
              </a:rPr>
              <a:t>t f</a:t>
            </a:r>
            <a:r>
              <a:rPr sz="2400" spc="5" noProof="0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Microsoft Sans Serif" panose="020B0604020202020204"/>
                <a:sym typeface="+mn-ea"/>
              </a:rPr>
              <a:t>o</a:t>
            </a:r>
            <a:r>
              <a:rPr sz="2400" noProof="0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Microsoft Sans Serif" panose="020B0604020202020204"/>
                <a:sym typeface="+mn-ea"/>
              </a:rPr>
              <a:t>ll</a:t>
            </a:r>
            <a:r>
              <a:rPr sz="2400" spc="5" noProof="0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Microsoft Sans Serif" panose="020B0604020202020204"/>
                <a:sym typeface="+mn-ea"/>
              </a:rPr>
              <a:t>ow</a:t>
            </a:r>
            <a:r>
              <a:rPr sz="2400" noProof="0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Microsoft Sans Serif" panose="020B0604020202020204"/>
                <a:sym typeface="+mn-ea"/>
              </a:rPr>
              <a:t>i</a:t>
            </a:r>
            <a:r>
              <a:rPr sz="2400" spc="5" noProof="0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Microsoft Sans Serif" panose="020B0604020202020204"/>
                <a:sym typeface="+mn-ea"/>
              </a:rPr>
              <a:t>ng</a:t>
            </a:r>
            <a:r>
              <a:rPr sz="2400" spc="-10" noProof="0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Microsoft Sans Serif" panose="020B0604020202020204"/>
                <a:sym typeface="+mn-ea"/>
              </a:rPr>
              <a:t> tr</a:t>
            </a:r>
            <a:r>
              <a:rPr sz="2400" spc="5" noProof="0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Microsoft Sans Serif" panose="020B0604020202020204"/>
                <a:sym typeface="+mn-ea"/>
              </a:rPr>
              <a:t>a</a:t>
            </a:r>
            <a:r>
              <a:rPr sz="2400" spc="-10" noProof="0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Microsoft Sans Serif" panose="020B0604020202020204"/>
                <a:sym typeface="+mn-ea"/>
              </a:rPr>
              <a:t>ff</a:t>
            </a:r>
            <a:r>
              <a:rPr sz="2400" noProof="0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Microsoft Sans Serif" panose="020B0604020202020204"/>
                <a:sym typeface="+mn-ea"/>
              </a:rPr>
              <a:t>i</a:t>
            </a:r>
            <a:r>
              <a:rPr sz="2400" spc="5" noProof="0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Microsoft Sans Serif" panose="020B0604020202020204"/>
                <a:sym typeface="+mn-ea"/>
              </a:rPr>
              <a:t>c</a:t>
            </a:r>
            <a:r>
              <a:rPr sz="2400" spc="-10" noProof="0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Microsoft Sans Serif" panose="020B0604020202020204"/>
                <a:sym typeface="+mn-ea"/>
              </a:rPr>
              <a:t> </a:t>
            </a:r>
            <a:r>
              <a:rPr sz="2400" noProof="0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Microsoft Sans Serif" panose="020B0604020202020204"/>
                <a:sym typeface="+mn-ea"/>
              </a:rPr>
              <a:t>r</a:t>
            </a:r>
            <a:r>
              <a:rPr sz="2400" spc="-5" noProof="0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Microsoft Sans Serif" panose="020B0604020202020204"/>
                <a:sym typeface="+mn-ea"/>
              </a:rPr>
              <a:t>u</a:t>
            </a:r>
            <a:r>
              <a:rPr sz="2400" spc="5" noProof="0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Microsoft Sans Serif" panose="020B0604020202020204"/>
                <a:sym typeface="+mn-ea"/>
              </a:rPr>
              <a:t>l</a:t>
            </a:r>
            <a:r>
              <a:rPr sz="2400" spc="-5" noProof="0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Microsoft Sans Serif" panose="020B0604020202020204"/>
                <a:sym typeface="+mn-ea"/>
              </a:rPr>
              <a:t>es</a:t>
            </a:r>
            <a:endParaRPr lang="en-US" sz="2400" spc="-5" noProof="0" dirty="0">
              <a:solidFill>
                <a:schemeClr val="tx1"/>
              </a:solidFill>
              <a:latin typeface="Arial Unicode MS" panose="020B0604020202020204" charset="-122"/>
              <a:ea typeface="Arial Unicode MS" panose="020B0604020202020204" charset="-122"/>
              <a:cs typeface="Microsoft Sans Serif" panose="020B0604020202020204"/>
              <a:sym typeface="+mn-ea"/>
            </a:endParaRP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7620000" cy="681990"/>
          </a:xfrm>
        </p:spPr>
        <p:txBody>
          <a:bodyPr/>
          <a:lstStyle/>
          <a:p>
            <a:r>
              <a:rPr lang="en-IN" dirty="0"/>
              <a:t>Source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</a:fld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2040255"/>
            <a:ext cx="3901440" cy="360807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71670" y="2040255"/>
            <a:ext cx="3606165" cy="36353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44195" y="1228090"/>
            <a:ext cx="449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ungsuh" panose="02030600000101010101" charset="-127"/>
                <a:ea typeface="Gungsuh" panose="02030600000101010101" charset="-127"/>
              </a:rPr>
              <a:t>https://data.gov.in</a:t>
            </a:r>
            <a:endParaRPr lang="en-I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ungsuh" panose="02030600000101010101" charset="-127"/>
              <a:ea typeface="Gungsuh" panose="02030600000101010101" charset="-127"/>
            </a:endParaRP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Source 1</a:t>
            </a:r>
            <a:endParaRPr lang="en-I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</a:fld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rcRect l="11013"/>
          <a:stretch>
            <a:fillRect/>
          </a:stretch>
        </p:blipFill>
        <p:spPr>
          <a:xfrm>
            <a:off x="605790" y="1238885"/>
            <a:ext cx="7177405" cy="498157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7620000" cy="912495"/>
          </a:xfrm>
        </p:spPr>
        <p:txBody>
          <a:bodyPr/>
          <a:lstStyle/>
          <a:p>
            <a:r>
              <a:rPr lang="en-IN" sz="4000" dirty="0"/>
              <a:t>Source 2</a:t>
            </a:r>
            <a:endParaRPr lang="en-I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</a:fld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rcRect l="9482"/>
          <a:stretch>
            <a:fillRect/>
          </a:stretch>
        </p:blipFill>
        <p:spPr>
          <a:xfrm>
            <a:off x="457200" y="1187450"/>
            <a:ext cx="7148195" cy="519684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Road Accident Analysis Between the year 1994-2016</a:t>
            </a:r>
            <a:endParaRPr lang="en-I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</a:fld>
            <a:endParaRPr lang="en-IN"/>
          </a:p>
        </p:txBody>
      </p:sp>
      <p:pic>
        <p:nvPicPr>
          <p:cNvPr id="8" name="Content Placeholder 7" descr="1994-20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570990"/>
            <a:ext cx="7620000" cy="461518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States/UTs wise Road Accidents Analysis </a:t>
            </a:r>
            <a:endParaRPr lang="en-I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</a:fld>
            <a:endParaRPr lang="en-IN"/>
          </a:p>
        </p:txBody>
      </p:sp>
      <p:pic>
        <p:nvPicPr>
          <p:cNvPr id="3" name="Content Placeholder 2" descr="total accidents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75920" y="1604645"/>
            <a:ext cx="7781925" cy="510222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Accidents Due to OverSpeeding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</a:fld>
            <a:endParaRPr lang="en-IN"/>
          </a:p>
        </p:txBody>
      </p:sp>
      <p:pic>
        <p:nvPicPr>
          <p:cNvPr id="9" name="Content Placeholder 8" descr="overspeedin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2425" y="1417955"/>
            <a:ext cx="7829550" cy="504952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Accidents  Due to Consuming Alcohols/Drugs</a:t>
            </a:r>
            <a:endParaRPr lang="en-I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A201-A6FE-4314-BCF3-CC71549AFF1A}" type="slidenum">
              <a:rPr lang="en-IN" smtClean="0"/>
            </a:fld>
            <a:endParaRPr lang="en-IN"/>
          </a:p>
        </p:txBody>
      </p:sp>
      <p:pic>
        <p:nvPicPr>
          <p:cNvPr id="9" name="Content Placeholder 8" descr="alchohals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600200"/>
            <a:ext cx="7620635" cy="48006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697</Words>
  <Application>WPS Presentation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Consolas</vt:lpstr>
      <vt:lpstr>Algerian</vt:lpstr>
      <vt:lpstr>Arial Unicode MS</vt:lpstr>
      <vt:lpstr>Microsoft Sans Serif</vt:lpstr>
      <vt:lpstr>Gungsuh</vt:lpstr>
      <vt:lpstr>Calibri</vt:lpstr>
      <vt:lpstr>Cambria</vt:lpstr>
      <vt:lpstr>Microsoft YaHei</vt:lpstr>
      <vt:lpstr>Adjacency</vt:lpstr>
      <vt:lpstr>Road Accidents Analysis And Suggestions </vt:lpstr>
      <vt:lpstr> Accident</vt:lpstr>
      <vt:lpstr>Source </vt:lpstr>
      <vt:lpstr>Source 1</vt:lpstr>
      <vt:lpstr>Source 2</vt:lpstr>
      <vt:lpstr>Road Accident Analysis Between the year 1994-2016</vt:lpstr>
      <vt:lpstr>States/UTs wise Road Accidents Analysis </vt:lpstr>
      <vt:lpstr>Accidents Due to OverSpeeding</vt:lpstr>
      <vt:lpstr>Accidents  Due to Consuming Alcohols/Drugs</vt:lpstr>
      <vt:lpstr>Linear Regression Model to  Predict Future Road Accidents</vt:lpstr>
      <vt:lpstr>Suggestions To Reduce Road Accidents</vt:lpstr>
      <vt:lpstr>Always Follow Road Saftey Rules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119</cp:revision>
  <dcterms:created xsi:type="dcterms:W3CDTF">2019-10-04T06:25:00Z</dcterms:created>
  <dcterms:modified xsi:type="dcterms:W3CDTF">2019-11-05T09:28:09Z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1033-11.2.0.8339</vt:lpwstr>
  </property>
</Properties>
</file>