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6"/>
  </p:notesMasterIdLst>
  <p:sldIdLst>
    <p:sldId id="869" r:id="rId5"/>
    <p:sldId id="839" r:id="rId7"/>
    <p:sldId id="803" r:id="rId8"/>
    <p:sldId id="794" r:id="rId9"/>
    <p:sldId id="817" r:id="rId10"/>
    <p:sldId id="784" r:id="rId11"/>
    <p:sldId id="840" r:id="rId12"/>
    <p:sldId id="841" r:id="rId13"/>
    <p:sldId id="847" r:id="rId14"/>
    <p:sldId id="848" r:id="rId15"/>
    <p:sldId id="849" r:id="rId16"/>
    <p:sldId id="850" r:id="rId17"/>
    <p:sldId id="851" r:id="rId18"/>
    <p:sldId id="852" r:id="rId19"/>
    <p:sldId id="859" r:id="rId20"/>
    <p:sldId id="853" r:id="rId21"/>
    <p:sldId id="854" r:id="rId22"/>
    <p:sldId id="855" r:id="rId23"/>
    <p:sldId id="856" r:id="rId24"/>
    <p:sldId id="866" r:id="rId25"/>
    <p:sldId id="857" r:id="rId26"/>
    <p:sldId id="834"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 佳钰" initials="徐"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17E"/>
    <a:srgbClr val="C00000"/>
    <a:srgbClr val="404040"/>
    <a:srgbClr val="E8E4E4"/>
    <a:srgbClr val="F3F1F1"/>
    <a:srgbClr val="DDDDDD"/>
    <a:srgbClr val="F2F0F0"/>
    <a:srgbClr val="F8F8F8"/>
    <a:srgbClr val="B2B2B2"/>
    <a:srgbClr val="9797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6318" autoAdjust="0"/>
  </p:normalViewPr>
  <p:slideViewPr>
    <p:cSldViewPr>
      <p:cViewPr varScale="1">
        <p:scale>
          <a:sx n="83" d="100"/>
          <a:sy n="83" d="100"/>
        </p:scale>
        <p:origin x="984" y="48"/>
      </p:cViewPr>
      <p:guideLst>
        <p:guide orient="horz" pos="1659"/>
        <p:guide pos="2890"/>
      </p:guideLst>
    </p:cSldViewPr>
  </p:slideViewPr>
  <p:notesTextViewPr>
    <p:cViewPr>
      <p:scale>
        <a:sx n="25" d="100"/>
        <a:sy n="25"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Users/mickypc/Downloads/&#25991;&#29486;&#25628;&#32034;.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Users/mickypc/Downloads/&#22269;&#20869;&#26032;&#38395;&#25968;&#25454;&#27719;&#2463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sz="1200"/>
              <a:t>2014-2020</a:t>
            </a:r>
            <a:r>
              <a:rPr lang="zh-CN" altLang="en-US" sz="1200"/>
              <a:t>年奥运传播战略</a:t>
            </a:r>
            <a:r>
              <a:rPr lang="en-US" altLang="zh-CN" sz="1200"/>
              <a:t>/</a:t>
            </a:r>
            <a:r>
              <a:rPr lang="zh-CN" altLang="en-US" sz="1200"/>
              <a:t>策略相关文献数量变化趋势</a:t>
            </a:r>
            <a:endParaRPr lang="zh-CN" altLang="en-US" sz="1200"/>
          </a:p>
        </c:rich>
      </c:tx>
      <c:layout/>
      <c:overlay val="0"/>
      <c:spPr>
        <a:noFill/>
        <a:ln>
          <a:noFill/>
        </a:ln>
        <a:effectLst/>
      </c:spPr>
    </c:title>
    <c:autoTitleDeleted val="0"/>
    <c:plotArea>
      <c:layout/>
      <c:lineChart>
        <c:grouping val="standard"/>
        <c:varyColors val="0"/>
        <c:ser>
          <c:idx val="0"/>
          <c:order val="0"/>
          <c:tx>
            <c:strRef>
              <c:f>[文献搜索.xlsx]图表!$B$1</c:f>
              <c:strCache>
                <c:ptCount val="1"/>
                <c:pt idx="0">
                  <c:v>篇数</c:v>
                </c:pt>
              </c:strCache>
            </c:strRef>
          </c:tx>
          <c:spPr>
            <a:ln w="28575" cap="rnd">
              <a:solidFill>
                <a:schemeClr val="tx1">
                  <a:lumMod val="40000"/>
                  <a:lumOff val="60000"/>
                </a:schemeClr>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[文献搜索.xlsx]图表!$A$2:$A$8</c:f>
              <c:numCache>
                <c:formatCode>General</c:formatCode>
                <c:ptCount val="7"/>
                <c:pt idx="0">
                  <c:v>2014</c:v>
                </c:pt>
                <c:pt idx="1">
                  <c:v>2015</c:v>
                </c:pt>
                <c:pt idx="2">
                  <c:v>2016</c:v>
                </c:pt>
                <c:pt idx="3">
                  <c:v>2017</c:v>
                </c:pt>
                <c:pt idx="4">
                  <c:v>2018</c:v>
                </c:pt>
                <c:pt idx="5">
                  <c:v>2019</c:v>
                </c:pt>
                <c:pt idx="6">
                  <c:v>2020</c:v>
                </c:pt>
              </c:numCache>
            </c:numRef>
          </c:cat>
          <c:val>
            <c:numRef>
              <c:f>[文献搜索.xlsx]图表!$B$2:$B$8</c:f>
              <c:numCache>
                <c:formatCode>General</c:formatCode>
                <c:ptCount val="7"/>
                <c:pt idx="0">
                  <c:v>1</c:v>
                </c:pt>
                <c:pt idx="1">
                  <c:v>4</c:v>
                </c:pt>
                <c:pt idx="2">
                  <c:v>8</c:v>
                </c:pt>
                <c:pt idx="3">
                  <c:v>13</c:v>
                </c:pt>
                <c:pt idx="4">
                  <c:v>8</c:v>
                </c:pt>
                <c:pt idx="5">
                  <c:v>7</c:v>
                </c:pt>
                <c:pt idx="6">
                  <c:v>9</c:v>
                </c:pt>
              </c:numCache>
            </c:numRef>
          </c:val>
          <c:smooth val="0"/>
        </c:ser>
        <c:dLbls>
          <c:showLegendKey val="0"/>
          <c:showVal val="0"/>
          <c:showCatName val="0"/>
          <c:showSerName val="0"/>
          <c:showPercent val="0"/>
          <c:showBubbleSize val="0"/>
        </c:dLbls>
        <c:marker val="1"/>
        <c:smooth val="0"/>
        <c:axId val="1011642752"/>
        <c:axId val="884693984"/>
      </c:lineChart>
      <c:catAx>
        <c:axId val="101164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84693984"/>
        <c:crosses val="autoZero"/>
        <c:auto val="1"/>
        <c:lblAlgn val="ctr"/>
        <c:lblOffset val="100"/>
        <c:noMultiLvlLbl val="0"/>
      </c:catAx>
      <c:valAx>
        <c:axId val="884693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11642752"/>
        <c:crosses val="autoZero"/>
        <c:crossBetween val="between"/>
      </c:valAx>
      <c:spPr>
        <a:noFill/>
        <a:ln>
          <a:noFill/>
        </a:ln>
        <a:effectLst/>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0" vertOverflow="ellipsis" vert="horz" wrap="square" anchor="ctr" anchorCtr="1"/>
          <a:lstStyle/>
          <a:p>
            <a:pPr>
              <a:defRPr lang="zh-CN" sz="1500" b="1" i="0" u="none" strike="noStrike" kern="1200" cap="all" spc="100" normalizeH="0" baseline="0">
                <a:solidFill>
                  <a:schemeClr val="dk1"/>
                </a:solidFill>
                <a:latin typeface="+mn-lt"/>
                <a:ea typeface="+mn-ea"/>
                <a:cs typeface="+mn-cs"/>
              </a:defRPr>
            </a:pPr>
            <a:r>
              <a:rPr>
                <a:solidFill>
                  <a:schemeClr val="dk1"/>
                </a:solidFill>
                <a:latin typeface="+mn-lt"/>
                <a:ea typeface="+mn-ea"/>
                <a:cs typeface="+mn-cs"/>
              </a:rPr>
              <a:t>2016-2020年互联网奥运会相关新闻数量变化趋势</a:t>
            </a:r>
            <a:endParaRPr>
              <a:solidFill>
                <a:schemeClr val="dk1"/>
              </a:solidFill>
              <a:latin typeface="+mn-lt"/>
              <a:ea typeface="+mn-ea"/>
              <a:cs typeface="+mn-cs"/>
            </a:endParaRPr>
          </a:p>
        </c:rich>
      </c:tx>
      <c:layout/>
      <c:overlay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p3d>
          <a:extrusionClr>
            <a:srgbClr val="FFFFFF"/>
          </a:extrusionClr>
          <a:contourClr>
            <a:srgbClr val="FFFFFF"/>
          </a:contourClr>
        </a:sp3d>
      </c:spPr>
    </c:title>
    <c:autoTitleDeleted val="0"/>
    <c:plotArea>
      <c:layout/>
      <c:lineChart>
        <c:grouping val="stacked"/>
        <c:varyColors val="0"/>
        <c:ser>
          <c:idx val="1"/>
          <c:order val="0"/>
          <c:tx>
            <c:strRef>
              <c:f>[国内新闻数据汇总.xlsx]趋势分析!$C$1</c:f>
              <c:strCache>
                <c:ptCount val="1"/>
                <c:pt idx="0">
                  <c:v>新闻数量</c:v>
                </c:pt>
              </c:strCache>
            </c:strRef>
          </c:tx>
          <c:spPr>
            <a:ln w="34925" cap="rnd">
              <a:solidFill>
                <a:schemeClr val="tx1">
                  <a:lumMod val="60000"/>
                  <a:lumOff val="40000"/>
                </a:schemeClr>
              </a:solidFill>
              <a:round/>
            </a:ln>
            <a:effectLst>
              <a:outerShdw dist="25400" dir="2700000" algn="tl" rotWithShape="0">
                <a:schemeClr val="accent2">
                  <a:shade val="76667"/>
                </a:schemeClr>
              </a:outerShdw>
            </a:effectLst>
          </c:spPr>
          <c:marker>
            <c:symbol val="none"/>
          </c:marker>
          <c:dLbls>
            <c:delete val="1"/>
          </c:dLbls>
          <c:cat>
            <c:strRef>
              <c:f>[国内新闻数据汇总.xlsx]趋势分析!$B$2:$B$58</c:f>
              <c:strCache>
                <c:ptCount val="57"/>
                <c:pt idx="0">
                  <c:v>2016年1月</c:v>
                </c:pt>
                <c:pt idx="1">
                  <c:v>2</c:v>
                </c:pt>
                <c:pt idx="2">
                  <c:v>3</c:v>
                </c:pt>
                <c:pt idx="3">
                  <c:v>4</c:v>
                </c:pt>
                <c:pt idx="4">
                  <c:v>5</c:v>
                </c:pt>
                <c:pt idx="5">
                  <c:v>6</c:v>
                </c:pt>
                <c:pt idx="6">
                  <c:v>7</c:v>
                </c:pt>
                <c:pt idx="7">
                  <c:v>8</c:v>
                </c:pt>
                <c:pt idx="8">
                  <c:v>9</c:v>
                </c:pt>
                <c:pt idx="9">
                  <c:v>10</c:v>
                </c:pt>
                <c:pt idx="10">
                  <c:v>11</c:v>
                </c:pt>
                <c:pt idx="11">
                  <c:v>12</c:v>
                </c:pt>
                <c:pt idx="12">
                  <c:v>2017年1月</c:v>
                </c:pt>
                <c:pt idx="13">
                  <c:v>2</c:v>
                </c:pt>
                <c:pt idx="14">
                  <c:v>3</c:v>
                </c:pt>
                <c:pt idx="15">
                  <c:v>4</c:v>
                </c:pt>
                <c:pt idx="16">
                  <c:v>5</c:v>
                </c:pt>
                <c:pt idx="17">
                  <c:v>6</c:v>
                </c:pt>
                <c:pt idx="18">
                  <c:v>7</c:v>
                </c:pt>
                <c:pt idx="19">
                  <c:v>8</c:v>
                </c:pt>
                <c:pt idx="20">
                  <c:v>9</c:v>
                </c:pt>
                <c:pt idx="21">
                  <c:v>10</c:v>
                </c:pt>
                <c:pt idx="22">
                  <c:v>11</c:v>
                </c:pt>
                <c:pt idx="23">
                  <c:v>12</c:v>
                </c:pt>
                <c:pt idx="24">
                  <c:v>2018年1月</c:v>
                </c:pt>
                <c:pt idx="25">
                  <c:v>2</c:v>
                </c:pt>
                <c:pt idx="26">
                  <c:v>3</c:v>
                </c:pt>
                <c:pt idx="27">
                  <c:v>4</c:v>
                </c:pt>
                <c:pt idx="28">
                  <c:v>5</c:v>
                </c:pt>
                <c:pt idx="29">
                  <c:v>6</c:v>
                </c:pt>
                <c:pt idx="30">
                  <c:v>7</c:v>
                </c:pt>
                <c:pt idx="31">
                  <c:v>8</c:v>
                </c:pt>
                <c:pt idx="32">
                  <c:v>9</c:v>
                </c:pt>
                <c:pt idx="33">
                  <c:v>10</c:v>
                </c:pt>
                <c:pt idx="34">
                  <c:v>11</c:v>
                </c:pt>
                <c:pt idx="35">
                  <c:v>12</c:v>
                </c:pt>
                <c:pt idx="36">
                  <c:v>2019年1月</c:v>
                </c:pt>
                <c:pt idx="37">
                  <c:v>2</c:v>
                </c:pt>
                <c:pt idx="38">
                  <c:v>3</c:v>
                </c:pt>
                <c:pt idx="39">
                  <c:v>4</c:v>
                </c:pt>
                <c:pt idx="40">
                  <c:v>5</c:v>
                </c:pt>
                <c:pt idx="41">
                  <c:v>6</c:v>
                </c:pt>
                <c:pt idx="42">
                  <c:v>7</c:v>
                </c:pt>
                <c:pt idx="43">
                  <c:v>8</c:v>
                </c:pt>
                <c:pt idx="44">
                  <c:v>9</c:v>
                </c:pt>
                <c:pt idx="45">
                  <c:v>10</c:v>
                </c:pt>
                <c:pt idx="46">
                  <c:v>11</c:v>
                </c:pt>
                <c:pt idx="47">
                  <c:v>12</c:v>
                </c:pt>
                <c:pt idx="48">
                  <c:v>2020年1月</c:v>
                </c:pt>
                <c:pt idx="49">
                  <c:v>2</c:v>
                </c:pt>
                <c:pt idx="50">
                  <c:v>3</c:v>
                </c:pt>
                <c:pt idx="51">
                  <c:v>4</c:v>
                </c:pt>
                <c:pt idx="52">
                  <c:v>5</c:v>
                </c:pt>
                <c:pt idx="53">
                  <c:v>6</c:v>
                </c:pt>
                <c:pt idx="54">
                  <c:v>7</c:v>
                </c:pt>
                <c:pt idx="55">
                  <c:v>8</c:v>
                </c:pt>
                <c:pt idx="56">
                  <c:v>9</c:v>
                </c:pt>
              </c:strCache>
            </c:strRef>
          </c:cat>
          <c:val>
            <c:numRef>
              <c:f>[国内新闻数据汇总.xlsx]趋势分析!$C$2:$C$58</c:f>
              <c:numCache>
                <c:formatCode>General</c:formatCode>
                <c:ptCount val="57"/>
                <c:pt idx="0">
                  <c:v>13</c:v>
                </c:pt>
                <c:pt idx="1">
                  <c:v>11</c:v>
                </c:pt>
                <c:pt idx="2">
                  <c:v>24</c:v>
                </c:pt>
                <c:pt idx="3">
                  <c:v>23</c:v>
                </c:pt>
                <c:pt idx="4">
                  <c:v>23</c:v>
                </c:pt>
                <c:pt idx="5">
                  <c:v>31</c:v>
                </c:pt>
                <c:pt idx="6">
                  <c:v>59</c:v>
                </c:pt>
                <c:pt idx="7">
                  <c:v>572</c:v>
                </c:pt>
                <c:pt idx="8">
                  <c:v>54</c:v>
                </c:pt>
                <c:pt idx="9">
                  <c:v>35</c:v>
                </c:pt>
                <c:pt idx="10">
                  <c:v>38</c:v>
                </c:pt>
                <c:pt idx="11">
                  <c:v>44</c:v>
                </c:pt>
                <c:pt idx="12">
                  <c:v>42</c:v>
                </c:pt>
                <c:pt idx="13">
                  <c:v>37</c:v>
                </c:pt>
                <c:pt idx="14">
                  <c:v>37</c:v>
                </c:pt>
                <c:pt idx="15">
                  <c:v>56</c:v>
                </c:pt>
                <c:pt idx="16">
                  <c:v>39</c:v>
                </c:pt>
                <c:pt idx="17">
                  <c:v>54</c:v>
                </c:pt>
                <c:pt idx="18">
                  <c:v>56</c:v>
                </c:pt>
                <c:pt idx="19">
                  <c:v>86</c:v>
                </c:pt>
                <c:pt idx="20">
                  <c:v>82</c:v>
                </c:pt>
                <c:pt idx="21">
                  <c:v>33</c:v>
                </c:pt>
                <c:pt idx="22">
                  <c:v>64</c:v>
                </c:pt>
                <c:pt idx="23">
                  <c:v>120</c:v>
                </c:pt>
                <c:pt idx="24">
                  <c:v>153</c:v>
                </c:pt>
                <c:pt idx="25">
                  <c:v>451</c:v>
                </c:pt>
                <c:pt idx="26">
                  <c:v>74</c:v>
                </c:pt>
                <c:pt idx="27">
                  <c:v>38</c:v>
                </c:pt>
                <c:pt idx="28">
                  <c:v>50</c:v>
                </c:pt>
                <c:pt idx="29">
                  <c:v>31</c:v>
                </c:pt>
                <c:pt idx="30">
                  <c:v>39</c:v>
                </c:pt>
                <c:pt idx="31">
                  <c:v>124</c:v>
                </c:pt>
                <c:pt idx="32">
                  <c:v>84</c:v>
                </c:pt>
                <c:pt idx="33">
                  <c:v>48</c:v>
                </c:pt>
                <c:pt idx="34">
                  <c:v>66</c:v>
                </c:pt>
                <c:pt idx="35">
                  <c:v>72</c:v>
                </c:pt>
                <c:pt idx="36">
                  <c:v>192</c:v>
                </c:pt>
                <c:pt idx="37">
                  <c:v>153</c:v>
                </c:pt>
                <c:pt idx="38">
                  <c:v>180</c:v>
                </c:pt>
                <c:pt idx="39">
                  <c:v>124</c:v>
                </c:pt>
                <c:pt idx="40">
                  <c:v>267</c:v>
                </c:pt>
                <c:pt idx="41">
                  <c:v>188</c:v>
                </c:pt>
                <c:pt idx="42">
                  <c:v>170</c:v>
                </c:pt>
                <c:pt idx="43">
                  <c:v>201</c:v>
                </c:pt>
                <c:pt idx="44">
                  <c:v>415</c:v>
                </c:pt>
                <c:pt idx="45">
                  <c:v>269</c:v>
                </c:pt>
                <c:pt idx="46">
                  <c:v>223</c:v>
                </c:pt>
                <c:pt idx="47">
                  <c:v>738</c:v>
                </c:pt>
                <c:pt idx="48">
                  <c:v>581</c:v>
                </c:pt>
                <c:pt idx="49">
                  <c:v>438</c:v>
                </c:pt>
                <c:pt idx="50">
                  <c:v>702</c:v>
                </c:pt>
                <c:pt idx="51">
                  <c:v>506</c:v>
                </c:pt>
                <c:pt idx="52">
                  <c:v>627</c:v>
                </c:pt>
                <c:pt idx="53">
                  <c:v>461</c:v>
                </c:pt>
                <c:pt idx="54">
                  <c:v>611</c:v>
                </c:pt>
                <c:pt idx="55">
                  <c:v>591</c:v>
                </c:pt>
                <c:pt idx="56">
                  <c:v>972</c:v>
                </c:pt>
              </c:numCache>
            </c:numRef>
          </c:val>
          <c:smooth val="0"/>
        </c:ser>
        <c:dLbls>
          <c:showLegendKey val="0"/>
          <c:showVal val="0"/>
          <c:showCatName val="0"/>
          <c:showSerName val="0"/>
          <c:showPercent val="0"/>
          <c:showBubbleSize val="0"/>
        </c:dLbls>
        <c:dropLines>
          <c:spPr>
            <a:ln w="12700" cap="flat" cmpd="sng" algn="ctr">
              <a:noFill/>
              <a:prstDash val="solid"/>
              <a:round/>
            </a:ln>
            <a:effectLst/>
          </c:spPr>
        </c:dropLines>
        <c:marker val="0"/>
        <c:smooth val="0"/>
        <c:axId val="603102952"/>
        <c:axId val="603105904"/>
      </c:lineChart>
      <c:catAx>
        <c:axId val="603102952"/>
        <c:scaling>
          <c:orientation val="minMax"/>
        </c:scaling>
        <c:delete val="0"/>
        <c:axPos val="b"/>
        <c:numFmt formatCode="General" sourceLinked="1"/>
        <c:majorTickMark val="out"/>
        <c:minorTickMark val="none"/>
        <c:tickLblPos val="nextTo"/>
        <c:spPr>
          <a:noFill/>
          <a:ln w="12700" cap="flat" cmpd="sng" algn="ctr">
            <a:solidFill>
              <a:schemeClr val="lt1"/>
            </a:solidFill>
            <a:round/>
          </a:ln>
          <a:effectLst/>
        </c:spPr>
        <c:txPr>
          <a:bodyPr rot="-60000000" spcFirstLastPara="0" vertOverflow="ellipsis" vert="horz" wrap="square" anchor="ctr" anchorCtr="1"/>
          <a:lstStyle/>
          <a:p>
            <a:pPr>
              <a:defRPr lang="zh-CN" sz="900" b="0" i="0" u="none" strike="noStrike" kern="1200" spc="100" baseline="0">
                <a:solidFill>
                  <a:schemeClr val="lt1"/>
                </a:solidFill>
                <a:latin typeface="+mn-lt"/>
                <a:ea typeface="+mn-ea"/>
                <a:cs typeface="+mn-cs"/>
              </a:defRPr>
            </a:pPr>
          </a:p>
        </c:txPr>
        <c:crossAx val="603105904"/>
        <c:crosses val="autoZero"/>
        <c:auto val="1"/>
        <c:lblAlgn val="ctr"/>
        <c:lblOffset val="100"/>
        <c:noMultiLvlLbl val="0"/>
      </c:catAx>
      <c:valAx>
        <c:axId val="603105904"/>
        <c:scaling>
          <c:orientation val="minMax"/>
        </c:scaling>
        <c:delete val="0"/>
        <c:axPos val="l"/>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lt1"/>
                </a:solidFill>
                <a:latin typeface="+mn-lt"/>
                <a:ea typeface="+mn-ea"/>
                <a:cs typeface="+mn-cs"/>
              </a:defRPr>
            </a:pPr>
          </a:p>
        </c:txPr>
        <c:crossAx val="603102952"/>
        <c:crosses val="autoZero"/>
        <c:crossBetween val="between"/>
      </c:valAx>
      <c:spPr>
        <a:noFill/>
        <a:ln>
          <a:noFill/>
        </a:ln>
        <a:effectLst/>
      </c:spPr>
    </c:plotArea>
    <c:plotVisOnly val="1"/>
    <c:dispBlanksAs val="zero"/>
    <c:showDLblsOverMax val="0"/>
  </c:chart>
  <c:spPr>
    <a:solidFill>
      <a:schemeClr val="accent2"/>
    </a:solidFill>
    <a:ln w="9525" cap="flat" cmpd="sng" algn="ctr">
      <a:solidFill>
        <a:schemeClr val="accent2"/>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9-12T16:25:44.168"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传统强国：</a:t>
            </a:r>
            <a:endParaRPr lang="zh-CN" altLang="en-US" dirty="0"/>
          </a:p>
          <a:p>
            <a:r>
              <a:rPr lang="zh-CN" altLang="en-US" dirty="0"/>
              <a:t>美国</a:t>
            </a:r>
            <a:r>
              <a:rPr lang="zh-CN" altLang="en-US" dirty="0">
                <a:sym typeface="+mn-ea"/>
              </a:rPr>
              <a:t>、德国</a:t>
            </a:r>
            <a:r>
              <a:rPr lang="zh-CN" altLang="en-US" dirty="0"/>
              <a:t>、</a:t>
            </a:r>
            <a:r>
              <a:rPr lang="zh-CN" altLang="en-US" dirty="0">
                <a:sym typeface="+mn-ea"/>
              </a:rPr>
              <a:t>挪威、</a:t>
            </a:r>
            <a:r>
              <a:rPr lang="zh-CN" altLang="en-US" dirty="0"/>
              <a:t>意大利、奥地利</a:t>
            </a:r>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冬季两项：越野滑雪和射击</a:t>
            </a:r>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GDELT(www.gdeltproject.org)每时每刻监控着每个国家的几乎每个角落的100多种语言的新闻媒体--印刷的、广播的和web形式的，识别人员、位置、组织、数量、主题、数据源、情绪、报价、图片和每秒都在推动全球社会的事件，GDELT为全球提供了一个自由开放的计算平台。</a:t>
            </a:r>
            <a:endParaRPr lang="zh-CN" altLang="en-US" dirty="0">
              <a:sym typeface="+mn-ea"/>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391886"/>
            <a:ext cx="9144000" cy="326572"/>
          </a:xfrm>
          <a:prstGeom prst="rect">
            <a:avLst/>
          </a:prstGeom>
          <a:solidFill>
            <a:srgbClr val="F1F1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702030404030204"/>
              <a:ea typeface="宋体" panose="02010600030101010101" pitchFamily="2" charset="-122"/>
              <a:cs typeface="+mn-cs"/>
            </a:endParaRPr>
          </a:p>
        </p:txBody>
      </p:sp>
      <p:sp>
        <p:nvSpPr>
          <p:cNvPr id="11" name="矩形 11"/>
          <p:cNvSpPr/>
          <p:nvPr userDrawn="1"/>
        </p:nvSpPr>
        <p:spPr>
          <a:xfrm>
            <a:off x="-1" y="391886"/>
            <a:ext cx="496615" cy="326572"/>
          </a:xfrm>
          <a:custGeom>
            <a:avLst/>
            <a:gdLst>
              <a:gd name="connsiteX0" fmla="*/ 0 w 662153"/>
              <a:gd name="connsiteY0" fmla="*/ 0 h 435429"/>
              <a:gd name="connsiteX1" fmla="*/ 662153 w 662153"/>
              <a:gd name="connsiteY1" fmla="*/ 0 h 435429"/>
              <a:gd name="connsiteX2" fmla="*/ 662153 w 662153"/>
              <a:gd name="connsiteY2" fmla="*/ 435429 h 435429"/>
              <a:gd name="connsiteX3" fmla="*/ 0 w 662153"/>
              <a:gd name="connsiteY3" fmla="*/ 435429 h 435429"/>
              <a:gd name="connsiteX4" fmla="*/ 0 w 662153"/>
              <a:gd name="connsiteY4" fmla="*/ 0 h 435429"/>
              <a:gd name="connsiteX0-1" fmla="*/ 0 w 662153"/>
              <a:gd name="connsiteY0-2" fmla="*/ 0 h 435429"/>
              <a:gd name="connsiteX1-3" fmla="*/ 662153 w 662153"/>
              <a:gd name="connsiteY1-4" fmla="*/ 0 h 435429"/>
              <a:gd name="connsiteX2-5" fmla="*/ 662153 w 662153"/>
              <a:gd name="connsiteY2-6" fmla="*/ 435429 h 435429"/>
              <a:gd name="connsiteX3-7" fmla="*/ 84084 w 662153"/>
              <a:gd name="connsiteY3-8" fmla="*/ 423417 h 435429"/>
              <a:gd name="connsiteX4-9" fmla="*/ 0 w 662153"/>
              <a:gd name="connsiteY4-10" fmla="*/ 435429 h 435429"/>
              <a:gd name="connsiteX5" fmla="*/ 0 w 662153"/>
              <a:gd name="connsiteY5" fmla="*/ 0 h 435429"/>
              <a:gd name="connsiteX0-11" fmla="*/ 0 w 662153"/>
              <a:gd name="connsiteY0-12" fmla="*/ 0 h 435429"/>
              <a:gd name="connsiteX1-13" fmla="*/ 662153 w 662153"/>
              <a:gd name="connsiteY1-14" fmla="*/ 0 h 435429"/>
              <a:gd name="connsiteX2-15" fmla="*/ 84084 w 662153"/>
              <a:gd name="connsiteY2-16" fmla="*/ 423417 h 435429"/>
              <a:gd name="connsiteX3-17" fmla="*/ 0 w 662153"/>
              <a:gd name="connsiteY3-18" fmla="*/ 435429 h 435429"/>
              <a:gd name="connsiteX4-19" fmla="*/ 0 w 662153"/>
              <a:gd name="connsiteY4-2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2153" h="435429">
                <a:moveTo>
                  <a:pt x="0" y="0"/>
                </a:moveTo>
                <a:lnTo>
                  <a:pt x="662153" y="0"/>
                </a:lnTo>
                <a:lnTo>
                  <a:pt x="84084" y="423417"/>
                </a:lnTo>
                <a:lnTo>
                  <a:pt x="0" y="435429"/>
                </a:lnTo>
                <a:lnTo>
                  <a:pt x="0" y="0"/>
                </a:lnTo>
                <a:close/>
              </a:path>
            </a:pathLst>
          </a:custGeom>
          <a:solidFill>
            <a:srgbClr val="40404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702030404030204"/>
              <a:ea typeface="宋体" panose="02010600030101010101" pitchFamily="2" charset="-122"/>
              <a:cs typeface="+mn-cs"/>
            </a:endParaRPr>
          </a:p>
        </p:txBody>
      </p:sp>
      <p:sp>
        <p:nvSpPr>
          <p:cNvPr id="12" name="平行四边形 11"/>
          <p:cNvSpPr/>
          <p:nvPr userDrawn="1"/>
        </p:nvSpPr>
        <p:spPr>
          <a:xfrm>
            <a:off x="197071" y="391886"/>
            <a:ext cx="693683" cy="326572"/>
          </a:xfrm>
          <a:prstGeom prst="parallelogram">
            <a:avLst>
              <a:gd name="adj" fmla="val 136034"/>
            </a:avLst>
          </a:prstGeom>
          <a:solidFill>
            <a:srgbClr val="40404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702030404030204"/>
              <a:ea typeface="宋体" panose="02010600030101010101" pitchFamily="2" charset="-122"/>
              <a:cs typeface="+mn-cs"/>
            </a:endParaRPr>
          </a:p>
        </p:txBody>
      </p:sp>
      <p:cxnSp>
        <p:nvCxnSpPr>
          <p:cNvPr id="13" name="直接连接符 12"/>
          <p:cNvCxnSpPr/>
          <p:nvPr userDrawn="1"/>
        </p:nvCxnSpPr>
        <p:spPr>
          <a:xfrm flipV="1">
            <a:off x="725214" y="391886"/>
            <a:ext cx="425669" cy="326572"/>
          </a:xfrm>
          <a:prstGeom prst="line">
            <a:avLst/>
          </a:prstGeom>
          <a:noFill/>
          <a:ln w="6350" cap="flat" cmpd="sng" algn="ctr">
            <a:solidFill>
              <a:srgbClr val="C00000"/>
            </a:solidFill>
            <a:prstDash val="solid"/>
            <a:miter lim="800000"/>
          </a:ln>
          <a:effectLst/>
        </p:spPr>
      </p:cxnSp>
      <p:cxnSp>
        <p:nvCxnSpPr>
          <p:cNvPr id="14" name="直接连接符 13"/>
          <p:cNvCxnSpPr/>
          <p:nvPr userDrawn="1"/>
        </p:nvCxnSpPr>
        <p:spPr>
          <a:xfrm flipV="1">
            <a:off x="874990" y="391886"/>
            <a:ext cx="425669" cy="326572"/>
          </a:xfrm>
          <a:prstGeom prst="line">
            <a:avLst/>
          </a:prstGeom>
          <a:noFill/>
          <a:ln w="6350" cap="flat" cmpd="sng" algn="ctr">
            <a:solidFill>
              <a:sysClr val="window" lastClr="FFFFFF">
                <a:lumMod val="85000"/>
              </a:sysClr>
            </a:solidFill>
            <a:prstDash val="solid"/>
            <a:miter lim="800000"/>
          </a:ln>
          <a:effectLst/>
        </p:spPr>
      </p:cxnSp>
      <p:cxnSp>
        <p:nvCxnSpPr>
          <p:cNvPr id="15" name="直接连接符 14"/>
          <p:cNvCxnSpPr/>
          <p:nvPr userDrawn="1"/>
        </p:nvCxnSpPr>
        <p:spPr>
          <a:xfrm flipV="1">
            <a:off x="1087824" y="391886"/>
            <a:ext cx="425669" cy="326572"/>
          </a:xfrm>
          <a:prstGeom prst="line">
            <a:avLst/>
          </a:prstGeom>
          <a:noFill/>
          <a:ln w="6350" cap="flat" cmpd="sng" algn="ctr">
            <a:solidFill>
              <a:sysClr val="window" lastClr="FFFFFF">
                <a:lumMod val="85000"/>
              </a:sysClr>
            </a:solidFill>
            <a:prstDash val="solid"/>
            <a:miter lim="800000"/>
          </a:ln>
          <a:effectLst/>
        </p:spPr>
      </p:cxnSp>
      <p:sp>
        <p:nvSpPr>
          <p:cNvPr id="16" name="平行四边形 15"/>
          <p:cNvSpPr/>
          <p:nvPr userDrawn="1"/>
        </p:nvSpPr>
        <p:spPr>
          <a:xfrm>
            <a:off x="7882760" y="391886"/>
            <a:ext cx="693683" cy="326572"/>
          </a:xfrm>
          <a:prstGeom prst="parallelogram">
            <a:avLst>
              <a:gd name="adj" fmla="val 136034"/>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702030404030204"/>
              <a:ea typeface="宋体" panose="02010600030101010101" pitchFamily="2" charset="-122"/>
              <a:cs typeface="+mn-cs"/>
            </a:endParaRPr>
          </a:p>
        </p:txBody>
      </p:sp>
      <p:sp>
        <p:nvSpPr>
          <p:cNvPr id="17" name="平行四边形 16"/>
          <p:cNvSpPr/>
          <p:nvPr userDrawn="1"/>
        </p:nvSpPr>
        <p:spPr>
          <a:xfrm>
            <a:off x="1710563" y="391886"/>
            <a:ext cx="1347947" cy="326572"/>
          </a:xfrm>
          <a:prstGeom prst="parallelogram">
            <a:avLst>
              <a:gd name="adj" fmla="val 136034"/>
            </a:avLst>
          </a:prstGeom>
          <a:solidFill>
            <a:sysClr val="window" lastClr="FFFFFF">
              <a:lumMod val="85000"/>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702030404030204"/>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8711161" y="4721903"/>
            <a:ext cx="432841" cy="432840"/>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1800">
              <a:solidFill>
                <a:prstClr val="white"/>
              </a:solidFill>
            </a:endParaRPr>
          </a:p>
        </p:txBody>
      </p:sp>
      <p:sp>
        <p:nvSpPr>
          <p:cNvPr id="3" name="TextBox 15"/>
          <p:cNvSpPr txBox="1"/>
          <p:nvPr userDrawn="1"/>
        </p:nvSpPr>
        <p:spPr>
          <a:xfrm>
            <a:off x="8785276" y="4858672"/>
            <a:ext cx="340825" cy="221181"/>
          </a:xfrm>
          <a:prstGeom prst="rect">
            <a:avLst/>
          </a:prstGeom>
          <a:noFill/>
        </p:spPr>
        <p:txBody>
          <a:bodyPr wrap="square" lIns="51404" tIns="25701" rIns="51404" bIns="25701" rtlCol="0">
            <a:spAutoFit/>
          </a:bodyPr>
          <a:lstStyle/>
          <a:p>
            <a:pPr algn="ctr"/>
            <a:fld id="{2EEF1883-7A0E-4F66-9932-E581691AD397}" type="slidenum">
              <a:rPr lang="zh-CN" altLang="en-US" sz="1100" smtClean="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Click="0" advTm="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130" indent="0" algn="ctr">
              <a:buNone/>
              <a:defRPr>
                <a:solidFill>
                  <a:schemeClr val="tx1">
                    <a:tint val="75000"/>
                  </a:schemeClr>
                </a:solidFill>
              </a:defRPr>
            </a:lvl8pPr>
            <a:lvl9pPr marL="365633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med" advClick="0" advTm="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med" advClick="0" advTm="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130" indent="0">
              <a:buNone/>
              <a:defRPr sz="1400">
                <a:solidFill>
                  <a:schemeClr val="tx1">
                    <a:tint val="75000"/>
                  </a:schemeClr>
                </a:solidFill>
              </a:defRPr>
            </a:lvl8pPr>
            <a:lvl9pPr marL="365633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med" advClick="0" advTm="0">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67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67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med" advClick="0" advTm="0">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7"/>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7" y="1631157"/>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med" advClick="0" advTm="0">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med" advClick="0" advTm="0">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
        <p:nvSpPr>
          <p:cNvPr id="5" name="TextBox 4"/>
          <p:cNvSpPr txBox="1"/>
          <p:nvPr userDrawn="1"/>
        </p:nvSpPr>
        <p:spPr>
          <a:xfrm>
            <a:off x="1156923" y="214656"/>
            <a:ext cx="2031325" cy="369204"/>
          </a:xfrm>
          <a:prstGeom prst="rect">
            <a:avLst/>
          </a:prstGeom>
          <a:noFill/>
        </p:spPr>
        <p:txBody>
          <a:bodyPr wrap="none" rtlCol="0">
            <a:spAutoFit/>
          </a:bodyPr>
          <a:lstStyle/>
          <a:p>
            <a:r>
              <a:rPr lang="zh-CN" altLang="en-US" sz="1800" dirty="0">
                <a:solidFill>
                  <a:prstClr val="black">
                    <a:lumMod val="50000"/>
                    <a:lumOff val="50000"/>
                  </a:prstClr>
                </a:solidFill>
              </a:rPr>
              <a:t>单击此处添加标题</a:t>
            </a:r>
            <a:endParaRPr lang="zh-CN" altLang="en-US" sz="1800" dirty="0">
              <a:solidFill>
                <a:prstClr val="black">
                  <a:lumMod val="50000"/>
                  <a:lumOff val="50000"/>
                </a:prstClr>
              </a:solidFill>
            </a:endParaRPr>
          </a:p>
        </p:txBody>
      </p:sp>
      <p:grpSp>
        <p:nvGrpSpPr>
          <p:cNvPr id="6" name="组合 5"/>
          <p:cNvGrpSpPr/>
          <p:nvPr userDrawn="1"/>
        </p:nvGrpSpPr>
        <p:grpSpPr>
          <a:xfrm flipH="1">
            <a:off x="323529" y="-679448"/>
            <a:ext cx="1656185" cy="1162817"/>
            <a:chOff x="-1179444" y="1957066"/>
            <a:chExt cx="4734013" cy="3186434"/>
          </a:xfrm>
        </p:grpSpPr>
        <p:sp>
          <p:nvSpPr>
            <p:cNvPr id="7" name="平行四边形 6"/>
            <p:cNvSpPr/>
            <p:nvPr userDrawn="1"/>
          </p:nvSpPr>
          <p:spPr>
            <a:xfrm flipH="1">
              <a:off x="-1097859" y="1957066"/>
              <a:ext cx="4652428" cy="3186434"/>
            </a:xfrm>
            <a:prstGeom prst="parallelogram">
              <a:avLst>
                <a:gd name="adj" fmla="val 10332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prstClr val="white"/>
                </a:solidFill>
              </a:endParaRPr>
            </a:p>
          </p:txBody>
        </p:sp>
        <p:sp>
          <p:nvSpPr>
            <p:cNvPr id="8" name="平行四边形 7"/>
            <p:cNvSpPr/>
            <p:nvPr userDrawn="1"/>
          </p:nvSpPr>
          <p:spPr>
            <a:xfrm flipH="1">
              <a:off x="-1179444" y="2213215"/>
              <a:ext cx="4101123" cy="2674135"/>
            </a:xfrm>
            <a:prstGeom prst="parallelogram">
              <a:avLst>
                <a:gd name="adj" fmla="val 103325"/>
              </a:avLst>
            </a:prstGeom>
            <a:solidFill>
              <a:srgbClr val="9A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prstClr val="white"/>
                </a:solidFill>
              </a:endParaRPr>
            </a:p>
          </p:txBody>
        </p:sp>
      </p:grpSp>
    </p:spTree>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9"/>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med" advClick="0" advTm="0">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2"/>
            <a:ext cx="5486400" cy="3086100"/>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med" advClick="0" advTm="0">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med" advClick="0" advTm="0">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20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2"/>
            <a:ext cx="6019800" cy="32920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med" advClick="0" advTm="0">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8711161" y="4721903"/>
            <a:ext cx="432841" cy="432840"/>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1800">
              <a:solidFill>
                <a:prstClr val="white"/>
              </a:solidFill>
            </a:endParaRPr>
          </a:p>
        </p:txBody>
      </p:sp>
      <p:sp>
        <p:nvSpPr>
          <p:cNvPr id="3" name="TextBox 15"/>
          <p:cNvSpPr txBox="1"/>
          <p:nvPr userDrawn="1"/>
        </p:nvSpPr>
        <p:spPr>
          <a:xfrm>
            <a:off x="8785276" y="4858672"/>
            <a:ext cx="340825" cy="221181"/>
          </a:xfrm>
          <a:prstGeom prst="rect">
            <a:avLst/>
          </a:prstGeom>
          <a:noFill/>
        </p:spPr>
        <p:txBody>
          <a:bodyPr wrap="square" lIns="51404" tIns="25701" rIns="51404" bIns="25701" rtlCol="0">
            <a:spAutoFit/>
          </a:bodyPr>
          <a:lstStyle/>
          <a:p>
            <a:pPr algn="ctr"/>
            <a:fld id="{2EEF1883-7A0E-4F66-9932-E581691AD397}" type="slidenum">
              <a:rPr lang="zh-CN" altLang="en-US" sz="1100" smtClean="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Click="0" advTm="0">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5"/>
            <a:ext cx="7886700" cy="994172"/>
          </a:xfrm>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pPr>
              <a:defRPr/>
            </a:pPr>
            <a:fld id="{0C9ABEBE-EF13-4983-B182-046B37A0370C}" type="datetime1">
              <a:rPr lang="zh-CN" altLang="en-US">
                <a:solidFill>
                  <a:prstClr val="black">
                    <a:tint val="75000"/>
                  </a:prstClr>
                </a:solidFill>
              </a:rPr>
            </a:fld>
            <a:endParaRPr lang="zh-CN" altLang="en-US" sz="1400" dirty="0">
              <a:solidFill>
                <a:prstClr val="black"/>
              </a:solidFill>
              <a:latin typeface="Arial" panose="020B0604020202090204" pitchFamily="34" charset="0"/>
            </a:endParaRPr>
          </a:p>
        </p:txBody>
      </p:sp>
      <p:sp>
        <p:nvSpPr>
          <p:cNvPr id="4" name="页脚占位符 3"/>
          <p:cNvSpPr>
            <a:spLocks noGrp="1"/>
          </p:cNvSpPr>
          <p:nvPr>
            <p:ph type="ftr" sz="quarter" idx="11"/>
          </p:nvPr>
        </p:nvSpPr>
        <p:spPr/>
        <p:txBody>
          <a:bodyPr/>
          <a:lstStyle>
            <a:lvl1pPr>
              <a:defRPr/>
            </a:lvl1pPr>
          </a:lstStyle>
          <a:p>
            <a:pPr>
              <a:defRPr/>
            </a:pPr>
            <a:endParaRPr lang="zh-CN" altLang="zh-CN">
              <a:solidFill>
                <a:prstClr val="black">
                  <a:tint val="75000"/>
                </a:prstClr>
              </a:solidFill>
            </a:endParaRPr>
          </a:p>
        </p:txBody>
      </p:sp>
      <p:sp>
        <p:nvSpPr>
          <p:cNvPr id="5" name="灯片编号占位符 4"/>
          <p:cNvSpPr>
            <a:spLocks noGrp="1"/>
          </p:cNvSpPr>
          <p:nvPr>
            <p:ph type="sldNum" sz="quarter" idx="12"/>
          </p:nvPr>
        </p:nvSpPr>
        <p:spPr/>
        <p:txBody>
          <a:bodyPr/>
          <a:lstStyle>
            <a:lvl1pPr>
              <a:defRPr/>
            </a:lvl1pPr>
          </a:lstStyle>
          <a:p>
            <a:fld id="{98145E6F-D1B7-49E0-9AB3-789D9698C190}" type="slidenum">
              <a:rPr lang="zh-CN" altLang="en-US">
                <a:solidFill>
                  <a:prstClr val="black">
                    <a:tint val="75000"/>
                  </a:prstClr>
                </a:solidFill>
              </a:rPr>
            </a:fld>
            <a:endParaRPr lang="zh-CN" altLang="en-US" sz="1400" dirty="0">
              <a:solidFill>
                <a:prstClr val="black"/>
              </a:solidFill>
              <a:latin typeface="Arial" panose="020B0604020202090204" pitchFamily="34" charset="0"/>
            </a:endParaRPr>
          </a:p>
        </p:txBody>
      </p:sp>
    </p:spTree>
  </p:cSld>
  <p:clrMapOvr>
    <a:masterClrMapping/>
  </p:clrMapOvr>
  <p:transition spd="med" advClick="0" advTm="0">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1" name="矩形 10"/>
          <p:cNvSpPr/>
          <p:nvPr userDrawn="1"/>
        </p:nvSpPr>
        <p:spPr>
          <a:xfrm>
            <a:off x="0" y="391886"/>
            <a:ext cx="9144000" cy="326572"/>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userDrawn="1"/>
        </p:nvSpPr>
        <p:spPr>
          <a:xfrm>
            <a:off x="-1" y="391886"/>
            <a:ext cx="496615" cy="326572"/>
          </a:xfrm>
          <a:custGeom>
            <a:avLst/>
            <a:gdLst>
              <a:gd name="connsiteX0" fmla="*/ 0 w 662153"/>
              <a:gd name="connsiteY0" fmla="*/ 0 h 435429"/>
              <a:gd name="connsiteX1" fmla="*/ 662153 w 662153"/>
              <a:gd name="connsiteY1" fmla="*/ 0 h 435429"/>
              <a:gd name="connsiteX2" fmla="*/ 662153 w 662153"/>
              <a:gd name="connsiteY2" fmla="*/ 435429 h 435429"/>
              <a:gd name="connsiteX3" fmla="*/ 0 w 662153"/>
              <a:gd name="connsiteY3" fmla="*/ 435429 h 435429"/>
              <a:gd name="connsiteX4" fmla="*/ 0 w 662153"/>
              <a:gd name="connsiteY4" fmla="*/ 0 h 435429"/>
              <a:gd name="connsiteX0-1" fmla="*/ 0 w 662153"/>
              <a:gd name="connsiteY0-2" fmla="*/ 0 h 435429"/>
              <a:gd name="connsiteX1-3" fmla="*/ 662153 w 662153"/>
              <a:gd name="connsiteY1-4" fmla="*/ 0 h 435429"/>
              <a:gd name="connsiteX2-5" fmla="*/ 662153 w 662153"/>
              <a:gd name="connsiteY2-6" fmla="*/ 435429 h 435429"/>
              <a:gd name="connsiteX3-7" fmla="*/ 84084 w 662153"/>
              <a:gd name="connsiteY3-8" fmla="*/ 423417 h 435429"/>
              <a:gd name="connsiteX4-9" fmla="*/ 0 w 662153"/>
              <a:gd name="connsiteY4-10" fmla="*/ 435429 h 435429"/>
              <a:gd name="connsiteX5" fmla="*/ 0 w 662153"/>
              <a:gd name="connsiteY5" fmla="*/ 0 h 435429"/>
              <a:gd name="connsiteX0-11" fmla="*/ 0 w 662153"/>
              <a:gd name="connsiteY0-12" fmla="*/ 0 h 435429"/>
              <a:gd name="connsiteX1-13" fmla="*/ 662153 w 662153"/>
              <a:gd name="connsiteY1-14" fmla="*/ 0 h 435429"/>
              <a:gd name="connsiteX2-15" fmla="*/ 84084 w 662153"/>
              <a:gd name="connsiteY2-16" fmla="*/ 423417 h 435429"/>
              <a:gd name="connsiteX3-17" fmla="*/ 0 w 662153"/>
              <a:gd name="connsiteY3-18" fmla="*/ 435429 h 435429"/>
              <a:gd name="connsiteX4-19" fmla="*/ 0 w 662153"/>
              <a:gd name="connsiteY4-2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2153" h="435429">
                <a:moveTo>
                  <a:pt x="0" y="0"/>
                </a:moveTo>
                <a:lnTo>
                  <a:pt x="662153" y="0"/>
                </a:lnTo>
                <a:lnTo>
                  <a:pt x="84084" y="423417"/>
                </a:lnTo>
                <a:lnTo>
                  <a:pt x="0" y="435429"/>
                </a:lnTo>
                <a:lnTo>
                  <a:pt x="0" y="0"/>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平行四边形 12"/>
          <p:cNvSpPr/>
          <p:nvPr userDrawn="1"/>
        </p:nvSpPr>
        <p:spPr>
          <a:xfrm>
            <a:off x="197071" y="391886"/>
            <a:ext cx="693683" cy="326572"/>
          </a:xfrm>
          <a:prstGeom prst="parallelogram">
            <a:avLst>
              <a:gd name="adj" fmla="val 136034"/>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5" name="直接连接符 14"/>
          <p:cNvCxnSpPr/>
          <p:nvPr userDrawn="1"/>
        </p:nvCxnSpPr>
        <p:spPr>
          <a:xfrm flipV="1">
            <a:off x="725214" y="391886"/>
            <a:ext cx="425669" cy="326572"/>
          </a:xfrm>
          <a:prstGeom prst="line">
            <a:avLst/>
          </a:prstGeom>
          <a:ln>
            <a:solidFill>
              <a:srgbClr val="99424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V="1">
            <a:off x="874990" y="391886"/>
            <a:ext cx="425669" cy="3265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V="1">
            <a:off x="1087824" y="391886"/>
            <a:ext cx="425669" cy="3265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平行四边形 17"/>
          <p:cNvSpPr/>
          <p:nvPr userDrawn="1"/>
        </p:nvSpPr>
        <p:spPr>
          <a:xfrm>
            <a:off x="7882760" y="391886"/>
            <a:ext cx="693683" cy="326572"/>
          </a:xfrm>
          <a:prstGeom prst="parallelogram">
            <a:avLst>
              <a:gd name="adj" fmla="val 136034"/>
            </a:avLst>
          </a:prstGeom>
          <a:solidFill>
            <a:srgbClr val="994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平行四边形 18"/>
          <p:cNvSpPr/>
          <p:nvPr userDrawn="1"/>
        </p:nvSpPr>
        <p:spPr>
          <a:xfrm>
            <a:off x="1710563" y="391886"/>
            <a:ext cx="1347947" cy="326572"/>
          </a:xfrm>
          <a:prstGeom prst="parallelogram">
            <a:avLst>
              <a:gd name="adj" fmla="val 136034"/>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8711161" y="4721903"/>
            <a:ext cx="432841" cy="432840"/>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1800">
              <a:solidFill>
                <a:prstClr val="white"/>
              </a:solidFill>
            </a:endParaRPr>
          </a:p>
        </p:txBody>
      </p:sp>
      <p:sp>
        <p:nvSpPr>
          <p:cNvPr id="3" name="TextBox 15"/>
          <p:cNvSpPr txBox="1"/>
          <p:nvPr userDrawn="1"/>
        </p:nvSpPr>
        <p:spPr>
          <a:xfrm>
            <a:off x="8785276" y="4858672"/>
            <a:ext cx="340825" cy="221181"/>
          </a:xfrm>
          <a:prstGeom prst="rect">
            <a:avLst/>
          </a:prstGeom>
          <a:noFill/>
        </p:spPr>
        <p:txBody>
          <a:bodyPr wrap="square" lIns="51404" tIns="25701" rIns="51404" bIns="25701" rtlCol="0">
            <a:spAutoFit/>
          </a:bodyPr>
          <a:lstStyle/>
          <a:p>
            <a:pPr algn="ctr"/>
            <a:fld id="{2EEF1883-7A0E-4F66-9932-E581691AD397}" type="slidenum">
              <a:rPr lang="zh-CN" altLang="en-US" sz="1100" smtClean="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jpe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7" Type="http://schemas.openxmlformats.org/officeDocument/2006/relationships/theme" Target="../theme/theme3.xml"/><Relationship Id="rId16" Type="http://schemas.openxmlformats.org/officeDocument/2006/relationships/image" Target="../media/image1.jpeg"/><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0F0">
            <a:alpha val="90000"/>
          </a:srgbClr>
        </a:solidFill>
        <a:effectLst/>
      </p:bgPr>
    </p:bg>
    <p:spTree>
      <p:nvGrpSpPr>
        <p:cNvPr id="1" name=""/>
        <p:cNvGrpSpPr/>
        <p:nvPr/>
      </p:nvGrpSpPr>
      <p:grpSpPr>
        <a:xfrm>
          <a:off x="0" y="0"/>
          <a:ext cx="0" cy="0"/>
          <a:chOff x="0" y="0"/>
          <a:chExt cx="0" cy="0"/>
        </a:xfrm>
      </p:grpSpPr>
      <p:pic>
        <p:nvPicPr>
          <p:cNvPr id="2" name="Picture 2" descr="C:\Users\Administrator\Desktop\灰色01副本.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0"/>
            <a:ext cx="9145588" cy="514422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Administrator\Desktop\灰色01副本.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0"/>
            <a:ext cx="9145588" cy="51442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F27049-CC2E-48BA-A694-0DAB8A971C4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EA0FE47-413A-4CE8-9694-A389EBDF19A1}"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spd="med" advClick="0" advTm="0">
    <p:random/>
  </p:transition>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2365" indent="-228600" algn="l" defTabSz="913765"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05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3495CA-CB87-42F5-AD11-A63647B25AC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3333C9F-EFB6-4360-A5D6-81DD839FD7B7}" type="slidenum">
              <a:rPr lang="zh-CN" altLang="en-US" smtClean="0">
                <a:solidFill>
                  <a:prstClr val="black">
                    <a:tint val="75000"/>
                  </a:prstClr>
                </a:solidFill>
              </a:rPr>
            </a:fld>
            <a:endParaRPr lang="zh-CN" altLang="en-US">
              <a:solidFill>
                <a:prstClr val="black">
                  <a:tint val="75000"/>
                </a:prstClr>
              </a:solidFill>
            </a:endParaRPr>
          </a:p>
        </p:txBody>
      </p:sp>
      <p:pic>
        <p:nvPicPr>
          <p:cNvPr id="8" name="Picture 2" descr="C:\Users\Administrator\Desktop\灰色01副本.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0"/>
            <a:ext cx="9145588" cy="514422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1.wdp"/><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平行四边形 42"/>
          <p:cNvSpPr/>
          <p:nvPr/>
        </p:nvSpPr>
        <p:spPr>
          <a:xfrm>
            <a:off x="6157700" y="1236327"/>
            <a:ext cx="2962335" cy="3019526"/>
          </a:xfrm>
          <a:prstGeom prst="parallelogram">
            <a:avLst>
              <a:gd name="adj" fmla="val 57883"/>
            </a:avLst>
          </a:prstGeom>
          <a:gradFill>
            <a:gsLst>
              <a:gs pos="30000">
                <a:srgbClr val="E6E6E6">
                  <a:alpha val="24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42" name="平行四边形 41"/>
          <p:cNvSpPr/>
          <p:nvPr/>
        </p:nvSpPr>
        <p:spPr>
          <a:xfrm>
            <a:off x="113169" y="1"/>
            <a:ext cx="2889482" cy="3785847"/>
          </a:xfrm>
          <a:prstGeom prst="parallelogram">
            <a:avLst>
              <a:gd name="adj" fmla="val 69801"/>
            </a:avLst>
          </a:prstGeom>
          <a:gradFill>
            <a:gsLst>
              <a:gs pos="30000">
                <a:srgbClr val="E6E6E6">
                  <a:alpha val="21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5" name="平行四边形 4"/>
          <p:cNvSpPr/>
          <p:nvPr/>
        </p:nvSpPr>
        <p:spPr>
          <a:xfrm>
            <a:off x="371548" y="2645229"/>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cxnSp>
        <p:nvCxnSpPr>
          <p:cNvPr id="7" name="直接连接符 6"/>
          <p:cNvCxnSpPr/>
          <p:nvPr/>
        </p:nvCxnSpPr>
        <p:spPr>
          <a:xfrm flipV="1">
            <a:off x="597626" y="1714500"/>
            <a:ext cx="1920240" cy="34290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rot="10800000">
            <a:off x="7147905" y="0"/>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cxnSp>
        <p:nvCxnSpPr>
          <p:cNvPr id="11" name="直接连接符 10"/>
          <p:cNvCxnSpPr/>
          <p:nvPr/>
        </p:nvCxnSpPr>
        <p:spPr>
          <a:xfrm flipH="1">
            <a:off x="6848203" y="0"/>
            <a:ext cx="1700693" cy="30369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102236" y="3252652"/>
            <a:ext cx="1048295" cy="1890848"/>
          </a:xfrm>
          <a:custGeom>
            <a:avLst/>
            <a:gdLst>
              <a:gd name="connsiteX0" fmla="*/ 0 w 1400224"/>
              <a:gd name="connsiteY0" fmla="*/ 0 h 2939143"/>
              <a:gd name="connsiteX1" fmla="*/ 1400224 w 1400224"/>
              <a:gd name="connsiteY1" fmla="*/ 0 h 2939143"/>
              <a:gd name="connsiteX2" fmla="*/ 1400224 w 1400224"/>
              <a:gd name="connsiteY2" fmla="*/ 2939143 h 2939143"/>
              <a:gd name="connsiteX3" fmla="*/ 0 w 1400224"/>
              <a:gd name="connsiteY3" fmla="*/ 2939143 h 2939143"/>
              <a:gd name="connsiteX4" fmla="*/ 0 w 1400224"/>
              <a:gd name="connsiteY4" fmla="*/ 0 h 2939143"/>
              <a:gd name="connsiteX0-1" fmla="*/ 0 w 1400224"/>
              <a:gd name="connsiteY0-2" fmla="*/ 0 h 2939143"/>
              <a:gd name="connsiteX1-3" fmla="*/ 1400224 w 1400224"/>
              <a:gd name="connsiteY1-4" fmla="*/ 0 h 2939143"/>
              <a:gd name="connsiteX2-5" fmla="*/ 1397726 w 1400224"/>
              <a:gd name="connsiteY2-6" fmla="*/ 418012 h 2939143"/>
              <a:gd name="connsiteX3-7" fmla="*/ 1400224 w 1400224"/>
              <a:gd name="connsiteY3-8" fmla="*/ 2939143 h 2939143"/>
              <a:gd name="connsiteX4-9" fmla="*/ 0 w 1400224"/>
              <a:gd name="connsiteY4-10" fmla="*/ 2939143 h 2939143"/>
              <a:gd name="connsiteX5" fmla="*/ 0 w 1400224"/>
              <a:gd name="connsiteY5" fmla="*/ 0 h 2939143"/>
              <a:gd name="connsiteX0-11" fmla="*/ 0 w 1400224"/>
              <a:gd name="connsiteY0-12" fmla="*/ 0 h 2939143"/>
              <a:gd name="connsiteX1-13" fmla="*/ 1400224 w 1400224"/>
              <a:gd name="connsiteY1-14" fmla="*/ 0 h 2939143"/>
              <a:gd name="connsiteX2-15" fmla="*/ 1397726 w 1400224"/>
              <a:gd name="connsiteY2-16" fmla="*/ 418012 h 2939143"/>
              <a:gd name="connsiteX3-17" fmla="*/ 1400224 w 1400224"/>
              <a:gd name="connsiteY3-18" fmla="*/ 2939143 h 2939143"/>
              <a:gd name="connsiteX4-19" fmla="*/ 339634 w 1400224"/>
              <a:gd name="connsiteY4-20" fmla="*/ 2926080 h 2939143"/>
              <a:gd name="connsiteX5-21" fmla="*/ 0 w 1400224"/>
              <a:gd name="connsiteY5-22" fmla="*/ 2939143 h 2939143"/>
              <a:gd name="connsiteX6" fmla="*/ 0 w 1400224"/>
              <a:gd name="connsiteY6" fmla="*/ 0 h 2939143"/>
              <a:gd name="connsiteX0-23" fmla="*/ 0 w 1473880"/>
              <a:gd name="connsiteY0-24" fmla="*/ 0 h 2939143"/>
              <a:gd name="connsiteX1-25" fmla="*/ 1400224 w 1473880"/>
              <a:gd name="connsiteY1-26" fmla="*/ 0 h 2939143"/>
              <a:gd name="connsiteX2-27" fmla="*/ 1397726 w 1473880"/>
              <a:gd name="connsiteY2-28" fmla="*/ 418012 h 2939143"/>
              <a:gd name="connsiteX3-29" fmla="*/ 1384663 w 1473880"/>
              <a:gd name="connsiteY3-30" fmla="*/ 979714 h 2939143"/>
              <a:gd name="connsiteX4-31" fmla="*/ 1400224 w 1473880"/>
              <a:gd name="connsiteY4-32" fmla="*/ 2939143 h 2939143"/>
              <a:gd name="connsiteX5-33" fmla="*/ 339634 w 1473880"/>
              <a:gd name="connsiteY5-34" fmla="*/ 2926080 h 2939143"/>
              <a:gd name="connsiteX6-35" fmla="*/ 0 w 1473880"/>
              <a:gd name="connsiteY6-36" fmla="*/ 2939143 h 2939143"/>
              <a:gd name="connsiteX7" fmla="*/ 0 w 1473880"/>
              <a:gd name="connsiteY7" fmla="*/ 0 h 2939143"/>
              <a:gd name="connsiteX0-37" fmla="*/ 0 w 1465958"/>
              <a:gd name="connsiteY0-38" fmla="*/ 0 h 2939143"/>
              <a:gd name="connsiteX1-39" fmla="*/ 1400224 w 1465958"/>
              <a:gd name="connsiteY1-40" fmla="*/ 0 h 2939143"/>
              <a:gd name="connsiteX2-41" fmla="*/ 1397726 w 1465958"/>
              <a:gd name="connsiteY2-42" fmla="*/ 418012 h 2939143"/>
              <a:gd name="connsiteX3-43" fmla="*/ 1384663 w 1465958"/>
              <a:gd name="connsiteY3-44" fmla="*/ 979714 h 2939143"/>
              <a:gd name="connsiteX4-45" fmla="*/ 339634 w 1465958"/>
              <a:gd name="connsiteY4-46" fmla="*/ 2926080 h 2939143"/>
              <a:gd name="connsiteX5-47" fmla="*/ 0 w 1465958"/>
              <a:gd name="connsiteY5-48" fmla="*/ 2939143 h 2939143"/>
              <a:gd name="connsiteX6-49" fmla="*/ 0 w 1465958"/>
              <a:gd name="connsiteY6-50" fmla="*/ 0 h 2939143"/>
              <a:gd name="connsiteX0-51" fmla="*/ 0 w 1465958"/>
              <a:gd name="connsiteY0-52" fmla="*/ 0 h 2939143"/>
              <a:gd name="connsiteX1-53" fmla="*/ 1397726 w 1465958"/>
              <a:gd name="connsiteY1-54" fmla="*/ 418012 h 2939143"/>
              <a:gd name="connsiteX2-55" fmla="*/ 1384663 w 1465958"/>
              <a:gd name="connsiteY2-56" fmla="*/ 979714 h 2939143"/>
              <a:gd name="connsiteX3-57" fmla="*/ 339634 w 1465958"/>
              <a:gd name="connsiteY3-58" fmla="*/ 2926080 h 2939143"/>
              <a:gd name="connsiteX4-59" fmla="*/ 0 w 1465958"/>
              <a:gd name="connsiteY4-60" fmla="*/ 2939143 h 2939143"/>
              <a:gd name="connsiteX5-61" fmla="*/ 0 w 1465958"/>
              <a:gd name="connsiteY5-62" fmla="*/ 0 h 2939143"/>
              <a:gd name="connsiteX0-63" fmla="*/ 0 w 1465958"/>
              <a:gd name="connsiteY0-64" fmla="*/ 2521131 h 2521131"/>
              <a:gd name="connsiteX1-65" fmla="*/ 1397726 w 1465958"/>
              <a:gd name="connsiteY1-66" fmla="*/ 0 h 2521131"/>
              <a:gd name="connsiteX2-67" fmla="*/ 1384663 w 1465958"/>
              <a:gd name="connsiteY2-68" fmla="*/ 561702 h 2521131"/>
              <a:gd name="connsiteX3-69" fmla="*/ 339634 w 1465958"/>
              <a:gd name="connsiteY3-70" fmla="*/ 2508068 h 2521131"/>
              <a:gd name="connsiteX4-71" fmla="*/ 0 w 1465958"/>
              <a:gd name="connsiteY4-72" fmla="*/ 2521131 h 2521131"/>
              <a:gd name="connsiteX0-73" fmla="*/ 0 w 1472872"/>
              <a:gd name="connsiteY0-74" fmla="*/ 2521131 h 2521131"/>
              <a:gd name="connsiteX1-75" fmla="*/ 1397726 w 1472872"/>
              <a:gd name="connsiteY1-76" fmla="*/ 0 h 2521131"/>
              <a:gd name="connsiteX2-77" fmla="*/ 1394139 w 1472872"/>
              <a:gd name="connsiteY2-78" fmla="*/ 561702 h 2521131"/>
              <a:gd name="connsiteX3-79" fmla="*/ 339634 w 1472872"/>
              <a:gd name="connsiteY3-80" fmla="*/ 2508068 h 2521131"/>
              <a:gd name="connsiteX4-81" fmla="*/ 0 w 1472872"/>
              <a:gd name="connsiteY4-82" fmla="*/ 2521131 h 2521131"/>
              <a:gd name="connsiteX0-83" fmla="*/ 0 w 1403223"/>
              <a:gd name="connsiteY0-84" fmla="*/ 2521131 h 2521131"/>
              <a:gd name="connsiteX1-85" fmla="*/ 1397726 w 1403223"/>
              <a:gd name="connsiteY1-86" fmla="*/ 0 h 2521131"/>
              <a:gd name="connsiteX2-87" fmla="*/ 1394139 w 1403223"/>
              <a:gd name="connsiteY2-88" fmla="*/ 561702 h 2521131"/>
              <a:gd name="connsiteX3-89" fmla="*/ 339634 w 1403223"/>
              <a:gd name="connsiteY3-90" fmla="*/ 2508068 h 2521131"/>
              <a:gd name="connsiteX4-91" fmla="*/ 0 w 1403223"/>
              <a:gd name="connsiteY4-92" fmla="*/ 2521131 h 2521131"/>
              <a:gd name="connsiteX0-93" fmla="*/ 0 w 1397726"/>
              <a:gd name="connsiteY0-94" fmla="*/ 2521131 h 2521131"/>
              <a:gd name="connsiteX1-95" fmla="*/ 1397726 w 1397726"/>
              <a:gd name="connsiteY1-96" fmla="*/ 0 h 2521131"/>
              <a:gd name="connsiteX2-97" fmla="*/ 1394139 w 1397726"/>
              <a:gd name="connsiteY2-98" fmla="*/ 561702 h 2521131"/>
              <a:gd name="connsiteX3-99" fmla="*/ 339634 w 1397726"/>
              <a:gd name="connsiteY3-100" fmla="*/ 2508068 h 2521131"/>
              <a:gd name="connsiteX4-101" fmla="*/ 0 w 1397726"/>
              <a:gd name="connsiteY4-102" fmla="*/ 2521131 h 2521131"/>
              <a:gd name="connsiteX0-103" fmla="*/ 0 w 1397726"/>
              <a:gd name="connsiteY0-104" fmla="*/ 2521131 h 2521131"/>
              <a:gd name="connsiteX1-105" fmla="*/ 1397726 w 1397726"/>
              <a:gd name="connsiteY1-106" fmla="*/ 0 h 2521131"/>
              <a:gd name="connsiteX2-107" fmla="*/ 1394139 w 1397726"/>
              <a:gd name="connsiteY2-108" fmla="*/ 561702 h 2521131"/>
              <a:gd name="connsiteX3-109" fmla="*/ 339634 w 1397726"/>
              <a:gd name="connsiteY3-110" fmla="*/ 2508068 h 2521131"/>
              <a:gd name="connsiteX4-111" fmla="*/ 0 w 1397726"/>
              <a:gd name="connsiteY4-112" fmla="*/ 2521131 h 2521131"/>
              <a:gd name="connsiteX0-113" fmla="*/ 0 w 1397726"/>
              <a:gd name="connsiteY0-114" fmla="*/ 2521131 h 2521131"/>
              <a:gd name="connsiteX1-115" fmla="*/ 1397726 w 1397726"/>
              <a:gd name="connsiteY1-116" fmla="*/ 0 h 2521131"/>
              <a:gd name="connsiteX2-117" fmla="*/ 1394139 w 1397726"/>
              <a:gd name="connsiteY2-118" fmla="*/ 561702 h 2521131"/>
              <a:gd name="connsiteX3-119" fmla="*/ 339634 w 1397726"/>
              <a:gd name="connsiteY3-120" fmla="*/ 2508068 h 2521131"/>
              <a:gd name="connsiteX4-121" fmla="*/ 0 w 1397726"/>
              <a:gd name="connsiteY4-122" fmla="*/ 2521131 h 2521131"/>
              <a:gd name="connsiteX0-123" fmla="*/ 0 w 1397726"/>
              <a:gd name="connsiteY0-124" fmla="*/ 2521131 h 2521131"/>
              <a:gd name="connsiteX1-125" fmla="*/ 1397726 w 1397726"/>
              <a:gd name="connsiteY1-126" fmla="*/ 0 h 2521131"/>
              <a:gd name="connsiteX2-127" fmla="*/ 1394139 w 1397726"/>
              <a:gd name="connsiteY2-128" fmla="*/ 561702 h 2521131"/>
              <a:gd name="connsiteX3-129" fmla="*/ 339634 w 1397726"/>
              <a:gd name="connsiteY3-130" fmla="*/ 2508068 h 2521131"/>
              <a:gd name="connsiteX4-131" fmla="*/ 0 w 1397726"/>
              <a:gd name="connsiteY4-132" fmla="*/ 2521131 h 2521131"/>
              <a:gd name="connsiteX0-133" fmla="*/ 0 w 1397726"/>
              <a:gd name="connsiteY0-134" fmla="*/ 2521131 h 2521131"/>
              <a:gd name="connsiteX1-135" fmla="*/ 1397726 w 1397726"/>
              <a:gd name="connsiteY1-136" fmla="*/ 0 h 2521131"/>
              <a:gd name="connsiteX2-137" fmla="*/ 1394139 w 1397726"/>
              <a:gd name="connsiteY2-138" fmla="*/ 561702 h 2521131"/>
              <a:gd name="connsiteX3-139" fmla="*/ 339634 w 1397726"/>
              <a:gd name="connsiteY3-140" fmla="*/ 2508068 h 2521131"/>
              <a:gd name="connsiteX4-141" fmla="*/ 0 w 1397726"/>
              <a:gd name="connsiteY4-142" fmla="*/ 2521131 h 2521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7726" h="2521131">
                <a:moveTo>
                  <a:pt x="0" y="2521131"/>
                </a:moveTo>
                <a:lnTo>
                  <a:pt x="1397726" y="0"/>
                </a:lnTo>
                <a:cubicBezTo>
                  <a:pt x="1395133" y="163286"/>
                  <a:pt x="1399521" y="-881"/>
                  <a:pt x="1394139" y="561702"/>
                </a:cubicBezTo>
                <a:cubicBezTo>
                  <a:pt x="348281" y="2529456"/>
                  <a:pt x="1384630" y="600122"/>
                  <a:pt x="339634" y="2508068"/>
                </a:cubicBezTo>
                <a:lnTo>
                  <a:pt x="0" y="2521131"/>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矩形 13"/>
          <p:cNvSpPr/>
          <p:nvPr/>
        </p:nvSpPr>
        <p:spPr>
          <a:xfrm>
            <a:off x="8481849" y="3996559"/>
            <a:ext cx="668683" cy="1146941"/>
          </a:xfrm>
          <a:custGeom>
            <a:avLst/>
            <a:gdLst>
              <a:gd name="connsiteX0" fmla="*/ 0 w 891577"/>
              <a:gd name="connsiteY0" fmla="*/ 0 h 1529255"/>
              <a:gd name="connsiteX1" fmla="*/ 891577 w 891577"/>
              <a:gd name="connsiteY1" fmla="*/ 0 h 1529255"/>
              <a:gd name="connsiteX2" fmla="*/ 891577 w 891577"/>
              <a:gd name="connsiteY2" fmla="*/ 1529255 h 1529255"/>
              <a:gd name="connsiteX3" fmla="*/ 0 w 891577"/>
              <a:gd name="connsiteY3" fmla="*/ 1529255 h 1529255"/>
              <a:gd name="connsiteX4" fmla="*/ 0 w 891577"/>
              <a:gd name="connsiteY4" fmla="*/ 0 h 1529255"/>
              <a:gd name="connsiteX0-1" fmla="*/ 0 w 891577"/>
              <a:gd name="connsiteY0-2" fmla="*/ 1529255 h 1529255"/>
              <a:gd name="connsiteX1-3" fmla="*/ 891577 w 891577"/>
              <a:gd name="connsiteY1-4" fmla="*/ 0 h 1529255"/>
              <a:gd name="connsiteX2-5" fmla="*/ 891577 w 891577"/>
              <a:gd name="connsiteY2-6" fmla="*/ 1529255 h 1529255"/>
              <a:gd name="connsiteX3-7" fmla="*/ 0 w 891577"/>
              <a:gd name="connsiteY3-8" fmla="*/ 1529255 h 1529255"/>
            </a:gdLst>
            <a:ahLst/>
            <a:cxnLst>
              <a:cxn ang="0">
                <a:pos x="connsiteX0-1" y="connsiteY0-2"/>
              </a:cxn>
              <a:cxn ang="0">
                <a:pos x="connsiteX1-3" y="connsiteY1-4"/>
              </a:cxn>
              <a:cxn ang="0">
                <a:pos x="connsiteX2-5" y="connsiteY2-6"/>
              </a:cxn>
              <a:cxn ang="0">
                <a:pos x="connsiteX3-7" y="connsiteY3-8"/>
              </a:cxn>
            </a:cxnLst>
            <a:rect l="l" t="t" r="r" b="b"/>
            <a:pathLst>
              <a:path w="891577" h="1529255">
                <a:moveTo>
                  <a:pt x="0" y="1529255"/>
                </a:moveTo>
                <a:lnTo>
                  <a:pt x="891577" y="0"/>
                </a:lnTo>
                <a:lnTo>
                  <a:pt x="891577" y="1529255"/>
                </a:lnTo>
                <a:lnTo>
                  <a:pt x="0" y="1529255"/>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6" name="直接连接符 15"/>
          <p:cNvCxnSpPr/>
          <p:nvPr/>
        </p:nvCxnSpPr>
        <p:spPr>
          <a:xfrm flipV="1">
            <a:off x="7851228" y="2948152"/>
            <a:ext cx="1190297" cy="21953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643856" y="2453872"/>
            <a:ext cx="1458291" cy="26896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7433959" y="2033752"/>
            <a:ext cx="1686076" cy="31097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平行四边形 20"/>
          <p:cNvSpPr/>
          <p:nvPr/>
        </p:nvSpPr>
        <p:spPr>
          <a:xfrm rot="10800000">
            <a:off x="7614429" y="1284141"/>
            <a:ext cx="1505606" cy="2172182"/>
          </a:xfrm>
          <a:prstGeom prst="parallelogram">
            <a:avLst>
              <a:gd name="adj" fmla="val 82639"/>
            </a:avLst>
          </a:prstGeom>
          <a:solidFill>
            <a:srgbClr val="DDDBDC"/>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22" name="平行四边形 21"/>
          <p:cNvSpPr/>
          <p:nvPr/>
        </p:nvSpPr>
        <p:spPr>
          <a:xfrm>
            <a:off x="46255" y="1633180"/>
            <a:ext cx="1511491" cy="2165507"/>
          </a:xfrm>
          <a:prstGeom prst="parallelogram">
            <a:avLst>
              <a:gd name="adj" fmla="val 80054"/>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23" name="平行四边形 22"/>
          <p:cNvSpPr/>
          <p:nvPr/>
        </p:nvSpPr>
        <p:spPr>
          <a:xfrm>
            <a:off x="1395249" y="3036952"/>
            <a:ext cx="928661" cy="857411"/>
          </a:xfrm>
          <a:prstGeom prst="parallelogram">
            <a:avLst>
              <a:gd name="adj" fmla="val 56150"/>
            </a:avLst>
          </a:prstGeom>
          <a:solidFill>
            <a:srgbClr val="D8D8D8"/>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24" name="平行四边形 23"/>
          <p:cNvSpPr/>
          <p:nvPr/>
        </p:nvSpPr>
        <p:spPr>
          <a:xfrm>
            <a:off x="1859579" y="1"/>
            <a:ext cx="1159518" cy="536027"/>
          </a:xfrm>
          <a:prstGeom prst="parallelogram">
            <a:avLst>
              <a:gd name="adj" fmla="val 53252"/>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25" name="矩形 24"/>
          <p:cNvSpPr/>
          <p:nvPr/>
        </p:nvSpPr>
        <p:spPr>
          <a:xfrm>
            <a:off x="1" y="1"/>
            <a:ext cx="670034" cy="1206062"/>
          </a:xfrm>
          <a:custGeom>
            <a:avLst/>
            <a:gdLst>
              <a:gd name="connsiteX0" fmla="*/ 0 w 893379"/>
              <a:gd name="connsiteY0" fmla="*/ 0 h 1608083"/>
              <a:gd name="connsiteX1" fmla="*/ 893379 w 893379"/>
              <a:gd name="connsiteY1" fmla="*/ 0 h 1608083"/>
              <a:gd name="connsiteX2" fmla="*/ 893379 w 893379"/>
              <a:gd name="connsiteY2" fmla="*/ 1608083 h 1608083"/>
              <a:gd name="connsiteX3" fmla="*/ 0 w 893379"/>
              <a:gd name="connsiteY3" fmla="*/ 1608083 h 1608083"/>
              <a:gd name="connsiteX4" fmla="*/ 0 w 893379"/>
              <a:gd name="connsiteY4" fmla="*/ 0 h 1608083"/>
              <a:gd name="connsiteX0-1" fmla="*/ 0 w 893379"/>
              <a:gd name="connsiteY0-2" fmla="*/ 0 h 1608083"/>
              <a:gd name="connsiteX1-3" fmla="*/ 893379 w 893379"/>
              <a:gd name="connsiteY1-4" fmla="*/ 0 h 1608083"/>
              <a:gd name="connsiteX2-5" fmla="*/ 0 w 893379"/>
              <a:gd name="connsiteY2-6" fmla="*/ 1608083 h 1608083"/>
              <a:gd name="connsiteX3-7" fmla="*/ 0 w 893379"/>
              <a:gd name="connsiteY3-8" fmla="*/ 0 h 1608083"/>
            </a:gdLst>
            <a:ahLst/>
            <a:cxnLst>
              <a:cxn ang="0">
                <a:pos x="connsiteX0-1" y="connsiteY0-2"/>
              </a:cxn>
              <a:cxn ang="0">
                <a:pos x="connsiteX1-3" y="connsiteY1-4"/>
              </a:cxn>
              <a:cxn ang="0">
                <a:pos x="connsiteX2-5" y="connsiteY2-6"/>
              </a:cxn>
              <a:cxn ang="0">
                <a:pos x="connsiteX3-7" y="connsiteY3-8"/>
              </a:cxn>
            </a:cxnLst>
            <a:rect l="l" t="t" r="r" b="b"/>
            <a:pathLst>
              <a:path w="893379" h="1608083">
                <a:moveTo>
                  <a:pt x="0" y="0"/>
                </a:moveTo>
                <a:lnTo>
                  <a:pt x="893379" y="0"/>
                </a:lnTo>
                <a:lnTo>
                  <a:pt x="0" y="1608083"/>
                </a:lnTo>
                <a:lnTo>
                  <a:pt x="0" y="0"/>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27" name="直接连接符 26"/>
          <p:cNvCxnSpPr/>
          <p:nvPr/>
        </p:nvCxnSpPr>
        <p:spPr>
          <a:xfrm flipH="1">
            <a:off x="102475" y="1"/>
            <a:ext cx="1174532" cy="21756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2004" y="-1"/>
            <a:ext cx="1471375" cy="27254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26487" y="1"/>
            <a:ext cx="1664513" cy="30832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883" y="1"/>
            <a:ext cx="1048407" cy="1891862"/>
          </a:xfrm>
          <a:custGeom>
            <a:avLst/>
            <a:gdLst>
              <a:gd name="connsiteX0" fmla="*/ 0 w 1387366"/>
              <a:gd name="connsiteY0" fmla="*/ 0 h 2522483"/>
              <a:gd name="connsiteX1" fmla="*/ 1387366 w 1387366"/>
              <a:gd name="connsiteY1" fmla="*/ 0 h 2522483"/>
              <a:gd name="connsiteX2" fmla="*/ 1387366 w 1387366"/>
              <a:gd name="connsiteY2" fmla="*/ 2522483 h 2522483"/>
              <a:gd name="connsiteX3" fmla="*/ 0 w 1387366"/>
              <a:gd name="connsiteY3" fmla="*/ 2522483 h 2522483"/>
              <a:gd name="connsiteX4" fmla="*/ 0 w 1387366"/>
              <a:gd name="connsiteY4" fmla="*/ 0 h 2522483"/>
              <a:gd name="connsiteX0-1" fmla="*/ 0 w 1387366"/>
              <a:gd name="connsiteY0-2" fmla="*/ 0 h 2522483"/>
              <a:gd name="connsiteX1-3" fmla="*/ 1030014 w 1387366"/>
              <a:gd name="connsiteY1-4" fmla="*/ 0 h 2522483"/>
              <a:gd name="connsiteX2-5" fmla="*/ 1387366 w 1387366"/>
              <a:gd name="connsiteY2-6" fmla="*/ 0 h 2522483"/>
              <a:gd name="connsiteX3-7" fmla="*/ 1387366 w 1387366"/>
              <a:gd name="connsiteY3-8" fmla="*/ 2522483 h 2522483"/>
              <a:gd name="connsiteX4-9" fmla="*/ 0 w 1387366"/>
              <a:gd name="connsiteY4-10" fmla="*/ 2522483 h 2522483"/>
              <a:gd name="connsiteX5" fmla="*/ 0 w 1387366"/>
              <a:gd name="connsiteY5" fmla="*/ 0 h 2522483"/>
              <a:gd name="connsiteX0-11" fmla="*/ 10510 w 1397876"/>
              <a:gd name="connsiteY0-12" fmla="*/ 0 h 2522483"/>
              <a:gd name="connsiteX1-13" fmla="*/ 1040524 w 1397876"/>
              <a:gd name="connsiteY1-14" fmla="*/ 0 h 2522483"/>
              <a:gd name="connsiteX2-15" fmla="*/ 1397876 w 1397876"/>
              <a:gd name="connsiteY2-16" fmla="*/ 0 h 2522483"/>
              <a:gd name="connsiteX3-17" fmla="*/ 1397876 w 1397876"/>
              <a:gd name="connsiteY3-18" fmla="*/ 2522483 h 2522483"/>
              <a:gd name="connsiteX4-19" fmla="*/ 10510 w 1397876"/>
              <a:gd name="connsiteY4-20" fmla="*/ 2522483 h 2522483"/>
              <a:gd name="connsiteX5-21" fmla="*/ 0 w 1397876"/>
              <a:gd name="connsiteY5-22" fmla="*/ 1923393 h 2522483"/>
              <a:gd name="connsiteX6" fmla="*/ 10510 w 1397876"/>
              <a:gd name="connsiteY6" fmla="*/ 0 h 2522483"/>
              <a:gd name="connsiteX0-23" fmla="*/ 10510 w 1397876"/>
              <a:gd name="connsiteY0-24" fmla="*/ 0 h 2522483"/>
              <a:gd name="connsiteX1-25" fmla="*/ 1040524 w 1397876"/>
              <a:gd name="connsiteY1-26" fmla="*/ 0 h 2522483"/>
              <a:gd name="connsiteX2-27" fmla="*/ 1397876 w 1397876"/>
              <a:gd name="connsiteY2-28" fmla="*/ 0 h 2522483"/>
              <a:gd name="connsiteX3-29" fmla="*/ 10510 w 1397876"/>
              <a:gd name="connsiteY3-30" fmla="*/ 2522483 h 2522483"/>
              <a:gd name="connsiteX4-31" fmla="*/ 0 w 1397876"/>
              <a:gd name="connsiteY4-32" fmla="*/ 1923393 h 2522483"/>
              <a:gd name="connsiteX5-33" fmla="*/ 10510 w 1397876"/>
              <a:gd name="connsiteY5-34" fmla="*/ 0 h 2522483"/>
              <a:gd name="connsiteX0-35" fmla="*/ 0 w 1397876"/>
              <a:gd name="connsiteY0-36" fmla="*/ 1923393 h 2522483"/>
              <a:gd name="connsiteX1-37" fmla="*/ 1040524 w 1397876"/>
              <a:gd name="connsiteY1-38" fmla="*/ 0 h 2522483"/>
              <a:gd name="connsiteX2-39" fmla="*/ 1397876 w 1397876"/>
              <a:gd name="connsiteY2-40" fmla="*/ 0 h 2522483"/>
              <a:gd name="connsiteX3-41" fmla="*/ 10510 w 1397876"/>
              <a:gd name="connsiteY3-42" fmla="*/ 2522483 h 2522483"/>
              <a:gd name="connsiteX4-43" fmla="*/ 0 w 1397876"/>
              <a:gd name="connsiteY4-44" fmla="*/ 1923393 h 25224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7876" h="2522483">
                <a:moveTo>
                  <a:pt x="0" y="1923393"/>
                </a:moveTo>
                <a:cubicBezTo>
                  <a:pt x="171669" y="1502979"/>
                  <a:pt x="807545" y="320566"/>
                  <a:pt x="1040524" y="0"/>
                </a:cubicBezTo>
                <a:lnTo>
                  <a:pt x="1397876" y="0"/>
                </a:lnTo>
                <a:lnTo>
                  <a:pt x="10510" y="2522483"/>
                </a:lnTo>
                <a:lnTo>
                  <a:pt x="0" y="1923393"/>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7" name="TextBox 11"/>
          <p:cNvSpPr txBox="1"/>
          <p:nvPr/>
        </p:nvSpPr>
        <p:spPr>
          <a:xfrm flipH="1">
            <a:off x="2560320" y="786130"/>
            <a:ext cx="4156075" cy="1938020"/>
          </a:xfrm>
          <a:prstGeom prst="rect">
            <a:avLst/>
          </a:prstGeom>
          <a:noFill/>
        </p:spPr>
        <p:txBody>
          <a:bodyPr wrap="square" rtlCol="0">
            <a:spAutoFit/>
          </a:bodyPr>
          <a:lstStyle/>
          <a:p>
            <a:pPr algn="ctr" fontAlgn="base">
              <a:spcBef>
                <a:spcPct val="0"/>
              </a:spcBef>
              <a:spcAft>
                <a:spcPct val="0"/>
              </a:spcAft>
            </a:pPr>
            <a:r>
              <a:rPr lang="zh-CN" altLang="id-ID" sz="6000" b="1" spc="225" dirty="0">
                <a:solidFill>
                  <a:srgbClr val="C00000"/>
                </a:solidFill>
                <a:latin typeface="Agency FB" panose="020B0503020202020204" pitchFamily="34" charset="0"/>
                <a:ea typeface="宋体" panose="02010600030101010101" pitchFamily="2" charset="-122"/>
              </a:rPr>
              <a:t>冬奥背景资料汇报</a:t>
            </a:r>
            <a:endParaRPr lang="zh-CN" altLang="id-ID" sz="6000" b="1" spc="225" dirty="0">
              <a:solidFill>
                <a:srgbClr val="C00000"/>
              </a:solidFill>
              <a:latin typeface="Agency FB" panose="020B0503020202020204" pitchFamily="34" charset="0"/>
              <a:ea typeface="宋体" panose="02010600030101010101" pitchFamily="2" charset="-122"/>
            </a:endParaRPr>
          </a:p>
        </p:txBody>
      </p:sp>
      <p:sp>
        <p:nvSpPr>
          <p:cNvPr id="39" name="矩形 38"/>
          <p:cNvSpPr/>
          <p:nvPr/>
        </p:nvSpPr>
        <p:spPr>
          <a:xfrm>
            <a:off x="3347711" y="3236385"/>
            <a:ext cx="1060444" cy="1851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prstClr val="white"/>
              </a:solidFill>
            </a:endParaRPr>
          </a:p>
        </p:txBody>
      </p:sp>
      <p:sp>
        <p:nvSpPr>
          <p:cNvPr id="40" name="矩形 39"/>
          <p:cNvSpPr/>
          <p:nvPr/>
        </p:nvSpPr>
        <p:spPr>
          <a:xfrm>
            <a:off x="4588625" y="3236385"/>
            <a:ext cx="1279519" cy="185182"/>
          </a:xfrm>
          <a:prstGeom prst="rect">
            <a:avLst/>
          </a:prstGeom>
          <a:noFill/>
          <a:ln w="1270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B8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871980" y="3702685"/>
            <a:ext cx="5389245" cy="829945"/>
          </a:xfrm>
          <a:prstGeom prst="rect">
            <a:avLst/>
          </a:prstGeom>
          <a:noFill/>
        </p:spPr>
        <p:txBody>
          <a:bodyPr wrap="square" rtlCol="0">
            <a:spAutoFit/>
            <a:scene3d>
              <a:camera prst="orthographicFront"/>
              <a:lightRig rig="threePt" dir="t"/>
            </a:scene3d>
          </a:bodyPr>
          <a:p>
            <a:pPr lvl="0" algn="l" fontAlgn="base"/>
            <a:r>
              <a:rPr lang="zh-CN" altLang="en-US" sz="2400" b="1" spc="225" dirty="0">
                <a:solidFill>
                  <a:schemeClr val="accent1"/>
                </a:solidFill>
                <a:effectLst>
                  <a:outerShdw blurRad="38100" dist="25400" dir="5400000" algn="ctr" rotWithShape="0">
                    <a:srgbClr val="6E747A">
                      <a:alpha val="43000"/>
                    </a:srgbClr>
                  </a:outerShdw>
                </a:effectLst>
                <a:latin typeface="仿宋" panose="02010609060101010101" pitchFamily="49" charset="-122"/>
                <a:ea typeface="仿宋" panose="02010609060101010101" pitchFamily="49" charset="-122"/>
                <a:sym typeface="+mn-ea"/>
              </a:rPr>
              <a:t>资料整理：刘艺璇、韦欣宜、沈奇、张科、付羽佳、杨晓辉、黄浩程</a:t>
            </a:r>
            <a:endParaRPr lang="zh-CN" altLang="en-US" sz="2400" b="1" spc="225" dirty="0">
              <a:solidFill>
                <a:schemeClr val="accent1"/>
              </a:solidFill>
              <a:effectLst>
                <a:outerShdw blurRad="38100" dist="25400" dir="5400000" algn="ctr" rotWithShape="0">
                  <a:srgbClr val="6E747A">
                    <a:alpha val="43000"/>
                  </a:srgbClr>
                </a:outerShdw>
              </a:effectLst>
              <a:latin typeface="仿宋" panose="02010609060101010101" pitchFamily="49" charset="-122"/>
              <a:ea typeface="仿宋"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文本框 21"/>
          <p:cNvSpPr txBox="1"/>
          <p:nvPr/>
        </p:nvSpPr>
        <p:spPr>
          <a:xfrm>
            <a:off x="459740" y="190500"/>
            <a:ext cx="7793990" cy="1568450"/>
          </a:xfrm>
          <a:prstGeom prst="rect">
            <a:avLst/>
          </a:prstGeom>
          <a:noFill/>
        </p:spPr>
        <p:txBody>
          <a:bodyPr wrap="square" rtlCol="0">
            <a:spAutoFit/>
            <a:scene3d>
              <a:camera prst="orthographicFront"/>
              <a:lightRig rig="threePt" dir="t"/>
            </a:scene3d>
          </a:bodyPr>
          <a:p>
            <a:pPr algn="l" fontAlgn="base"/>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主要通过</a:t>
            </a:r>
            <a:r>
              <a:rPr lang="en-US" altLang="zh-CN"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CNKI</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en-US" altLang="zh-CN"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S</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age</a:t>
            </a:r>
            <a:r>
              <a:rPr lang="en-US" altLang="zh-CN"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P</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ub等数据库检索与冬奥传播相关的论文，共收集了</a:t>
            </a:r>
            <a:r>
              <a:rPr lang="en-US" altLang="zh-CN"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2014</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年至今中文论文</a:t>
            </a:r>
            <a:r>
              <a:rPr lang="en-US" altLang="zh-CN"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45</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篇，英文论文</a:t>
            </a:r>
            <a:r>
              <a:rPr lang="en-US" altLang="zh-CN"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4</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篇，主要相关的出版物有新闻传播、青年记者、对外传播以及高校研究生论文等。</a:t>
            </a:r>
            <a:endPar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p:txBody>
      </p:sp>
      <p:graphicFrame>
        <p:nvGraphicFramePr>
          <p:cNvPr id="6" name="图表 5"/>
          <p:cNvGraphicFramePr/>
          <p:nvPr/>
        </p:nvGraphicFramePr>
        <p:xfrm>
          <a:off x="201930" y="1845310"/>
          <a:ext cx="8308340" cy="31413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冬奥论文词云图"/>
          <p:cNvPicPr>
            <a:picLocks noChangeAspect="1"/>
          </p:cNvPicPr>
          <p:nvPr/>
        </p:nvPicPr>
        <p:blipFill>
          <a:blip r:embed="rId1"/>
          <a:srcRect l="30530" t="26335" r="29583" b="28724"/>
          <a:stretch>
            <a:fillRect/>
          </a:stretch>
        </p:blipFill>
        <p:spPr>
          <a:xfrm>
            <a:off x="8255" y="748030"/>
            <a:ext cx="9104630" cy="4364990"/>
          </a:xfrm>
          <a:prstGeom prst="rect">
            <a:avLst/>
          </a:prstGeom>
        </p:spPr>
      </p:pic>
      <p:sp>
        <p:nvSpPr>
          <p:cNvPr id="3" name="文本框 2"/>
          <p:cNvSpPr txBox="1"/>
          <p:nvPr/>
        </p:nvSpPr>
        <p:spPr>
          <a:xfrm>
            <a:off x="3637915" y="378460"/>
            <a:ext cx="1783080" cy="368300"/>
          </a:xfrm>
          <a:prstGeom prst="rect">
            <a:avLst/>
          </a:prstGeom>
          <a:noFill/>
        </p:spPr>
        <p:txBody>
          <a:bodyPr wrap="none" rtlCol="0" anchor="t">
            <a:spAutoFit/>
          </a:bodyPr>
          <a:p>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sym typeface="+mn-ea"/>
              </a:rPr>
              <a:t>论文主要关键字</a:t>
            </a:r>
            <a:endPar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6157700" y="1236327"/>
            <a:ext cx="2962335" cy="3019526"/>
          </a:xfrm>
          <a:prstGeom prst="parallelogram">
            <a:avLst>
              <a:gd name="adj" fmla="val 57883"/>
            </a:avLst>
          </a:prstGeom>
          <a:gradFill>
            <a:gsLst>
              <a:gs pos="30000">
                <a:srgbClr val="E6E6E6">
                  <a:alpha val="24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3" name="平行四边形 2"/>
          <p:cNvSpPr/>
          <p:nvPr/>
        </p:nvSpPr>
        <p:spPr>
          <a:xfrm>
            <a:off x="113169" y="1"/>
            <a:ext cx="2889482" cy="3785847"/>
          </a:xfrm>
          <a:prstGeom prst="parallelogram">
            <a:avLst>
              <a:gd name="adj" fmla="val 69801"/>
            </a:avLst>
          </a:prstGeom>
          <a:gradFill>
            <a:gsLst>
              <a:gs pos="30000">
                <a:srgbClr val="E6E6E6">
                  <a:alpha val="21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4" name="平行四边形 3"/>
          <p:cNvSpPr/>
          <p:nvPr/>
        </p:nvSpPr>
        <p:spPr>
          <a:xfrm>
            <a:off x="371548" y="2645229"/>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cxnSp>
        <p:nvCxnSpPr>
          <p:cNvPr id="5" name="直接连接符 4"/>
          <p:cNvCxnSpPr/>
          <p:nvPr/>
        </p:nvCxnSpPr>
        <p:spPr>
          <a:xfrm flipV="1">
            <a:off x="597626" y="1714500"/>
            <a:ext cx="1920240" cy="34290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10800000">
            <a:off x="7147905" y="0"/>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cxnSp>
        <p:nvCxnSpPr>
          <p:cNvPr id="7" name="直接连接符 6"/>
          <p:cNvCxnSpPr/>
          <p:nvPr/>
        </p:nvCxnSpPr>
        <p:spPr>
          <a:xfrm flipH="1">
            <a:off x="6848203" y="0"/>
            <a:ext cx="1700693" cy="30369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矩形 12"/>
          <p:cNvSpPr/>
          <p:nvPr/>
        </p:nvSpPr>
        <p:spPr>
          <a:xfrm>
            <a:off x="8102236" y="3252652"/>
            <a:ext cx="1048295" cy="1890848"/>
          </a:xfrm>
          <a:custGeom>
            <a:avLst/>
            <a:gdLst>
              <a:gd name="connsiteX0" fmla="*/ 0 w 1400224"/>
              <a:gd name="connsiteY0" fmla="*/ 0 h 2939143"/>
              <a:gd name="connsiteX1" fmla="*/ 1400224 w 1400224"/>
              <a:gd name="connsiteY1" fmla="*/ 0 h 2939143"/>
              <a:gd name="connsiteX2" fmla="*/ 1400224 w 1400224"/>
              <a:gd name="connsiteY2" fmla="*/ 2939143 h 2939143"/>
              <a:gd name="connsiteX3" fmla="*/ 0 w 1400224"/>
              <a:gd name="connsiteY3" fmla="*/ 2939143 h 2939143"/>
              <a:gd name="connsiteX4" fmla="*/ 0 w 1400224"/>
              <a:gd name="connsiteY4" fmla="*/ 0 h 2939143"/>
              <a:gd name="connsiteX0-1" fmla="*/ 0 w 1400224"/>
              <a:gd name="connsiteY0-2" fmla="*/ 0 h 2939143"/>
              <a:gd name="connsiteX1-3" fmla="*/ 1400224 w 1400224"/>
              <a:gd name="connsiteY1-4" fmla="*/ 0 h 2939143"/>
              <a:gd name="connsiteX2-5" fmla="*/ 1397726 w 1400224"/>
              <a:gd name="connsiteY2-6" fmla="*/ 418012 h 2939143"/>
              <a:gd name="connsiteX3-7" fmla="*/ 1400224 w 1400224"/>
              <a:gd name="connsiteY3-8" fmla="*/ 2939143 h 2939143"/>
              <a:gd name="connsiteX4-9" fmla="*/ 0 w 1400224"/>
              <a:gd name="connsiteY4-10" fmla="*/ 2939143 h 2939143"/>
              <a:gd name="connsiteX5" fmla="*/ 0 w 1400224"/>
              <a:gd name="connsiteY5" fmla="*/ 0 h 2939143"/>
              <a:gd name="connsiteX0-11" fmla="*/ 0 w 1400224"/>
              <a:gd name="connsiteY0-12" fmla="*/ 0 h 2939143"/>
              <a:gd name="connsiteX1-13" fmla="*/ 1400224 w 1400224"/>
              <a:gd name="connsiteY1-14" fmla="*/ 0 h 2939143"/>
              <a:gd name="connsiteX2-15" fmla="*/ 1397726 w 1400224"/>
              <a:gd name="connsiteY2-16" fmla="*/ 418012 h 2939143"/>
              <a:gd name="connsiteX3-17" fmla="*/ 1400224 w 1400224"/>
              <a:gd name="connsiteY3-18" fmla="*/ 2939143 h 2939143"/>
              <a:gd name="connsiteX4-19" fmla="*/ 339634 w 1400224"/>
              <a:gd name="connsiteY4-20" fmla="*/ 2926080 h 2939143"/>
              <a:gd name="connsiteX5-21" fmla="*/ 0 w 1400224"/>
              <a:gd name="connsiteY5-22" fmla="*/ 2939143 h 2939143"/>
              <a:gd name="connsiteX6" fmla="*/ 0 w 1400224"/>
              <a:gd name="connsiteY6" fmla="*/ 0 h 2939143"/>
              <a:gd name="connsiteX0-23" fmla="*/ 0 w 1473880"/>
              <a:gd name="connsiteY0-24" fmla="*/ 0 h 2939143"/>
              <a:gd name="connsiteX1-25" fmla="*/ 1400224 w 1473880"/>
              <a:gd name="connsiteY1-26" fmla="*/ 0 h 2939143"/>
              <a:gd name="connsiteX2-27" fmla="*/ 1397726 w 1473880"/>
              <a:gd name="connsiteY2-28" fmla="*/ 418012 h 2939143"/>
              <a:gd name="connsiteX3-29" fmla="*/ 1384663 w 1473880"/>
              <a:gd name="connsiteY3-30" fmla="*/ 979714 h 2939143"/>
              <a:gd name="connsiteX4-31" fmla="*/ 1400224 w 1473880"/>
              <a:gd name="connsiteY4-32" fmla="*/ 2939143 h 2939143"/>
              <a:gd name="connsiteX5-33" fmla="*/ 339634 w 1473880"/>
              <a:gd name="connsiteY5-34" fmla="*/ 2926080 h 2939143"/>
              <a:gd name="connsiteX6-35" fmla="*/ 0 w 1473880"/>
              <a:gd name="connsiteY6-36" fmla="*/ 2939143 h 2939143"/>
              <a:gd name="connsiteX7" fmla="*/ 0 w 1473880"/>
              <a:gd name="connsiteY7" fmla="*/ 0 h 2939143"/>
              <a:gd name="connsiteX0-37" fmla="*/ 0 w 1465958"/>
              <a:gd name="connsiteY0-38" fmla="*/ 0 h 2939143"/>
              <a:gd name="connsiteX1-39" fmla="*/ 1400224 w 1465958"/>
              <a:gd name="connsiteY1-40" fmla="*/ 0 h 2939143"/>
              <a:gd name="connsiteX2-41" fmla="*/ 1397726 w 1465958"/>
              <a:gd name="connsiteY2-42" fmla="*/ 418012 h 2939143"/>
              <a:gd name="connsiteX3-43" fmla="*/ 1384663 w 1465958"/>
              <a:gd name="connsiteY3-44" fmla="*/ 979714 h 2939143"/>
              <a:gd name="connsiteX4-45" fmla="*/ 339634 w 1465958"/>
              <a:gd name="connsiteY4-46" fmla="*/ 2926080 h 2939143"/>
              <a:gd name="connsiteX5-47" fmla="*/ 0 w 1465958"/>
              <a:gd name="connsiteY5-48" fmla="*/ 2939143 h 2939143"/>
              <a:gd name="connsiteX6-49" fmla="*/ 0 w 1465958"/>
              <a:gd name="connsiteY6-50" fmla="*/ 0 h 2939143"/>
              <a:gd name="connsiteX0-51" fmla="*/ 0 w 1465958"/>
              <a:gd name="connsiteY0-52" fmla="*/ 0 h 2939143"/>
              <a:gd name="connsiteX1-53" fmla="*/ 1397726 w 1465958"/>
              <a:gd name="connsiteY1-54" fmla="*/ 418012 h 2939143"/>
              <a:gd name="connsiteX2-55" fmla="*/ 1384663 w 1465958"/>
              <a:gd name="connsiteY2-56" fmla="*/ 979714 h 2939143"/>
              <a:gd name="connsiteX3-57" fmla="*/ 339634 w 1465958"/>
              <a:gd name="connsiteY3-58" fmla="*/ 2926080 h 2939143"/>
              <a:gd name="connsiteX4-59" fmla="*/ 0 w 1465958"/>
              <a:gd name="connsiteY4-60" fmla="*/ 2939143 h 2939143"/>
              <a:gd name="connsiteX5-61" fmla="*/ 0 w 1465958"/>
              <a:gd name="connsiteY5-62" fmla="*/ 0 h 2939143"/>
              <a:gd name="connsiteX0-63" fmla="*/ 0 w 1465958"/>
              <a:gd name="connsiteY0-64" fmla="*/ 2521131 h 2521131"/>
              <a:gd name="connsiteX1-65" fmla="*/ 1397726 w 1465958"/>
              <a:gd name="connsiteY1-66" fmla="*/ 0 h 2521131"/>
              <a:gd name="connsiteX2-67" fmla="*/ 1384663 w 1465958"/>
              <a:gd name="connsiteY2-68" fmla="*/ 561702 h 2521131"/>
              <a:gd name="connsiteX3-69" fmla="*/ 339634 w 1465958"/>
              <a:gd name="connsiteY3-70" fmla="*/ 2508068 h 2521131"/>
              <a:gd name="connsiteX4-71" fmla="*/ 0 w 1465958"/>
              <a:gd name="connsiteY4-72" fmla="*/ 2521131 h 2521131"/>
              <a:gd name="connsiteX0-73" fmla="*/ 0 w 1472872"/>
              <a:gd name="connsiteY0-74" fmla="*/ 2521131 h 2521131"/>
              <a:gd name="connsiteX1-75" fmla="*/ 1397726 w 1472872"/>
              <a:gd name="connsiteY1-76" fmla="*/ 0 h 2521131"/>
              <a:gd name="connsiteX2-77" fmla="*/ 1394139 w 1472872"/>
              <a:gd name="connsiteY2-78" fmla="*/ 561702 h 2521131"/>
              <a:gd name="connsiteX3-79" fmla="*/ 339634 w 1472872"/>
              <a:gd name="connsiteY3-80" fmla="*/ 2508068 h 2521131"/>
              <a:gd name="connsiteX4-81" fmla="*/ 0 w 1472872"/>
              <a:gd name="connsiteY4-82" fmla="*/ 2521131 h 2521131"/>
              <a:gd name="connsiteX0-83" fmla="*/ 0 w 1403223"/>
              <a:gd name="connsiteY0-84" fmla="*/ 2521131 h 2521131"/>
              <a:gd name="connsiteX1-85" fmla="*/ 1397726 w 1403223"/>
              <a:gd name="connsiteY1-86" fmla="*/ 0 h 2521131"/>
              <a:gd name="connsiteX2-87" fmla="*/ 1394139 w 1403223"/>
              <a:gd name="connsiteY2-88" fmla="*/ 561702 h 2521131"/>
              <a:gd name="connsiteX3-89" fmla="*/ 339634 w 1403223"/>
              <a:gd name="connsiteY3-90" fmla="*/ 2508068 h 2521131"/>
              <a:gd name="connsiteX4-91" fmla="*/ 0 w 1403223"/>
              <a:gd name="connsiteY4-92" fmla="*/ 2521131 h 2521131"/>
              <a:gd name="connsiteX0-93" fmla="*/ 0 w 1397726"/>
              <a:gd name="connsiteY0-94" fmla="*/ 2521131 h 2521131"/>
              <a:gd name="connsiteX1-95" fmla="*/ 1397726 w 1397726"/>
              <a:gd name="connsiteY1-96" fmla="*/ 0 h 2521131"/>
              <a:gd name="connsiteX2-97" fmla="*/ 1394139 w 1397726"/>
              <a:gd name="connsiteY2-98" fmla="*/ 561702 h 2521131"/>
              <a:gd name="connsiteX3-99" fmla="*/ 339634 w 1397726"/>
              <a:gd name="connsiteY3-100" fmla="*/ 2508068 h 2521131"/>
              <a:gd name="connsiteX4-101" fmla="*/ 0 w 1397726"/>
              <a:gd name="connsiteY4-102" fmla="*/ 2521131 h 2521131"/>
              <a:gd name="connsiteX0-103" fmla="*/ 0 w 1397726"/>
              <a:gd name="connsiteY0-104" fmla="*/ 2521131 h 2521131"/>
              <a:gd name="connsiteX1-105" fmla="*/ 1397726 w 1397726"/>
              <a:gd name="connsiteY1-106" fmla="*/ 0 h 2521131"/>
              <a:gd name="connsiteX2-107" fmla="*/ 1394139 w 1397726"/>
              <a:gd name="connsiteY2-108" fmla="*/ 561702 h 2521131"/>
              <a:gd name="connsiteX3-109" fmla="*/ 339634 w 1397726"/>
              <a:gd name="connsiteY3-110" fmla="*/ 2508068 h 2521131"/>
              <a:gd name="connsiteX4-111" fmla="*/ 0 w 1397726"/>
              <a:gd name="connsiteY4-112" fmla="*/ 2521131 h 2521131"/>
              <a:gd name="connsiteX0-113" fmla="*/ 0 w 1397726"/>
              <a:gd name="connsiteY0-114" fmla="*/ 2521131 h 2521131"/>
              <a:gd name="connsiteX1-115" fmla="*/ 1397726 w 1397726"/>
              <a:gd name="connsiteY1-116" fmla="*/ 0 h 2521131"/>
              <a:gd name="connsiteX2-117" fmla="*/ 1394139 w 1397726"/>
              <a:gd name="connsiteY2-118" fmla="*/ 561702 h 2521131"/>
              <a:gd name="connsiteX3-119" fmla="*/ 339634 w 1397726"/>
              <a:gd name="connsiteY3-120" fmla="*/ 2508068 h 2521131"/>
              <a:gd name="connsiteX4-121" fmla="*/ 0 w 1397726"/>
              <a:gd name="connsiteY4-122" fmla="*/ 2521131 h 2521131"/>
              <a:gd name="connsiteX0-123" fmla="*/ 0 w 1397726"/>
              <a:gd name="connsiteY0-124" fmla="*/ 2521131 h 2521131"/>
              <a:gd name="connsiteX1-125" fmla="*/ 1397726 w 1397726"/>
              <a:gd name="connsiteY1-126" fmla="*/ 0 h 2521131"/>
              <a:gd name="connsiteX2-127" fmla="*/ 1394139 w 1397726"/>
              <a:gd name="connsiteY2-128" fmla="*/ 561702 h 2521131"/>
              <a:gd name="connsiteX3-129" fmla="*/ 339634 w 1397726"/>
              <a:gd name="connsiteY3-130" fmla="*/ 2508068 h 2521131"/>
              <a:gd name="connsiteX4-131" fmla="*/ 0 w 1397726"/>
              <a:gd name="connsiteY4-132" fmla="*/ 2521131 h 2521131"/>
              <a:gd name="connsiteX0-133" fmla="*/ 0 w 1397726"/>
              <a:gd name="connsiteY0-134" fmla="*/ 2521131 h 2521131"/>
              <a:gd name="connsiteX1-135" fmla="*/ 1397726 w 1397726"/>
              <a:gd name="connsiteY1-136" fmla="*/ 0 h 2521131"/>
              <a:gd name="connsiteX2-137" fmla="*/ 1394139 w 1397726"/>
              <a:gd name="connsiteY2-138" fmla="*/ 561702 h 2521131"/>
              <a:gd name="connsiteX3-139" fmla="*/ 339634 w 1397726"/>
              <a:gd name="connsiteY3-140" fmla="*/ 2508068 h 2521131"/>
              <a:gd name="connsiteX4-141" fmla="*/ 0 w 1397726"/>
              <a:gd name="connsiteY4-142" fmla="*/ 2521131 h 2521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7726" h="2521131">
                <a:moveTo>
                  <a:pt x="0" y="2521131"/>
                </a:moveTo>
                <a:lnTo>
                  <a:pt x="1397726" y="0"/>
                </a:lnTo>
                <a:cubicBezTo>
                  <a:pt x="1395133" y="163286"/>
                  <a:pt x="1399521" y="-881"/>
                  <a:pt x="1394139" y="561702"/>
                </a:cubicBezTo>
                <a:cubicBezTo>
                  <a:pt x="348281" y="2529456"/>
                  <a:pt x="1384630" y="600122"/>
                  <a:pt x="339634" y="2508068"/>
                </a:cubicBezTo>
                <a:lnTo>
                  <a:pt x="0" y="2521131"/>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 name="矩形 13"/>
          <p:cNvSpPr/>
          <p:nvPr/>
        </p:nvSpPr>
        <p:spPr>
          <a:xfrm>
            <a:off x="8481849" y="3996559"/>
            <a:ext cx="668683" cy="1146941"/>
          </a:xfrm>
          <a:custGeom>
            <a:avLst/>
            <a:gdLst>
              <a:gd name="connsiteX0" fmla="*/ 0 w 891577"/>
              <a:gd name="connsiteY0" fmla="*/ 0 h 1529255"/>
              <a:gd name="connsiteX1" fmla="*/ 891577 w 891577"/>
              <a:gd name="connsiteY1" fmla="*/ 0 h 1529255"/>
              <a:gd name="connsiteX2" fmla="*/ 891577 w 891577"/>
              <a:gd name="connsiteY2" fmla="*/ 1529255 h 1529255"/>
              <a:gd name="connsiteX3" fmla="*/ 0 w 891577"/>
              <a:gd name="connsiteY3" fmla="*/ 1529255 h 1529255"/>
              <a:gd name="connsiteX4" fmla="*/ 0 w 891577"/>
              <a:gd name="connsiteY4" fmla="*/ 0 h 1529255"/>
              <a:gd name="connsiteX0-1" fmla="*/ 0 w 891577"/>
              <a:gd name="connsiteY0-2" fmla="*/ 1529255 h 1529255"/>
              <a:gd name="connsiteX1-3" fmla="*/ 891577 w 891577"/>
              <a:gd name="connsiteY1-4" fmla="*/ 0 h 1529255"/>
              <a:gd name="connsiteX2-5" fmla="*/ 891577 w 891577"/>
              <a:gd name="connsiteY2-6" fmla="*/ 1529255 h 1529255"/>
              <a:gd name="connsiteX3-7" fmla="*/ 0 w 891577"/>
              <a:gd name="connsiteY3-8" fmla="*/ 1529255 h 1529255"/>
            </a:gdLst>
            <a:ahLst/>
            <a:cxnLst>
              <a:cxn ang="0">
                <a:pos x="connsiteX0-1" y="connsiteY0-2"/>
              </a:cxn>
              <a:cxn ang="0">
                <a:pos x="connsiteX1-3" y="connsiteY1-4"/>
              </a:cxn>
              <a:cxn ang="0">
                <a:pos x="connsiteX2-5" y="connsiteY2-6"/>
              </a:cxn>
              <a:cxn ang="0">
                <a:pos x="connsiteX3-7" y="connsiteY3-8"/>
              </a:cxn>
            </a:cxnLst>
            <a:rect l="l" t="t" r="r" b="b"/>
            <a:pathLst>
              <a:path w="891577" h="1529255">
                <a:moveTo>
                  <a:pt x="0" y="1529255"/>
                </a:moveTo>
                <a:lnTo>
                  <a:pt x="891577" y="0"/>
                </a:lnTo>
                <a:lnTo>
                  <a:pt x="891577" y="1529255"/>
                </a:lnTo>
                <a:lnTo>
                  <a:pt x="0" y="1529255"/>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0" name="直接连接符 9"/>
          <p:cNvCxnSpPr/>
          <p:nvPr/>
        </p:nvCxnSpPr>
        <p:spPr>
          <a:xfrm flipV="1">
            <a:off x="7851228" y="2948152"/>
            <a:ext cx="1190297" cy="21953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7643856" y="2453872"/>
            <a:ext cx="1458291" cy="26896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7433959" y="2033752"/>
            <a:ext cx="1686076" cy="31097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平行四边形 12"/>
          <p:cNvSpPr/>
          <p:nvPr/>
        </p:nvSpPr>
        <p:spPr>
          <a:xfrm rot="10800000">
            <a:off x="7614429" y="1284141"/>
            <a:ext cx="1505606" cy="2172182"/>
          </a:xfrm>
          <a:prstGeom prst="parallelogram">
            <a:avLst>
              <a:gd name="adj" fmla="val 82639"/>
            </a:avLst>
          </a:prstGeom>
          <a:solidFill>
            <a:srgbClr val="DDDBDC"/>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4" name="平行四边形 13"/>
          <p:cNvSpPr/>
          <p:nvPr/>
        </p:nvSpPr>
        <p:spPr>
          <a:xfrm>
            <a:off x="46255" y="1633180"/>
            <a:ext cx="1511491" cy="2165507"/>
          </a:xfrm>
          <a:prstGeom prst="parallelogram">
            <a:avLst>
              <a:gd name="adj" fmla="val 80054"/>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5" name="平行四边形 14"/>
          <p:cNvSpPr/>
          <p:nvPr/>
        </p:nvSpPr>
        <p:spPr>
          <a:xfrm>
            <a:off x="1395249" y="3036952"/>
            <a:ext cx="928661" cy="857411"/>
          </a:xfrm>
          <a:prstGeom prst="parallelogram">
            <a:avLst>
              <a:gd name="adj" fmla="val 56150"/>
            </a:avLst>
          </a:prstGeom>
          <a:solidFill>
            <a:srgbClr val="D8D8D8"/>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6" name="平行四边形 15"/>
          <p:cNvSpPr/>
          <p:nvPr/>
        </p:nvSpPr>
        <p:spPr>
          <a:xfrm>
            <a:off x="1859579" y="1"/>
            <a:ext cx="1159518" cy="536027"/>
          </a:xfrm>
          <a:prstGeom prst="parallelogram">
            <a:avLst>
              <a:gd name="adj" fmla="val 53252"/>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7" name="矩形 24"/>
          <p:cNvSpPr/>
          <p:nvPr/>
        </p:nvSpPr>
        <p:spPr>
          <a:xfrm>
            <a:off x="1" y="1"/>
            <a:ext cx="670034" cy="1206062"/>
          </a:xfrm>
          <a:custGeom>
            <a:avLst/>
            <a:gdLst>
              <a:gd name="connsiteX0" fmla="*/ 0 w 893379"/>
              <a:gd name="connsiteY0" fmla="*/ 0 h 1608083"/>
              <a:gd name="connsiteX1" fmla="*/ 893379 w 893379"/>
              <a:gd name="connsiteY1" fmla="*/ 0 h 1608083"/>
              <a:gd name="connsiteX2" fmla="*/ 893379 w 893379"/>
              <a:gd name="connsiteY2" fmla="*/ 1608083 h 1608083"/>
              <a:gd name="connsiteX3" fmla="*/ 0 w 893379"/>
              <a:gd name="connsiteY3" fmla="*/ 1608083 h 1608083"/>
              <a:gd name="connsiteX4" fmla="*/ 0 w 893379"/>
              <a:gd name="connsiteY4" fmla="*/ 0 h 1608083"/>
              <a:gd name="connsiteX0-1" fmla="*/ 0 w 893379"/>
              <a:gd name="connsiteY0-2" fmla="*/ 0 h 1608083"/>
              <a:gd name="connsiteX1-3" fmla="*/ 893379 w 893379"/>
              <a:gd name="connsiteY1-4" fmla="*/ 0 h 1608083"/>
              <a:gd name="connsiteX2-5" fmla="*/ 0 w 893379"/>
              <a:gd name="connsiteY2-6" fmla="*/ 1608083 h 1608083"/>
              <a:gd name="connsiteX3-7" fmla="*/ 0 w 893379"/>
              <a:gd name="connsiteY3-8" fmla="*/ 0 h 1608083"/>
            </a:gdLst>
            <a:ahLst/>
            <a:cxnLst>
              <a:cxn ang="0">
                <a:pos x="connsiteX0-1" y="connsiteY0-2"/>
              </a:cxn>
              <a:cxn ang="0">
                <a:pos x="connsiteX1-3" y="connsiteY1-4"/>
              </a:cxn>
              <a:cxn ang="0">
                <a:pos x="connsiteX2-5" y="connsiteY2-6"/>
              </a:cxn>
              <a:cxn ang="0">
                <a:pos x="connsiteX3-7" y="connsiteY3-8"/>
              </a:cxn>
            </a:cxnLst>
            <a:rect l="l" t="t" r="r" b="b"/>
            <a:pathLst>
              <a:path w="893379" h="1608083">
                <a:moveTo>
                  <a:pt x="0" y="0"/>
                </a:moveTo>
                <a:lnTo>
                  <a:pt x="893379" y="0"/>
                </a:lnTo>
                <a:lnTo>
                  <a:pt x="0" y="1608083"/>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8" name="直接连接符 17"/>
          <p:cNvCxnSpPr/>
          <p:nvPr/>
        </p:nvCxnSpPr>
        <p:spPr>
          <a:xfrm flipH="1">
            <a:off x="102475" y="1"/>
            <a:ext cx="1174532" cy="21756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2004" y="-1"/>
            <a:ext cx="1471375" cy="27254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6487" y="1"/>
            <a:ext cx="1664513" cy="30832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33"/>
          <p:cNvSpPr/>
          <p:nvPr/>
        </p:nvSpPr>
        <p:spPr>
          <a:xfrm>
            <a:off x="-7883" y="1"/>
            <a:ext cx="1048407" cy="1891862"/>
          </a:xfrm>
          <a:custGeom>
            <a:avLst/>
            <a:gdLst>
              <a:gd name="connsiteX0" fmla="*/ 0 w 1387366"/>
              <a:gd name="connsiteY0" fmla="*/ 0 h 2522483"/>
              <a:gd name="connsiteX1" fmla="*/ 1387366 w 1387366"/>
              <a:gd name="connsiteY1" fmla="*/ 0 h 2522483"/>
              <a:gd name="connsiteX2" fmla="*/ 1387366 w 1387366"/>
              <a:gd name="connsiteY2" fmla="*/ 2522483 h 2522483"/>
              <a:gd name="connsiteX3" fmla="*/ 0 w 1387366"/>
              <a:gd name="connsiteY3" fmla="*/ 2522483 h 2522483"/>
              <a:gd name="connsiteX4" fmla="*/ 0 w 1387366"/>
              <a:gd name="connsiteY4" fmla="*/ 0 h 2522483"/>
              <a:gd name="connsiteX0-1" fmla="*/ 0 w 1387366"/>
              <a:gd name="connsiteY0-2" fmla="*/ 0 h 2522483"/>
              <a:gd name="connsiteX1-3" fmla="*/ 1030014 w 1387366"/>
              <a:gd name="connsiteY1-4" fmla="*/ 0 h 2522483"/>
              <a:gd name="connsiteX2-5" fmla="*/ 1387366 w 1387366"/>
              <a:gd name="connsiteY2-6" fmla="*/ 0 h 2522483"/>
              <a:gd name="connsiteX3-7" fmla="*/ 1387366 w 1387366"/>
              <a:gd name="connsiteY3-8" fmla="*/ 2522483 h 2522483"/>
              <a:gd name="connsiteX4-9" fmla="*/ 0 w 1387366"/>
              <a:gd name="connsiteY4-10" fmla="*/ 2522483 h 2522483"/>
              <a:gd name="connsiteX5" fmla="*/ 0 w 1387366"/>
              <a:gd name="connsiteY5" fmla="*/ 0 h 2522483"/>
              <a:gd name="connsiteX0-11" fmla="*/ 10510 w 1397876"/>
              <a:gd name="connsiteY0-12" fmla="*/ 0 h 2522483"/>
              <a:gd name="connsiteX1-13" fmla="*/ 1040524 w 1397876"/>
              <a:gd name="connsiteY1-14" fmla="*/ 0 h 2522483"/>
              <a:gd name="connsiteX2-15" fmla="*/ 1397876 w 1397876"/>
              <a:gd name="connsiteY2-16" fmla="*/ 0 h 2522483"/>
              <a:gd name="connsiteX3-17" fmla="*/ 1397876 w 1397876"/>
              <a:gd name="connsiteY3-18" fmla="*/ 2522483 h 2522483"/>
              <a:gd name="connsiteX4-19" fmla="*/ 10510 w 1397876"/>
              <a:gd name="connsiteY4-20" fmla="*/ 2522483 h 2522483"/>
              <a:gd name="connsiteX5-21" fmla="*/ 0 w 1397876"/>
              <a:gd name="connsiteY5-22" fmla="*/ 1923393 h 2522483"/>
              <a:gd name="connsiteX6" fmla="*/ 10510 w 1397876"/>
              <a:gd name="connsiteY6" fmla="*/ 0 h 2522483"/>
              <a:gd name="connsiteX0-23" fmla="*/ 10510 w 1397876"/>
              <a:gd name="connsiteY0-24" fmla="*/ 0 h 2522483"/>
              <a:gd name="connsiteX1-25" fmla="*/ 1040524 w 1397876"/>
              <a:gd name="connsiteY1-26" fmla="*/ 0 h 2522483"/>
              <a:gd name="connsiteX2-27" fmla="*/ 1397876 w 1397876"/>
              <a:gd name="connsiteY2-28" fmla="*/ 0 h 2522483"/>
              <a:gd name="connsiteX3-29" fmla="*/ 10510 w 1397876"/>
              <a:gd name="connsiteY3-30" fmla="*/ 2522483 h 2522483"/>
              <a:gd name="connsiteX4-31" fmla="*/ 0 w 1397876"/>
              <a:gd name="connsiteY4-32" fmla="*/ 1923393 h 2522483"/>
              <a:gd name="connsiteX5-33" fmla="*/ 10510 w 1397876"/>
              <a:gd name="connsiteY5-34" fmla="*/ 0 h 2522483"/>
              <a:gd name="connsiteX0-35" fmla="*/ 0 w 1397876"/>
              <a:gd name="connsiteY0-36" fmla="*/ 1923393 h 2522483"/>
              <a:gd name="connsiteX1-37" fmla="*/ 1040524 w 1397876"/>
              <a:gd name="connsiteY1-38" fmla="*/ 0 h 2522483"/>
              <a:gd name="connsiteX2-39" fmla="*/ 1397876 w 1397876"/>
              <a:gd name="connsiteY2-40" fmla="*/ 0 h 2522483"/>
              <a:gd name="connsiteX3-41" fmla="*/ 10510 w 1397876"/>
              <a:gd name="connsiteY3-42" fmla="*/ 2522483 h 2522483"/>
              <a:gd name="connsiteX4-43" fmla="*/ 0 w 1397876"/>
              <a:gd name="connsiteY4-44" fmla="*/ 1923393 h 25224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7876" h="2522483">
                <a:moveTo>
                  <a:pt x="0" y="1923393"/>
                </a:moveTo>
                <a:cubicBezTo>
                  <a:pt x="171669" y="1502979"/>
                  <a:pt x="807545" y="320566"/>
                  <a:pt x="1040524" y="0"/>
                </a:cubicBezTo>
                <a:lnTo>
                  <a:pt x="1397876" y="0"/>
                </a:lnTo>
                <a:lnTo>
                  <a:pt x="10510" y="2522483"/>
                </a:lnTo>
                <a:lnTo>
                  <a:pt x="0" y="1923393"/>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 name="TextBox 11"/>
          <p:cNvSpPr txBox="1"/>
          <p:nvPr/>
        </p:nvSpPr>
        <p:spPr>
          <a:xfrm flipH="1">
            <a:off x="2235200" y="1275080"/>
            <a:ext cx="4962525" cy="1753235"/>
          </a:xfrm>
          <a:prstGeom prst="rect">
            <a:avLst/>
          </a:prstGeom>
          <a:noFill/>
        </p:spPr>
        <p:txBody>
          <a:bodyPr wrap="square" rtlCol="0">
            <a:spAutoFit/>
          </a:bodyPr>
          <a:lstStyle/>
          <a:p>
            <a:pPr algn="ctr" fontAlgn="base">
              <a:spcBef>
                <a:spcPct val="0"/>
              </a:spcBef>
              <a:spcAft>
                <a:spcPct val="0"/>
              </a:spcAft>
            </a:pPr>
            <a:r>
              <a:rPr lang="zh-CN" altLang="en-US" sz="5400" b="1" spc="225" dirty="0">
                <a:solidFill>
                  <a:srgbClr val="C00000"/>
                </a:solidFill>
                <a:latin typeface="仿宋" panose="02010609060101010101" pitchFamily="49" charset="-122"/>
                <a:ea typeface="仿宋" panose="02010609060101010101" pitchFamily="49" charset="-122"/>
              </a:rPr>
              <a:t>三、冬奥中外媒体报道</a:t>
            </a:r>
            <a:endParaRPr lang="zh-CN" altLang="en-US" sz="5400" b="1" spc="225" dirty="0">
              <a:solidFill>
                <a:srgbClr val="C00000"/>
              </a:solidFill>
              <a:latin typeface="仿宋" panose="02010609060101010101" pitchFamily="49" charset="-122"/>
              <a:ea typeface="仿宋" panose="02010609060101010101" pitchFamily="49" charset="-122"/>
            </a:endParaRPr>
          </a:p>
        </p:txBody>
      </p:sp>
      <p:sp>
        <p:nvSpPr>
          <p:cNvPr id="25" name="矩形 24"/>
          <p:cNvSpPr/>
          <p:nvPr/>
        </p:nvSpPr>
        <p:spPr>
          <a:xfrm>
            <a:off x="3347711" y="3236385"/>
            <a:ext cx="1060444" cy="185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prstClr val="white"/>
              </a:solidFill>
            </a:endParaRPr>
          </a:p>
        </p:txBody>
      </p:sp>
      <p:sp>
        <p:nvSpPr>
          <p:cNvPr id="26" name="矩形 25"/>
          <p:cNvSpPr/>
          <p:nvPr/>
        </p:nvSpPr>
        <p:spPr>
          <a:xfrm>
            <a:off x="4588625" y="3236385"/>
            <a:ext cx="1279519" cy="185182"/>
          </a:xfrm>
          <a:prstGeom prst="rect">
            <a:avLst/>
          </a:prstGeom>
          <a:noFill/>
          <a:ln w="1270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B800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2971166" y="3815715"/>
            <a:ext cx="3376930" cy="460375"/>
          </a:xfrm>
          <a:prstGeom prst="rect">
            <a:avLst/>
          </a:prstGeom>
          <a:noFill/>
        </p:spPr>
        <p:txBody>
          <a:bodyPr wrap="none" rtlCol="0">
            <a:spAutoFit/>
            <a:scene3d>
              <a:camera prst="orthographicFront"/>
              <a:lightRig rig="threePt" dir="t"/>
            </a:scene3d>
          </a:bodyPr>
          <a:p>
            <a:pPr lvl="0" algn="ctr" fontAlgn="base"/>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sym typeface="+mn-ea"/>
              </a:rPr>
              <a:t>整理人：张科 付羽佳</a:t>
            </a:r>
            <a:endPar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sym typeface="+mn-ea"/>
            </a:endParaRPr>
          </a:p>
        </p:txBody>
      </p:sp>
    </p:spTree>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79140" y="378460"/>
            <a:ext cx="2011680" cy="368300"/>
          </a:xfrm>
          <a:prstGeom prst="rect">
            <a:avLst/>
          </a:prstGeom>
          <a:noFill/>
        </p:spPr>
        <p:txBody>
          <a:bodyPr wrap="none" rtlCol="0" anchor="t">
            <a:spAutoFit/>
          </a:bodyPr>
          <a:p>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sym typeface="+mn-ea"/>
              </a:rPr>
              <a:t>国内媒体资料整理</a:t>
            </a:r>
            <a:endParaRPr lang="zh-CN" altLang="en-US"/>
          </a:p>
        </p:txBody>
      </p:sp>
      <p:sp>
        <p:nvSpPr>
          <p:cNvPr id="22" name="文本框 21"/>
          <p:cNvSpPr txBox="1"/>
          <p:nvPr/>
        </p:nvSpPr>
        <p:spPr>
          <a:xfrm>
            <a:off x="459740" y="836295"/>
            <a:ext cx="7793990" cy="1198880"/>
          </a:xfrm>
          <a:prstGeom prst="rect">
            <a:avLst/>
          </a:prstGeom>
          <a:noFill/>
        </p:spPr>
        <p:txBody>
          <a:bodyPr wrap="square" rtlCol="0">
            <a:spAutoFit/>
            <a:scene3d>
              <a:camera prst="orthographicFront"/>
              <a:lightRig rig="threePt" dir="t"/>
            </a:scene3d>
          </a:bodyPr>
          <a:p>
            <a:pPr algn="l" fontAlgn="base"/>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收集了</a:t>
            </a:r>
            <a:r>
              <a:rPr lang="en-US" altLang="zh-CN"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2016</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年至今国内主要媒体及微信微博在互联网中发布有关冬奥的消息共</a:t>
            </a:r>
            <a:r>
              <a:rPr lang="en-US" altLang="zh-CN"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14467</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篇，包含标题、链接、内容等，汇总情况如下：</a:t>
            </a:r>
            <a:endPar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p:txBody>
      </p:sp>
      <p:graphicFrame>
        <p:nvGraphicFramePr>
          <p:cNvPr id="3" name="图表 2"/>
          <p:cNvGraphicFramePr/>
          <p:nvPr/>
        </p:nvGraphicFramePr>
        <p:xfrm>
          <a:off x="417195" y="2274570"/>
          <a:ext cx="8118475" cy="27165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49555" y="224155"/>
            <a:ext cx="8501380" cy="47758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732790"/>
            <a:ext cx="9144000" cy="43078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442457" y="387804"/>
            <a:ext cx="2011680" cy="368300"/>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国外媒体资料整理</a:t>
            </a:r>
            <a:endPar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22" name="文本框 21"/>
          <p:cNvSpPr txBox="1"/>
          <p:nvPr/>
        </p:nvSpPr>
        <p:spPr>
          <a:xfrm>
            <a:off x="675005" y="1553845"/>
            <a:ext cx="7793990" cy="2306955"/>
          </a:xfrm>
          <a:prstGeom prst="rect">
            <a:avLst/>
          </a:prstGeom>
          <a:noFill/>
        </p:spPr>
        <p:txBody>
          <a:bodyPr wrap="square" rtlCol="0">
            <a:spAutoFit/>
            <a:scene3d>
              <a:camera prst="orthographicFront"/>
              <a:lightRig rig="threePt" dir="t"/>
            </a:scene3d>
          </a:bodyPr>
          <a:p>
            <a:pPr algn="l" fontAlgn="base"/>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国外媒体对冬奥会报道主要采用</a:t>
            </a:r>
            <a:r>
              <a:rPr lang="en-US" altLang="zh-CN"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GDELT</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平台进行分析，目前下载了</a:t>
            </a:r>
            <a:r>
              <a:rPr lang="en-US" altLang="zh-CN"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2020</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年关键字包含</a:t>
            </a:r>
            <a:r>
              <a:rPr lang="en-US" altLang="zh-CN"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“Winter Olympics”</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的新闻元数据（日期、链接、关键字、地点、情感等字段）</a:t>
            </a:r>
            <a:r>
              <a:rPr lang="zh-CN" altLang="en-US" sz="2400" b="1" spc="225"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sym typeface="+mn-ea"/>
              </a:rPr>
              <a:t>共</a:t>
            </a:r>
            <a:r>
              <a:rPr lang="en-US" altLang="zh-CN" sz="2400" b="1" spc="225"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sym typeface="+mn-ea"/>
              </a:rPr>
              <a:t>15360</a:t>
            </a:r>
            <a:r>
              <a:rPr lang="zh-CN" altLang="en-US" sz="2400" b="1" spc="225"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sym typeface="+mn-ea"/>
              </a:rPr>
              <a:t>条</a:t>
            </a:r>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，另外通过平台分析工具的对平昌冬奥时期和最近一年有关冬奥的报道进行了简单对比分析</a:t>
            </a:r>
            <a:endPar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p:txBody>
      </p:sp>
      <p:sp>
        <p:nvSpPr>
          <p:cNvPr id="2" name="文本框 1"/>
          <p:cNvSpPr txBox="1"/>
          <p:nvPr/>
        </p:nvSpPr>
        <p:spPr>
          <a:xfrm>
            <a:off x="1026160" y="4519295"/>
            <a:ext cx="7040880" cy="368300"/>
          </a:xfrm>
          <a:prstGeom prst="rect">
            <a:avLst/>
          </a:prstGeom>
          <a:noFill/>
        </p:spPr>
        <p:txBody>
          <a:bodyPr wrap="none" rtlCol="0">
            <a:spAutoFit/>
          </a:bodyPr>
          <a:p>
            <a:pPr algn="l"/>
            <a:r>
              <a:rPr lang="zh-CN" altLang="en-US" dirty="0">
                <a:solidFill>
                  <a:schemeClr val="bg2">
                    <a:lumMod val="60000"/>
                    <a:lumOff val="40000"/>
                  </a:schemeClr>
                </a:solidFill>
                <a:sym typeface="+mn-ea"/>
              </a:rPr>
              <a:t>下载数据比较慢和数据量太大，希望有老师可以提供空间和计算资源</a:t>
            </a:r>
            <a:endParaRPr lang="zh-CN" altLang="en-US" dirty="0">
              <a:solidFill>
                <a:schemeClr val="bg2">
                  <a:lumMod val="60000"/>
                  <a:lumOff val="40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9330" y="-38100"/>
            <a:ext cx="6318250" cy="368300"/>
          </a:xfrm>
          <a:prstGeom prst="rect">
            <a:avLst/>
          </a:prstGeom>
          <a:noFill/>
        </p:spPr>
        <p:txBody>
          <a:bodyPr wrap="none" rtlCol="0">
            <a:spAutoFit/>
          </a:bodyPr>
          <a:p>
            <a:r>
              <a:rPr lang="en-US"/>
              <a:t>2017/09/01 - 2018/09/01 </a:t>
            </a:r>
            <a:r>
              <a:rPr lang="zh-CN" altLang="en-US"/>
              <a:t>和 过去一年全球媒体对冬奥报道数量</a:t>
            </a:r>
            <a:endParaRPr lang="zh-CN" altLang="en-US"/>
          </a:p>
        </p:txBody>
      </p:sp>
      <p:pic>
        <p:nvPicPr>
          <p:cNvPr id="5" name="图片 4" descr="全球媒体对平昌冬奥的报道趋势"/>
          <p:cNvPicPr>
            <a:picLocks noChangeAspect="1"/>
          </p:cNvPicPr>
          <p:nvPr/>
        </p:nvPicPr>
        <p:blipFill>
          <a:blip r:embed="rId1"/>
          <a:stretch>
            <a:fillRect/>
          </a:stretch>
        </p:blipFill>
        <p:spPr>
          <a:xfrm>
            <a:off x="-457200" y="448310"/>
            <a:ext cx="10058400" cy="2374900"/>
          </a:xfrm>
          <a:prstGeom prst="rect">
            <a:avLst/>
          </a:prstGeom>
        </p:spPr>
      </p:pic>
      <p:pic>
        <p:nvPicPr>
          <p:cNvPr id="6" name="图片 5" descr="过去一年有关冬奥的报道"/>
          <p:cNvPicPr>
            <a:picLocks noChangeAspect="1"/>
          </p:cNvPicPr>
          <p:nvPr/>
        </p:nvPicPr>
        <p:blipFill>
          <a:blip r:embed="rId2"/>
          <a:stretch>
            <a:fillRect/>
          </a:stretch>
        </p:blipFill>
        <p:spPr>
          <a:xfrm>
            <a:off x="-457200" y="2940685"/>
            <a:ext cx="10058400" cy="21278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9330" y="-38100"/>
            <a:ext cx="6775450" cy="368300"/>
          </a:xfrm>
          <a:prstGeom prst="rect">
            <a:avLst/>
          </a:prstGeom>
          <a:noFill/>
        </p:spPr>
        <p:txBody>
          <a:bodyPr wrap="none" rtlCol="0">
            <a:spAutoFit/>
          </a:bodyPr>
          <a:p>
            <a:r>
              <a:rPr lang="en-US"/>
              <a:t>2017/09/01 - 2018/09/01 </a:t>
            </a:r>
            <a:r>
              <a:rPr lang="zh-CN" altLang="en-US"/>
              <a:t>和 过去一年全球媒体对冬奥报道情感变化</a:t>
            </a:r>
            <a:endParaRPr lang="zh-CN" altLang="en-US"/>
          </a:p>
        </p:txBody>
      </p:sp>
      <p:pic>
        <p:nvPicPr>
          <p:cNvPr id="2" name="图片 1" descr="全球媒体对平昌冬奥的报道情感变化趋势"/>
          <p:cNvPicPr>
            <a:picLocks noChangeAspect="1"/>
          </p:cNvPicPr>
          <p:nvPr/>
        </p:nvPicPr>
        <p:blipFill>
          <a:blip r:embed="rId1"/>
          <a:stretch>
            <a:fillRect/>
          </a:stretch>
        </p:blipFill>
        <p:spPr>
          <a:xfrm>
            <a:off x="-12065" y="401955"/>
            <a:ext cx="9533255" cy="2493010"/>
          </a:xfrm>
          <a:prstGeom prst="rect">
            <a:avLst/>
          </a:prstGeom>
        </p:spPr>
      </p:pic>
      <p:pic>
        <p:nvPicPr>
          <p:cNvPr id="4" name="图片 3" descr="过去一年对冬奥报道情感变化趋势"/>
          <p:cNvPicPr>
            <a:picLocks noChangeAspect="1"/>
          </p:cNvPicPr>
          <p:nvPr/>
        </p:nvPicPr>
        <p:blipFill>
          <a:blip r:embed="rId2"/>
          <a:stretch>
            <a:fillRect/>
          </a:stretch>
        </p:blipFill>
        <p:spPr>
          <a:xfrm>
            <a:off x="-83820" y="3047365"/>
            <a:ext cx="9613265" cy="2128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过去一年对冬奥进行报道的新闻来源地区"/>
          <p:cNvPicPr>
            <a:picLocks noChangeAspect="1"/>
          </p:cNvPicPr>
          <p:nvPr/>
        </p:nvPicPr>
        <p:blipFill>
          <a:blip r:embed="rId1"/>
          <a:stretch>
            <a:fillRect/>
          </a:stretch>
        </p:blipFill>
        <p:spPr>
          <a:xfrm>
            <a:off x="3451860" y="-33655"/>
            <a:ext cx="5711190" cy="3039745"/>
          </a:xfrm>
          <a:prstGeom prst="rect">
            <a:avLst/>
          </a:prstGeom>
        </p:spPr>
      </p:pic>
      <p:pic>
        <p:nvPicPr>
          <p:cNvPr id="6" name="图片 5" descr="过去一年对冬奥进行报道所涉及的地区"/>
          <p:cNvPicPr>
            <a:picLocks noChangeAspect="1"/>
          </p:cNvPicPr>
          <p:nvPr/>
        </p:nvPicPr>
        <p:blipFill>
          <a:blip r:embed="rId2"/>
          <a:stretch>
            <a:fillRect/>
          </a:stretch>
        </p:blipFill>
        <p:spPr>
          <a:xfrm>
            <a:off x="-17145" y="2164715"/>
            <a:ext cx="5039360" cy="3013710"/>
          </a:xfrm>
          <a:prstGeom prst="rect">
            <a:avLst/>
          </a:prstGeom>
        </p:spPr>
      </p:pic>
      <p:sp>
        <p:nvSpPr>
          <p:cNvPr id="7" name="文本框 6"/>
          <p:cNvSpPr txBox="1"/>
          <p:nvPr/>
        </p:nvSpPr>
        <p:spPr>
          <a:xfrm>
            <a:off x="4982845" y="4461510"/>
            <a:ext cx="2286000" cy="645160"/>
          </a:xfrm>
          <a:prstGeom prst="rect">
            <a:avLst/>
          </a:prstGeom>
          <a:noFill/>
        </p:spPr>
        <p:txBody>
          <a:bodyPr wrap="square" rtlCol="0">
            <a:spAutoFit/>
          </a:bodyPr>
          <a:p>
            <a:r>
              <a:rPr lang="zh-CN" altLang="en-US"/>
              <a:t>过去一年有关冬奥报道中的所涉及地区</a:t>
            </a:r>
            <a:endParaRPr lang="zh-CN" altLang="en-US"/>
          </a:p>
        </p:txBody>
      </p:sp>
      <p:sp>
        <p:nvSpPr>
          <p:cNvPr id="8" name="文本框 7"/>
          <p:cNvSpPr txBox="1"/>
          <p:nvPr/>
        </p:nvSpPr>
        <p:spPr>
          <a:xfrm>
            <a:off x="1742440" y="12700"/>
            <a:ext cx="1714500" cy="922020"/>
          </a:xfrm>
          <a:prstGeom prst="rect">
            <a:avLst/>
          </a:prstGeom>
          <a:noFill/>
        </p:spPr>
        <p:txBody>
          <a:bodyPr wrap="square" rtlCol="0">
            <a:spAutoFit/>
          </a:bodyPr>
          <a:p>
            <a:r>
              <a:rPr lang="zh-CN" altLang="en-US"/>
              <a:t>过去一年有关冬奥报道的新闻来源地区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6157700" y="1236327"/>
            <a:ext cx="2962335" cy="3019526"/>
          </a:xfrm>
          <a:prstGeom prst="parallelogram">
            <a:avLst>
              <a:gd name="adj" fmla="val 57883"/>
            </a:avLst>
          </a:prstGeom>
          <a:gradFill>
            <a:gsLst>
              <a:gs pos="30000">
                <a:srgbClr val="E6E6E6">
                  <a:alpha val="24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3" name="平行四边形 2"/>
          <p:cNvSpPr/>
          <p:nvPr/>
        </p:nvSpPr>
        <p:spPr>
          <a:xfrm>
            <a:off x="113169" y="1"/>
            <a:ext cx="2889482" cy="3785847"/>
          </a:xfrm>
          <a:prstGeom prst="parallelogram">
            <a:avLst>
              <a:gd name="adj" fmla="val 69801"/>
            </a:avLst>
          </a:prstGeom>
          <a:gradFill>
            <a:gsLst>
              <a:gs pos="30000">
                <a:srgbClr val="E6E6E6">
                  <a:alpha val="21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4" name="平行四边形 3"/>
          <p:cNvSpPr/>
          <p:nvPr/>
        </p:nvSpPr>
        <p:spPr>
          <a:xfrm>
            <a:off x="371548" y="2645229"/>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cxnSp>
        <p:nvCxnSpPr>
          <p:cNvPr id="5" name="直接连接符 4"/>
          <p:cNvCxnSpPr/>
          <p:nvPr/>
        </p:nvCxnSpPr>
        <p:spPr>
          <a:xfrm flipV="1">
            <a:off x="597626" y="1714500"/>
            <a:ext cx="1920240" cy="34290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10800000">
            <a:off x="7147905" y="0"/>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cxnSp>
        <p:nvCxnSpPr>
          <p:cNvPr id="7" name="直接连接符 6"/>
          <p:cNvCxnSpPr/>
          <p:nvPr/>
        </p:nvCxnSpPr>
        <p:spPr>
          <a:xfrm flipH="1">
            <a:off x="6848203" y="0"/>
            <a:ext cx="1700693" cy="30369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矩形 12"/>
          <p:cNvSpPr/>
          <p:nvPr/>
        </p:nvSpPr>
        <p:spPr>
          <a:xfrm>
            <a:off x="8102236" y="3252652"/>
            <a:ext cx="1048295" cy="1890848"/>
          </a:xfrm>
          <a:custGeom>
            <a:avLst/>
            <a:gdLst>
              <a:gd name="connsiteX0" fmla="*/ 0 w 1400224"/>
              <a:gd name="connsiteY0" fmla="*/ 0 h 2939143"/>
              <a:gd name="connsiteX1" fmla="*/ 1400224 w 1400224"/>
              <a:gd name="connsiteY1" fmla="*/ 0 h 2939143"/>
              <a:gd name="connsiteX2" fmla="*/ 1400224 w 1400224"/>
              <a:gd name="connsiteY2" fmla="*/ 2939143 h 2939143"/>
              <a:gd name="connsiteX3" fmla="*/ 0 w 1400224"/>
              <a:gd name="connsiteY3" fmla="*/ 2939143 h 2939143"/>
              <a:gd name="connsiteX4" fmla="*/ 0 w 1400224"/>
              <a:gd name="connsiteY4" fmla="*/ 0 h 2939143"/>
              <a:gd name="connsiteX0-1" fmla="*/ 0 w 1400224"/>
              <a:gd name="connsiteY0-2" fmla="*/ 0 h 2939143"/>
              <a:gd name="connsiteX1-3" fmla="*/ 1400224 w 1400224"/>
              <a:gd name="connsiteY1-4" fmla="*/ 0 h 2939143"/>
              <a:gd name="connsiteX2-5" fmla="*/ 1397726 w 1400224"/>
              <a:gd name="connsiteY2-6" fmla="*/ 418012 h 2939143"/>
              <a:gd name="connsiteX3-7" fmla="*/ 1400224 w 1400224"/>
              <a:gd name="connsiteY3-8" fmla="*/ 2939143 h 2939143"/>
              <a:gd name="connsiteX4-9" fmla="*/ 0 w 1400224"/>
              <a:gd name="connsiteY4-10" fmla="*/ 2939143 h 2939143"/>
              <a:gd name="connsiteX5" fmla="*/ 0 w 1400224"/>
              <a:gd name="connsiteY5" fmla="*/ 0 h 2939143"/>
              <a:gd name="connsiteX0-11" fmla="*/ 0 w 1400224"/>
              <a:gd name="connsiteY0-12" fmla="*/ 0 h 2939143"/>
              <a:gd name="connsiteX1-13" fmla="*/ 1400224 w 1400224"/>
              <a:gd name="connsiteY1-14" fmla="*/ 0 h 2939143"/>
              <a:gd name="connsiteX2-15" fmla="*/ 1397726 w 1400224"/>
              <a:gd name="connsiteY2-16" fmla="*/ 418012 h 2939143"/>
              <a:gd name="connsiteX3-17" fmla="*/ 1400224 w 1400224"/>
              <a:gd name="connsiteY3-18" fmla="*/ 2939143 h 2939143"/>
              <a:gd name="connsiteX4-19" fmla="*/ 339634 w 1400224"/>
              <a:gd name="connsiteY4-20" fmla="*/ 2926080 h 2939143"/>
              <a:gd name="connsiteX5-21" fmla="*/ 0 w 1400224"/>
              <a:gd name="connsiteY5-22" fmla="*/ 2939143 h 2939143"/>
              <a:gd name="connsiteX6" fmla="*/ 0 w 1400224"/>
              <a:gd name="connsiteY6" fmla="*/ 0 h 2939143"/>
              <a:gd name="connsiteX0-23" fmla="*/ 0 w 1473880"/>
              <a:gd name="connsiteY0-24" fmla="*/ 0 h 2939143"/>
              <a:gd name="connsiteX1-25" fmla="*/ 1400224 w 1473880"/>
              <a:gd name="connsiteY1-26" fmla="*/ 0 h 2939143"/>
              <a:gd name="connsiteX2-27" fmla="*/ 1397726 w 1473880"/>
              <a:gd name="connsiteY2-28" fmla="*/ 418012 h 2939143"/>
              <a:gd name="connsiteX3-29" fmla="*/ 1384663 w 1473880"/>
              <a:gd name="connsiteY3-30" fmla="*/ 979714 h 2939143"/>
              <a:gd name="connsiteX4-31" fmla="*/ 1400224 w 1473880"/>
              <a:gd name="connsiteY4-32" fmla="*/ 2939143 h 2939143"/>
              <a:gd name="connsiteX5-33" fmla="*/ 339634 w 1473880"/>
              <a:gd name="connsiteY5-34" fmla="*/ 2926080 h 2939143"/>
              <a:gd name="connsiteX6-35" fmla="*/ 0 w 1473880"/>
              <a:gd name="connsiteY6-36" fmla="*/ 2939143 h 2939143"/>
              <a:gd name="connsiteX7" fmla="*/ 0 w 1473880"/>
              <a:gd name="connsiteY7" fmla="*/ 0 h 2939143"/>
              <a:gd name="connsiteX0-37" fmla="*/ 0 w 1465958"/>
              <a:gd name="connsiteY0-38" fmla="*/ 0 h 2939143"/>
              <a:gd name="connsiteX1-39" fmla="*/ 1400224 w 1465958"/>
              <a:gd name="connsiteY1-40" fmla="*/ 0 h 2939143"/>
              <a:gd name="connsiteX2-41" fmla="*/ 1397726 w 1465958"/>
              <a:gd name="connsiteY2-42" fmla="*/ 418012 h 2939143"/>
              <a:gd name="connsiteX3-43" fmla="*/ 1384663 w 1465958"/>
              <a:gd name="connsiteY3-44" fmla="*/ 979714 h 2939143"/>
              <a:gd name="connsiteX4-45" fmla="*/ 339634 w 1465958"/>
              <a:gd name="connsiteY4-46" fmla="*/ 2926080 h 2939143"/>
              <a:gd name="connsiteX5-47" fmla="*/ 0 w 1465958"/>
              <a:gd name="connsiteY5-48" fmla="*/ 2939143 h 2939143"/>
              <a:gd name="connsiteX6-49" fmla="*/ 0 w 1465958"/>
              <a:gd name="connsiteY6-50" fmla="*/ 0 h 2939143"/>
              <a:gd name="connsiteX0-51" fmla="*/ 0 w 1465958"/>
              <a:gd name="connsiteY0-52" fmla="*/ 0 h 2939143"/>
              <a:gd name="connsiteX1-53" fmla="*/ 1397726 w 1465958"/>
              <a:gd name="connsiteY1-54" fmla="*/ 418012 h 2939143"/>
              <a:gd name="connsiteX2-55" fmla="*/ 1384663 w 1465958"/>
              <a:gd name="connsiteY2-56" fmla="*/ 979714 h 2939143"/>
              <a:gd name="connsiteX3-57" fmla="*/ 339634 w 1465958"/>
              <a:gd name="connsiteY3-58" fmla="*/ 2926080 h 2939143"/>
              <a:gd name="connsiteX4-59" fmla="*/ 0 w 1465958"/>
              <a:gd name="connsiteY4-60" fmla="*/ 2939143 h 2939143"/>
              <a:gd name="connsiteX5-61" fmla="*/ 0 w 1465958"/>
              <a:gd name="connsiteY5-62" fmla="*/ 0 h 2939143"/>
              <a:gd name="connsiteX0-63" fmla="*/ 0 w 1465958"/>
              <a:gd name="connsiteY0-64" fmla="*/ 2521131 h 2521131"/>
              <a:gd name="connsiteX1-65" fmla="*/ 1397726 w 1465958"/>
              <a:gd name="connsiteY1-66" fmla="*/ 0 h 2521131"/>
              <a:gd name="connsiteX2-67" fmla="*/ 1384663 w 1465958"/>
              <a:gd name="connsiteY2-68" fmla="*/ 561702 h 2521131"/>
              <a:gd name="connsiteX3-69" fmla="*/ 339634 w 1465958"/>
              <a:gd name="connsiteY3-70" fmla="*/ 2508068 h 2521131"/>
              <a:gd name="connsiteX4-71" fmla="*/ 0 w 1465958"/>
              <a:gd name="connsiteY4-72" fmla="*/ 2521131 h 2521131"/>
              <a:gd name="connsiteX0-73" fmla="*/ 0 w 1472872"/>
              <a:gd name="connsiteY0-74" fmla="*/ 2521131 h 2521131"/>
              <a:gd name="connsiteX1-75" fmla="*/ 1397726 w 1472872"/>
              <a:gd name="connsiteY1-76" fmla="*/ 0 h 2521131"/>
              <a:gd name="connsiteX2-77" fmla="*/ 1394139 w 1472872"/>
              <a:gd name="connsiteY2-78" fmla="*/ 561702 h 2521131"/>
              <a:gd name="connsiteX3-79" fmla="*/ 339634 w 1472872"/>
              <a:gd name="connsiteY3-80" fmla="*/ 2508068 h 2521131"/>
              <a:gd name="connsiteX4-81" fmla="*/ 0 w 1472872"/>
              <a:gd name="connsiteY4-82" fmla="*/ 2521131 h 2521131"/>
              <a:gd name="connsiteX0-83" fmla="*/ 0 w 1403223"/>
              <a:gd name="connsiteY0-84" fmla="*/ 2521131 h 2521131"/>
              <a:gd name="connsiteX1-85" fmla="*/ 1397726 w 1403223"/>
              <a:gd name="connsiteY1-86" fmla="*/ 0 h 2521131"/>
              <a:gd name="connsiteX2-87" fmla="*/ 1394139 w 1403223"/>
              <a:gd name="connsiteY2-88" fmla="*/ 561702 h 2521131"/>
              <a:gd name="connsiteX3-89" fmla="*/ 339634 w 1403223"/>
              <a:gd name="connsiteY3-90" fmla="*/ 2508068 h 2521131"/>
              <a:gd name="connsiteX4-91" fmla="*/ 0 w 1403223"/>
              <a:gd name="connsiteY4-92" fmla="*/ 2521131 h 2521131"/>
              <a:gd name="connsiteX0-93" fmla="*/ 0 w 1397726"/>
              <a:gd name="connsiteY0-94" fmla="*/ 2521131 h 2521131"/>
              <a:gd name="connsiteX1-95" fmla="*/ 1397726 w 1397726"/>
              <a:gd name="connsiteY1-96" fmla="*/ 0 h 2521131"/>
              <a:gd name="connsiteX2-97" fmla="*/ 1394139 w 1397726"/>
              <a:gd name="connsiteY2-98" fmla="*/ 561702 h 2521131"/>
              <a:gd name="connsiteX3-99" fmla="*/ 339634 w 1397726"/>
              <a:gd name="connsiteY3-100" fmla="*/ 2508068 h 2521131"/>
              <a:gd name="connsiteX4-101" fmla="*/ 0 w 1397726"/>
              <a:gd name="connsiteY4-102" fmla="*/ 2521131 h 2521131"/>
              <a:gd name="connsiteX0-103" fmla="*/ 0 w 1397726"/>
              <a:gd name="connsiteY0-104" fmla="*/ 2521131 h 2521131"/>
              <a:gd name="connsiteX1-105" fmla="*/ 1397726 w 1397726"/>
              <a:gd name="connsiteY1-106" fmla="*/ 0 h 2521131"/>
              <a:gd name="connsiteX2-107" fmla="*/ 1394139 w 1397726"/>
              <a:gd name="connsiteY2-108" fmla="*/ 561702 h 2521131"/>
              <a:gd name="connsiteX3-109" fmla="*/ 339634 w 1397726"/>
              <a:gd name="connsiteY3-110" fmla="*/ 2508068 h 2521131"/>
              <a:gd name="connsiteX4-111" fmla="*/ 0 w 1397726"/>
              <a:gd name="connsiteY4-112" fmla="*/ 2521131 h 2521131"/>
              <a:gd name="connsiteX0-113" fmla="*/ 0 w 1397726"/>
              <a:gd name="connsiteY0-114" fmla="*/ 2521131 h 2521131"/>
              <a:gd name="connsiteX1-115" fmla="*/ 1397726 w 1397726"/>
              <a:gd name="connsiteY1-116" fmla="*/ 0 h 2521131"/>
              <a:gd name="connsiteX2-117" fmla="*/ 1394139 w 1397726"/>
              <a:gd name="connsiteY2-118" fmla="*/ 561702 h 2521131"/>
              <a:gd name="connsiteX3-119" fmla="*/ 339634 w 1397726"/>
              <a:gd name="connsiteY3-120" fmla="*/ 2508068 h 2521131"/>
              <a:gd name="connsiteX4-121" fmla="*/ 0 w 1397726"/>
              <a:gd name="connsiteY4-122" fmla="*/ 2521131 h 2521131"/>
              <a:gd name="connsiteX0-123" fmla="*/ 0 w 1397726"/>
              <a:gd name="connsiteY0-124" fmla="*/ 2521131 h 2521131"/>
              <a:gd name="connsiteX1-125" fmla="*/ 1397726 w 1397726"/>
              <a:gd name="connsiteY1-126" fmla="*/ 0 h 2521131"/>
              <a:gd name="connsiteX2-127" fmla="*/ 1394139 w 1397726"/>
              <a:gd name="connsiteY2-128" fmla="*/ 561702 h 2521131"/>
              <a:gd name="connsiteX3-129" fmla="*/ 339634 w 1397726"/>
              <a:gd name="connsiteY3-130" fmla="*/ 2508068 h 2521131"/>
              <a:gd name="connsiteX4-131" fmla="*/ 0 w 1397726"/>
              <a:gd name="connsiteY4-132" fmla="*/ 2521131 h 2521131"/>
              <a:gd name="connsiteX0-133" fmla="*/ 0 w 1397726"/>
              <a:gd name="connsiteY0-134" fmla="*/ 2521131 h 2521131"/>
              <a:gd name="connsiteX1-135" fmla="*/ 1397726 w 1397726"/>
              <a:gd name="connsiteY1-136" fmla="*/ 0 h 2521131"/>
              <a:gd name="connsiteX2-137" fmla="*/ 1394139 w 1397726"/>
              <a:gd name="connsiteY2-138" fmla="*/ 561702 h 2521131"/>
              <a:gd name="connsiteX3-139" fmla="*/ 339634 w 1397726"/>
              <a:gd name="connsiteY3-140" fmla="*/ 2508068 h 2521131"/>
              <a:gd name="connsiteX4-141" fmla="*/ 0 w 1397726"/>
              <a:gd name="connsiteY4-142" fmla="*/ 2521131 h 2521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7726" h="2521131">
                <a:moveTo>
                  <a:pt x="0" y="2521131"/>
                </a:moveTo>
                <a:lnTo>
                  <a:pt x="1397726" y="0"/>
                </a:lnTo>
                <a:cubicBezTo>
                  <a:pt x="1395133" y="163286"/>
                  <a:pt x="1399521" y="-881"/>
                  <a:pt x="1394139" y="561702"/>
                </a:cubicBezTo>
                <a:cubicBezTo>
                  <a:pt x="348281" y="2529456"/>
                  <a:pt x="1384630" y="600122"/>
                  <a:pt x="339634" y="2508068"/>
                </a:cubicBezTo>
                <a:lnTo>
                  <a:pt x="0" y="2521131"/>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 name="矩形 13"/>
          <p:cNvSpPr/>
          <p:nvPr/>
        </p:nvSpPr>
        <p:spPr>
          <a:xfrm>
            <a:off x="8481849" y="3996559"/>
            <a:ext cx="668683" cy="1146941"/>
          </a:xfrm>
          <a:custGeom>
            <a:avLst/>
            <a:gdLst>
              <a:gd name="connsiteX0" fmla="*/ 0 w 891577"/>
              <a:gd name="connsiteY0" fmla="*/ 0 h 1529255"/>
              <a:gd name="connsiteX1" fmla="*/ 891577 w 891577"/>
              <a:gd name="connsiteY1" fmla="*/ 0 h 1529255"/>
              <a:gd name="connsiteX2" fmla="*/ 891577 w 891577"/>
              <a:gd name="connsiteY2" fmla="*/ 1529255 h 1529255"/>
              <a:gd name="connsiteX3" fmla="*/ 0 w 891577"/>
              <a:gd name="connsiteY3" fmla="*/ 1529255 h 1529255"/>
              <a:gd name="connsiteX4" fmla="*/ 0 w 891577"/>
              <a:gd name="connsiteY4" fmla="*/ 0 h 1529255"/>
              <a:gd name="connsiteX0-1" fmla="*/ 0 w 891577"/>
              <a:gd name="connsiteY0-2" fmla="*/ 1529255 h 1529255"/>
              <a:gd name="connsiteX1-3" fmla="*/ 891577 w 891577"/>
              <a:gd name="connsiteY1-4" fmla="*/ 0 h 1529255"/>
              <a:gd name="connsiteX2-5" fmla="*/ 891577 w 891577"/>
              <a:gd name="connsiteY2-6" fmla="*/ 1529255 h 1529255"/>
              <a:gd name="connsiteX3-7" fmla="*/ 0 w 891577"/>
              <a:gd name="connsiteY3-8" fmla="*/ 1529255 h 1529255"/>
            </a:gdLst>
            <a:ahLst/>
            <a:cxnLst>
              <a:cxn ang="0">
                <a:pos x="connsiteX0-1" y="connsiteY0-2"/>
              </a:cxn>
              <a:cxn ang="0">
                <a:pos x="connsiteX1-3" y="connsiteY1-4"/>
              </a:cxn>
              <a:cxn ang="0">
                <a:pos x="connsiteX2-5" y="connsiteY2-6"/>
              </a:cxn>
              <a:cxn ang="0">
                <a:pos x="connsiteX3-7" y="connsiteY3-8"/>
              </a:cxn>
            </a:cxnLst>
            <a:rect l="l" t="t" r="r" b="b"/>
            <a:pathLst>
              <a:path w="891577" h="1529255">
                <a:moveTo>
                  <a:pt x="0" y="1529255"/>
                </a:moveTo>
                <a:lnTo>
                  <a:pt x="891577" y="0"/>
                </a:lnTo>
                <a:lnTo>
                  <a:pt x="891577" y="1529255"/>
                </a:lnTo>
                <a:lnTo>
                  <a:pt x="0" y="1529255"/>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0" name="直接连接符 9"/>
          <p:cNvCxnSpPr/>
          <p:nvPr/>
        </p:nvCxnSpPr>
        <p:spPr>
          <a:xfrm flipV="1">
            <a:off x="7851228" y="2948152"/>
            <a:ext cx="1190297" cy="21953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7643856" y="2453872"/>
            <a:ext cx="1458291" cy="26896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7433959" y="2033752"/>
            <a:ext cx="1686076" cy="31097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平行四边形 12"/>
          <p:cNvSpPr/>
          <p:nvPr/>
        </p:nvSpPr>
        <p:spPr>
          <a:xfrm rot="10800000">
            <a:off x="7614429" y="1284141"/>
            <a:ext cx="1505606" cy="2172182"/>
          </a:xfrm>
          <a:prstGeom prst="parallelogram">
            <a:avLst>
              <a:gd name="adj" fmla="val 82639"/>
            </a:avLst>
          </a:prstGeom>
          <a:solidFill>
            <a:srgbClr val="DDDBDC"/>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4" name="平行四边形 13"/>
          <p:cNvSpPr/>
          <p:nvPr/>
        </p:nvSpPr>
        <p:spPr>
          <a:xfrm>
            <a:off x="46255" y="1633180"/>
            <a:ext cx="1511491" cy="2165507"/>
          </a:xfrm>
          <a:prstGeom prst="parallelogram">
            <a:avLst>
              <a:gd name="adj" fmla="val 80054"/>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5" name="平行四边形 14"/>
          <p:cNvSpPr/>
          <p:nvPr/>
        </p:nvSpPr>
        <p:spPr>
          <a:xfrm>
            <a:off x="1395249" y="3036952"/>
            <a:ext cx="928661" cy="857411"/>
          </a:xfrm>
          <a:prstGeom prst="parallelogram">
            <a:avLst>
              <a:gd name="adj" fmla="val 56150"/>
            </a:avLst>
          </a:prstGeom>
          <a:solidFill>
            <a:srgbClr val="D8D8D8"/>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6" name="平行四边形 15"/>
          <p:cNvSpPr/>
          <p:nvPr/>
        </p:nvSpPr>
        <p:spPr>
          <a:xfrm>
            <a:off x="1859579" y="1"/>
            <a:ext cx="1159518" cy="536027"/>
          </a:xfrm>
          <a:prstGeom prst="parallelogram">
            <a:avLst>
              <a:gd name="adj" fmla="val 53252"/>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7" name="矩形 24"/>
          <p:cNvSpPr/>
          <p:nvPr/>
        </p:nvSpPr>
        <p:spPr>
          <a:xfrm>
            <a:off x="1" y="1"/>
            <a:ext cx="670034" cy="1206062"/>
          </a:xfrm>
          <a:custGeom>
            <a:avLst/>
            <a:gdLst>
              <a:gd name="connsiteX0" fmla="*/ 0 w 893379"/>
              <a:gd name="connsiteY0" fmla="*/ 0 h 1608083"/>
              <a:gd name="connsiteX1" fmla="*/ 893379 w 893379"/>
              <a:gd name="connsiteY1" fmla="*/ 0 h 1608083"/>
              <a:gd name="connsiteX2" fmla="*/ 893379 w 893379"/>
              <a:gd name="connsiteY2" fmla="*/ 1608083 h 1608083"/>
              <a:gd name="connsiteX3" fmla="*/ 0 w 893379"/>
              <a:gd name="connsiteY3" fmla="*/ 1608083 h 1608083"/>
              <a:gd name="connsiteX4" fmla="*/ 0 w 893379"/>
              <a:gd name="connsiteY4" fmla="*/ 0 h 1608083"/>
              <a:gd name="connsiteX0-1" fmla="*/ 0 w 893379"/>
              <a:gd name="connsiteY0-2" fmla="*/ 0 h 1608083"/>
              <a:gd name="connsiteX1-3" fmla="*/ 893379 w 893379"/>
              <a:gd name="connsiteY1-4" fmla="*/ 0 h 1608083"/>
              <a:gd name="connsiteX2-5" fmla="*/ 0 w 893379"/>
              <a:gd name="connsiteY2-6" fmla="*/ 1608083 h 1608083"/>
              <a:gd name="connsiteX3-7" fmla="*/ 0 w 893379"/>
              <a:gd name="connsiteY3-8" fmla="*/ 0 h 1608083"/>
            </a:gdLst>
            <a:ahLst/>
            <a:cxnLst>
              <a:cxn ang="0">
                <a:pos x="connsiteX0-1" y="connsiteY0-2"/>
              </a:cxn>
              <a:cxn ang="0">
                <a:pos x="connsiteX1-3" y="connsiteY1-4"/>
              </a:cxn>
              <a:cxn ang="0">
                <a:pos x="connsiteX2-5" y="connsiteY2-6"/>
              </a:cxn>
              <a:cxn ang="0">
                <a:pos x="connsiteX3-7" y="connsiteY3-8"/>
              </a:cxn>
            </a:cxnLst>
            <a:rect l="l" t="t" r="r" b="b"/>
            <a:pathLst>
              <a:path w="893379" h="1608083">
                <a:moveTo>
                  <a:pt x="0" y="0"/>
                </a:moveTo>
                <a:lnTo>
                  <a:pt x="893379" y="0"/>
                </a:lnTo>
                <a:lnTo>
                  <a:pt x="0" y="1608083"/>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8" name="直接连接符 17"/>
          <p:cNvCxnSpPr/>
          <p:nvPr/>
        </p:nvCxnSpPr>
        <p:spPr>
          <a:xfrm flipH="1">
            <a:off x="102475" y="1"/>
            <a:ext cx="1174532" cy="21756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2004" y="-1"/>
            <a:ext cx="1471375" cy="27254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6487" y="1"/>
            <a:ext cx="1664513" cy="30832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33"/>
          <p:cNvSpPr/>
          <p:nvPr/>
        </p:nvSpPr>
        <p:spPr>
          <a:xfrm>
            <a:off x="-7883" y="1"/>
            <a:ext cx="1048407" cy="1891862"/>
          </a:xfrm>
          <a:custGeom>
            <a:avLst/>
            <a:gdLst>
              <a:gd name="connsiteX0" fmla="*/ 0 w 1387366"/>
              <a:gd name="connsiteY0" fmla="*/ 0 h 2522483"/>
              <a:gd name="connsiteX1" fmla="*/ 1387366 w 1387366"/>
              <a:gd name="connsiteY1" fmla="*/ 0 h 2522483"/>
              <a:gd name="connsiteX2" fmla="*/ 1387366 w 1387366"/>
              <a:gd name="connsiteY2" fmla="*/ 2522483 h 2522483"/>
              <a:gd name="connsiteX3" fmla="*/ 0 w 1387366"/>
              <a:gd name="connsiteY3" fmla="*/ 2522483 h 2522483"/>
              <a:gd name="connsiteX4" fmla="*/ 0 w 1387366"/>
              <a:gd name="connsiteY4" fmla="*/ 0 h 2522483"/>
              <a:gd name="connsiteX0-1" fmla="*/ 0 w 1387366"/>
              <a:gd name="connsiteY0-2" fmla="*/ 0 h 2522483"/>
              <a:gd name="connsiteX1-3" fmla="*/ 1030014 w 1387366"/>
              <a:gd name="connsiteY1-4" fmla="*/ 0 h 2522483"/>
              <a:gd name="connsiteX2-5" fmla="*/ 1387366 w 1387366"/>
              <a:gd name="connsiteY2-6" fmla="*/ 0 h 2522483"/>
              <a:gd name="connsiteX3-7" fmla="*/ 1387366 w 1387366"/>
              <a:gd name="connsiteY3-8" fmla="*/ 2522483 h 2522483"/>
              <a:gd name="connsiteX4-9" fmla="*/ 0 w 1387366"/>
              <a:gd name="connsiteY4-10" fmla="*/ 2522483 h 2522483"/>
              <a:gd name="connsiteX5" fmla="*/ 0 w 1387366"/>
              <a:gd name="connsiteY5" fmla="*/ 0 h 2522483"/>
              <a:gd name="connsiteX0-11" fmla="*/ 10510 w 1397876"/>
              <a:gd name="connsiteY0-12" fmla="*/ 0 h 2522483"/>
              <a:gd name="connsiteX1-13" fmla="*/ 1040524 w 1397876"/>
              <a:gd name="connsiteY1-14" fmla="*/ 0 h 2522483"/>
              <a:gd name="connsiteX2-15" fmla="*/ 1397876 w 1397876"/>
              <a:gd name="connsiteY2-16" fmla="*/ 0 h 2522483"/>
              <a:gd name="connsiteX3-17" fmla="*/ 1397876 w 1397876"/>
              <a:gd name="connsiteY3-18" fmla="*/ 2522483 h 2522483"/>
              <a:gd name="connsiteX4-19" fmla="*/ 10510 w 1397876"/>
              <a:gd name="connsiteY4-20" fmla="*/ 2522483 h 2522483"/>
              <a:gd name="connsiteX5-21" fmla="*/ 0 w 1397876"/>
              <a:gd name="connsiteY5-22" fmla="*/ 1923393 h 2522483"/>
              <a:gd name="connsiteX6" fmla="*/ 10510 w 1397876"/>
              <a:gd name="connsiteY6" fmla="*/ 0 h 2522483"/>
              <a:gd name="connsiteX0-23" fmla="*/ 10510 w 1397876"/>
              <a:gd name="connsiteY0-24" fmla="*/ 0 h 2522483"/>
              <a:gd name="connsiteX1-25" fmla="*/ 1040524 w 1397876"/>
              <a:gd name="connsiteY1-26" fmla="*/ 0 h 2522483"/>
              <a:gd name="connsiteX2-27" fmla="*/ 1397876 w 1397876"/>
              <a:gd name="connsiteY2-28" fmla="*/ 0 h 2522483"/>
              <a:gd name="connsiteX3-29" fmla="*/ 10510 w 1397876"/>
              <a:gd name="connsiteY3-30" fmla="*/ 2522483 h 2522483"/>
              <a:gd name="connsiteX4-31" fmla="*/ 0 w 1397876"/>
              <a:gd name="connsiteY4-32" fmla="*/ 1923393 h 2522483"/>
              <a:gd name="connsiteX5-33" fmla="*/ 10510 w 1397876"/>
              <a:gd name="connsiteY5-34" fmla="*/ 0 h 2522483"/>
              <a:gd name="connsiteX0-35" fmla="*/ 0 w 1397876"/>
              <a:gd name="connsiteY0-36" fmla="*/ 1923393 h 2522483"/>
              <a:gd name="connsiteX1-37" fmla="*/ 1040524 w 1397876"/>
              <a:gd name="connsiteY1-38" fmla="*/ 0 h 2522483"/>
              <a:gd name="connsiteX2-39" fmla="*/ 1397876 w 1397876"/>
              <a:gd name="connsiteY2-40" fmla="*/ 0 h 2522483"/>
              <a:gd name="connsiteX3-41" fmla="*/ 10510 w 1397876"/>
              <a:gd name="connsiteY3-42" fmla="*/ 2522483 h 2522483"/>
              <a:gd name="connsiteX4-43" fmla="*/ 0 w 1397876"/>
              <a:gd name="connsiteY4-44" fmla="*/ 1923393 h 25224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7876" h="2522483">
                <a:moveTo>
                  <a:pt x="0" y="1923393"/>
                </a:moveTo>
                <a:cubicBezTo>
                  <a:pt x="171669" y="1502979"/>
                  <a:pt x="807545" y="320566"/>
                  <a:pt x="1040524" y="0"/>
                </a:cubicBezTo>
                <a:lnTo>
                  <a:pt x="1397876" y="0"/>
                </a:lnTo>
                <a:lnTo>
                  <a:pt x="10510" y="2522483"/>
                </a:lnTo>
                <a:lnTo>
                  <a:pt x="0" y="1923393"/>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 name="TextBox 11"/>
          <p:cNvSpPr txBox="1"/>
          <p:nvPr/>
        </p:nvSpPr>
        <p:spPr>
          <a:xfrm flipH="1">
            <a:off x="2235200" y="1418590"/>
            <a:ext cx="4670425" cy="1753235"/>
          </a:xfrm>
          <a:prstGeom prst="rect">
            <a:avLst/>
          </a:prstGeom>
          <a:noFill/>
        </p:spPr>
        <p:txBody>
          <a:bodyPr wrap="square" rtlCol="0">
            <a:spAutoFit/>
          </a:bodyPr>
          <a:lstStyle/>
          <a:p>
            <a:pPr algn="ctr" fontAlgn="base">
              <a:spcBef>
                <a:spcPct val="0"/>
              </a:spcBef>
              <a:spcAft>
                <a:spcPct val="0"/>
              </a:spcAft>
            </a:pPr>
            <a:r>
              <a:rPr lang="zh-CN" altLang="en-US" sz="5400" b="1" spc="225" dirty="0">
                <a:solidFill>
                  <a:srgbClr val="C00000"/>
                </a:solidFill>
                <a:latin typeface="仿宋" panose="02010609060101010101" pitchFamily="49" charset="-122"/>
                <a:ea typeface="仿宋" panose="02010609060101010101" pitchFamily="49" charset="-122"/>
              </a:rPr>
              <a:t>一、冬奥会发展历程</a:t>
            </a:r>
            <a:endParaRPr lang="id-ID" sz="5400" b="1" spc="225" dirty="0">
              <a:solidFill>
                <a:srgbClr val="C00000"/>
              </a:solidFill>
              <a:latin typeface="仿宋" panose="02010609060101010101" pitchFamily="49" charset="-122"/>
              <a:ea typeface="仿宋" panose="02010609060101010101" pitchFamily="49" charset="-122"/>
            </a:endParaRPr>
          </a:p>
        </p:txBody>
      </p:sp>
      <p:sp>
        <p:nvSpPr>
          <p:cNvPr id="25" name="矩形 24"/>
          <p:cNvSpPr/>
          <p:nvPr/>
        </p:nvSpPr>
        <p:spPr>
          <a:xfrm>
            <a:off x="3347711" y="3236385"/>
            <a:ext cx="1060444" cy="185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prstClr val="white"/>
              </a:solidFill>
            </a:endParaRPr>
          </a:p>
        </p:txBody>
      </p:sp>
      <p:sp>
        <p:nvSpPr>
          <p:cNvPr id="26" name="矩形 25"/>
          <p:cNvSpPr/>
          <p:nvPr/>
        </p:nvSpPr>
        <p:spPr>
          <a:xfrm>
            <a:off x="4588625" y="3236385"/>
            <a:ext cx="1279519" cy="185182"/>
          </a:xfrm>
          <a:prstGeom prst="rect">
            <a:avLst/>
          </a:prstGeom>
          <a:noFill/>
          <a:ln w="1270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B80000"/>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194667" y="3775674"/>
            <a:ext cx="2448272" cy="369332"/>
          </a:xfrm>
          <a:prstGeom prst="rect">
            <a:avLst/>
          </a:prstGeom>
          <a:noFill/>
        </p:spPr>
        <p:txBody>
          <a:bodyPr wrap="square" rtlCol="0">
            <a:spAutoFit/>
          </a:bodyPr>
          <a:lstStyle/>
          <a:p>
            <a:endParaRPr lang="zh-CN" altLang="en-US" dirty="0"/>
          </a:p>
        </p:txBody>
      </p:sp>
      <p:sp>
        <p:nvSpPr>
          <p:cNvPr id="22" name="文本框 21"/>
          <p:cNvSpPr txBox="1"/>
          <p:nvPr/>
        </p:nvSpPr>
        <p:spPr>
          <a:xfrm>
            <a:off x="3396933" y="3815715"/>
            <a:ext cx="2525395" cy="460375"/>
          </a:xfrm>
          <a:prstGeom prst="rect">
            <a:avLst/>
          </a:prstGeom>
          <a:noFill/>
        </p:spPr>
        <p:txBody>
          <a:bodyPr wrap="none" rtlCol="0">
            <a:spAutoFit/>
            <a:scene3d>
              <a:camera prst="orthographicFront"/>
              <a:lightRig rig="threePt" dir="t"/>
            </a:scene3d>
          </a:bodyPr>
          <a:p>
            <a:pPr lvl="0" algn="ctr" fontAlgn="base"/>
            <a:r>
              <a:rPr lang="zh-CN" altLang="en-US" sz="2400" b="1" spc="225" dirty="0">
                <a:solidFill>
                  <a:schemeClr val="accent1"/>
                </a:solidFill>
                <a:effectLst>
                  <a:outerShdw blurRad="38100" dist="25400" dir="5400000" algn="ctr" rotWithShape="0">
                    <a:srgbClr val="6E747A">
                      <a:alpha val="43000"/>
                    </a:srgbClr>
                  </a:outerShdw>
                </a:effectLst>
                <a:latin typeface="仿宋" panose="02010609060101010101" pitchFamily="49" charset="-122"/>
                <a:ea typeface="仿宋" panose="02010609060101010101" pitchFamily="49" charset="-122"/>
                <a:sym typeface="+mn-ea"/>
              </a:rPr>
              <a:t>整理人：刘艺璇</a:t>
            </a:r>
            <a:endParaRPr lang="zh-CN" altLang="en-US" sz="2400" b="1" spc="225" dirty="0">
              <a:solidFill>
                <a:schemeClr val="accent1"/>
              </a:solidFill>
              <a:effectLst>
                <a:outerShdw blurRad="38100" dist="25400" dir="5400000" algn="ctr" rotWithShape="0">
                  <a:srgbClr val="6E747A">
                    <a:alpha val="43000"/>
                  </a:srgbClr>
                </a:outerShdw>
              </a:effectLst>
              <a:latin typeface="仿宋" panose="02010609060101010101" pitchFamily="49" charset="-122"/>
              <a:ea typeface="仿宋" panose="02010609060101010101" pitchFamily="49" charset="-122"/>
              <a:sym typeface="+mn-ea"/>
            </a:endParaRPr>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764540"/>
            <a:ext cx="9144000" cy="42862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国外4大媒体对平昌奥运的视频报道"/>
          <p:cNvPicPr>
            <a:picLocks noChangeAspect="1"/>
          </p:cNvPicPr>
          <p:nvPr/>
        </p:nvPicPr>
        <p:blipFill>
          <a:blip r:embed="rId1"/>
          <a:stretch>
            <a:fillRect/>
          </a:stretch>
        </p:blipFill>
        <p:spPr>
          <a:xfrm>
            <a:off x="92710" y="394970"/>
            <a:ext cx="8837930" cy="4357370"/>
          </a:xfrm>
          <a:prstGeom prst="rect">
            <a:avLst/>
          </a:prstGeom>
        </p:spPr>
      </p:pic>
      <p:sp>
        <p:nvSpPr>
          <p:cNvPr id="3" name="文本框 2"/>
          <p:cNvSpPr txBox="1"/>
          <p:nvPr/>
        </p:nvSpPr>
        <p:spPr>
          <a:xfrm>
            <a:off x="1706880" y="-38100"/>
            <a:ext cx="5393055" cy="368300"/>
          </a:xfrm>
          <a:prstGeom prst="rect">
            <a:avLst/>
          </a:prstGeom>
          <a:noFill/>
        </p:spPr>
        <p:txBody>
          <a:bodyPr wrap="none" rtlCol="0">
            <a:spAutoFit/>
          </a:bodyPr>
          <a:p>
            <a:r>
              <a:rPr lang="en-US" altLang="zh-CN"/>
              <a:t>BBC, CNN, FOXNews, MSNBC</a:t>
            </a:r>
            <a:r>
              <a:rPr lang="zh-CN" altLang="en-US"/>
              <a:t>对平昌冬奥报道变化趋势</a:t>
            </a:r>
            <a:endParaRPr lang="zh-CN" altLang="en-US"/>
          </a:p>
        </p:txBody>
      </p:sp>
      <p:sp>
        <p:nvSpPr>
          <p:cNvPr id="4" name="文本框 3"/>
          <p:cNvSpPr txBox="1"/>
          <p:nvPr/>
        </p:nvSpPr>
        <p:spPr>
          <a:xfrm>
            <a:off x="2463165" y="4752975"/>
            <a:ext cx="4404995" cy="368300"/>
          </a:xfrm>
          <a:prstGeom prst="rect">
            <a:avLst/>
          </a:prstGeom>
          <a:noFill/>
        </p:spPr>
        <p:txBody>
          <a:bodyPr wrap="square" rtlCol="0">
            <a:spAutoFit/>
          </a:bodyPr>
          <a:p>
            <a:r>
              <a:rPr lang="zh-CN" altLang="en-US">
                <a:solidFill>
                  <a:schemeClr val="bg2">
                    <a:lumMod val="60000"/>
                    <a:lumOff val="40000"/>
                  </a:schemeClr>
                </a:solidFill>
              </a:rPr>
              <a:t>新闻视频中出现</a:t>
            </a:r>
            <a:r>
              <a:rPr lang="en-US" altLang="zh-CN">
                <a:solidFill>
                  <a:schemeClr val="bg2">
                    <a:lumMod val="60000"/>
                    <a:lumOff val="40000"/>
                  </a:schemeClr>
                </a:solidFill>
              </a:rPr>
              <a:t>”Winter Olympics”</a:t>
            </a:r>
            <a:r>
              <a:rPr lang="zh-CN" altLang="en-US">
                <a:solidFill>
                  <a:schemeClr val="bg2">
                    <a:lumMod val="60000"/>
                    <a:lumOff val="40000"/>
                  </a:schemeClr>
                </a:solidFill>
              </a:rPr>
              <a:t>的时长</a:t>
            </a:r>
            <a:endParaRPr lang="zh-CN" altLang="en-US">
              <a:solidFill>
                <a:schemeClr val="bg2">
                  <a:lumMod val="60000"/>
                  <a:lumOff val="4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平行四边形 42"/>
          <p:cNvSpPr/>
          <p:nvPr/>
        </p:nvSpPr>
        <p:spPr>
          <a:xfrm>
            <a:off x="6157700" y="1236327"/>
            <a:ext cx="2962335" cy="3019526"/>
          </a:xfrm>
          <a:prstGeom prst="parallelogram">
            <a:avLst>
              <a:gd name="adj" fmla="val 57883"/>
            </a:avLst>
          </a:prstGeom>
          <a:gradFill>
            <a:gsLst>
              <a:gs pos="30000">
                <a:srgbClr val="E6E6E6">
                  <a:alpha val="24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42" name="平行四边形 41"/>
          <p:cNvSpPr/>
          <p:nvPr/>
        </p:nvSpPr>
        <p:spPr>
          <a:xfrm>
            <a:off x="113169" y="1"/>
            <a:ext cx="2889482" cy="3785847"/>
          </a:xfrm>
          <a:prstGeom prst="parallelogram">
            <a:avLst>
              <a:gd name="adj" fmla="val 69801"/>
            </a:avLst>
          </a:prstGeom>
          <a:gradFill>
            <a:gsLst>
              <a:gs pos="30000">
                <a:srgbClr val="E6E6E6">
                  <a:alpha val="21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5" name="平行四边形 4"/>
          <p:cNvSpPr/>
          <p:nvPr/>
        </p:nvSpPr>
        <p:spPr>
          <a:xfrm>
            <a:off x="371548" y="2645229"/>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cxnSp>
        <p:nvCxnSpPr>
          <p:cNvPr id="7" name="直接连接符 6"/>
          <p:cNvCxnSpPr/>
          <p:nvPr/>
        </p:nvCxnSpPr>
        <p:spPr>
          <a:xfrm flipV="1">
            <a:off x="597626" y="1714500"/>
            <a:ext cx="1920240" cy="34290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rot="10800000">
            <a:off x="7147905" y="0"/>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cxnSp>
        <p:nvCxnSpPr>
          <p:cNvPr id="11" name="直接连接符 10"/>
          <p:cNvCxnSpPr/>
          <p:nvPr/>
        </p:nvCxnSpPr>
        <p:spPr>
          <a:xfrm flipH="1">
            <a:off x="6848203" y="0"/>
            <a:ext cx="1700693" cy="30369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102236" y="3252652"/>
            <a:ext cx="1048295" cy="1890848"/>
          </a:xfrm>
          <a:custGeom>
            <a:avLst/>
            <a:gdLst>
              <a:gd name="connsiteX0" fmla="*/ 0 w 1400224"/>
              <a:gd name="connsiteY0" fmla="*/ 0 h 2939143"/>
              <a:gd name="connsiteX1" fmla="*/ 1400224 w 1400224"/>
              <a:gd name="connsiteY1" fmla="*/ 0 h 2939143"/>
              <a:gd name="connsiteX2" fmla="*/ 1400224 w 1400224"/>
              <a:gd name="connsiteY2" fmla="*/ 2939143 h 2939143"/>
              <a:gd name="connsiteX3" fmla="*/ 0 w 1400224"/>
              <a:gd name="connsiteY3" fmla="*/ 2939143 h 2939143"/>
              <a:gd name="connsiteX4" fmla="*/ 0 w 1400224"/>
              <a:gd name="connsiteY4" fmla="*/ 0 h 2939143"/>
              <a:gd name="connsiteX0-1" fmla="*/ 0 w 1400224"/>
              <a:gd name="connsiteY0-2" fmla="*/ 0 h 2939143"/>
              <a:gd name="connsiteX1-3" fmla="*/ 1400224 w 1400224"/>
              <a:gd name="connsiteY1-4" fmla="*/ 0 h 2939143"/>
              <a:gd name="connsiteX2-5" fmla="*/ 1397726 w 1400224"/>
              <a:gd name="connsiteY2-6" fmla="*/ 418012 h 2939143"/>
              <a:gd name="connsiteX3-7" fmla="*/ 1400224 w 1400224"/>
              <a:gd name="connsiteY3-8" fmla="*/ 2939143 h 2939143"/>
              <a:gd name="connsiteX4-9" fmla="*/ 0 w 1400224"/>
              <a:gd name="connsiteY4-10" fmla="*/ 2939143 h 2939143"/>
              <a:gd name="connsiteX5" fmla="*/ 0 w 1400224"/>
              <a:gd name="connsiteY5" fmla="*/ 0 h 2939143"/>
              <a:gd name="connsiteX0-11" fmla="*/ 0 w 1400224"/>
              <a:gd name="connsiteY0-12" fmla="*/ 0 h 2939143"/>
              <a:gd name="connsiteX1-13" fmla="*/ 1400224 w 1400224"/>
              <a:gd name="connsiteY1-14" fmla="*/ 0 h 2939143"/>
              <a:gd name="connsiteX2-15" fmla="*/ 1397726 w 1400224"/>
              <a:gd name="connsiteY2-16" fmla="*/ 418012 h 2939143"/>
              <a:gd name="connsiteX3-17" fmla="*/ 1400224 w 1400224"/>
              <a:gd name="connsiteY3-18" fmla="*/ 2939143 h 2939143"/>
              <a:gd name="connsiteX4-19" fmla="*/ 339634 w 1400224"/>
              <a:gd name="connsiteY4-20" fmla="*/ 2926080 h 2939143"/>
              <a:gd name="connsiteX5-21" fmla="*/ 0 w 1400224"/>
              <a:gd name="connsiteY5-22" fmla="*/ 2939143 h 2939143"/>
              <a:gd name="connsiteX6" fmla="*/ 0 w 1400224"/>
              <a:gd name="connsiteY6" fmla="*/ 0 h 2939143"/>
              <a:gd name="connsiteX0-23" fmla="*/ 0 w 1473880"/>
              <a:gd name="connsiteY0-24" fmla="*/ 0 h 2939143"/>
              <a:gd name="connsiteX1-25" fmla="*/ 1400224 w 1473880"/>
              <a:gd name="connsiteY1-26" fmla="*/ 0 h 2939143"/>
              <a:gd name="connsiteX2-27" fmla="*/ 1397726 w 1473880"/>
              <a:gd name="connsiteY2-28" fmla="*/ 418012 h 2939143"/>
              <a:gd name="connsiteX3-29" fmla="*/ 1384663 w 1473880"/>
              <a:gd name="connsiteY3-30" fmla="*/ 979714 h 2939143"/>
              <a:gd name="connsiteX4-31" fmla="*/ 1400224 w 1473880"/>
              <a:gd name="connsiteY4-32" fmla="*/ 2939143 h 2939143"/>
              <a:gd name="connsiteX5-33" fmla="*/ 339634 w 1473880"/>
              <a:gd name="connsiteY5-34" fmla="*/ 2926080 h 2939143"/>
              <a:gd name="connsiteX6-35" fmla="*/ 0 w 1473880"/>
              <a:gd name="connsiteY6-36" fmla="*/ 2939143 h 2939143"/>
              <a:gd name="connsiteX7" fmla="*/ 0 w 1473880"/>
              <a:gd name="connsiteY7" fmla="*/ 0 h 2939143"/>
              <a:gd name="connsiteX0-37" fmla="*/ 0 w 1465958"/>
              <a:gd name="connsiteY0-38" fmla="*/ 0 h 2939143"/>
              <a:gd name="connsiteX1-39" fmla="*/ 1400224 w 1465958"/>
              <a:gd name="connsiteY1-40" fmla="*/ 0 h 2939143"/>
              <a:gd name="connsiteX2-41" fmla="*/ 1397726 w 1465958"/>
              <a:gd name="connsiteY2-42" fmla="*/ 418012 h 2939143"/>
              <a:gd name="connsiteX3-43" fmla="*/ 1384663 w 1465958"/>
              <a:gd name="connsiteY3-44" fmla="*/ 979714 h 2939143"/>
              <a:gd name="connsiteX4-45" fmla="*/ 339634 w 1465958"/>
              <a:gd name="connsiteY4-46" fmla="*/ 2926080 h 2939143"/>
              <a:gd name="connsiteX5-47" fmla="*/ 0 w 1465958"/>
              <a:gd name="connsiteY5-48" fmla="*/ 2939143 h 2939143"/>
              <a:gd name="connsiteX6-49" fmla="*/ 0 w 1465958"/>
              <a:gd name="connsiteY6-50" fmla="*/ 0 h 2939143"/>
              <a:gd name="connsiteX0-51" fmla="*/ 0 w 1465958"/>
              <a:gd name="connsiteY0-52" fmla="*/ 0 h 2939143"/>
              <a:gd name="connsiteX1-53" fmla="*/ 1397726 w 1465958"/>
              <a:gd name="connsiteY1-54" fmla="*/ 418012 h 2939143"/>
              <a:gd name="connsiteX2-55" fmla="*/ 1384663 w 1465958"/>
              <a:gd name="connsiteY2-56" fmla="*/ 979714 h 2939143"/>
              <a:gd name="connsiteX3-57" fmla="*/ 339634 w 1465958"/>
              <a:gd name="connsiteY3-58" fmla="*/ 2926080 h 2939143"/>
              <a:gd name="connsiteX4-59" fmla="*/ 0 w 1465958"/>
              <a:gd name="connsiteY4-60" fmla="*/ 2939143 h 2939143"/>
              <a:gd name="connsiteX5-61" fmla="*/ 0 w 1465958"/>
              <a:gd name="connsiteY5-62" fmla="*/ 0 h 2939143"/>
              <a:gd name="connsiteX0-63" fmla="*/ 0 w 1465958"/>
              <a:gd name="connsiteY0-64" fmla="*/ 2521131 h 2521131"/>
              <a:gd name="connsiteX1-65" fmla="*/ 1397726 w 1465958"/>
              <a:gd name="connsiteY1-66" fmla="*/ 0 h 2521131"/>
              <a:gd name="connsiteX2-67" fmla="*/ 1384663 w 1465958"/>
              <a:gd name="connsiteY2-68" fmla="*/ 561702 h 2521131"/>
              <a:gd name="connsiteX3-69" fmla="*/ 339634 w 1465958"/>
              <a:gd name="connsiteY3-70" fmla="*/ 2508068 h 2521131"/>
              <a:gd name="connsiteX4-71" fmla="*/ 0 w 1465958"/>
              <a:gd name="connsiteY4-72" fmla="*/ 2521131 h 2521131"/>
              <a:gd name="connsiteX0-73" fmla="*/ 0 w 1472872"/>
              <a:gd name="connsiteY0-74" fmla="*/ 2521131 h 2521131"/>
              <a:gd name="connsiteX1-75" fmla="*/ 1397726 w 1472872"/>
              <a:gd name="connsiteY1-76" fmla="*/ 0 h 2521131"/>
              <a:gd name="connsiteX2-77" fmla="*/ 1394139 w 1472872"/>
              <a:gd name="connsiteY2-78" fmla="*/ 561702 h 2521131"/>
              <a:gd name="connsiteX3-79" fmla="*/ 339634 w 1472872"/>
              <a:gd name="connsiteY3-80" fmla="*/ 2508068 h 2521131"/>
              <a:gd name="connsiteX4-81" fmla="*/ 0 w 1472872"/>
              <a:gd name="connsiteY4-82" fmla="*/ 2521131 h 2521131"/>
              <a:gd name="connsiteX0-83" fmla="*/ 0 w 1403223"/>
              <a:gd name="connsiteY0-84" fmla="*/ 2521131 h 2521131"/>
              <a:gd name="connsiteX1-85" fmla="*/ 1397726 w 1403223"/>
              <a:gd name="connsiteY1-86" fmla="*/ 0 h 2521131"/>
              <a:gd name="connsiteX2-87" fmla="*/ 1394139 w 1403223"/>
              <a:gd name="connsiteY2-88" fmla="*/ 561702 h 2521131"/>
              <a:gd name="connsiteX3-89" fmla="*/ 339634 w 1403223"/>
              <a:gd name="connsiteY3-90" fmla="*/ 2508068 h 2521131"/>
              <a:gd name="connsiteX4-91" fmla="*/ 0 w 1403223"/>
              <a:gd name="connsiteY4-92" fmla="*/ 2521131 h 2521131"/>
              <a:gd name="connsiteX0-93" fmla="*/ 0 w 1397726"/>
              <a:gd name="connsiteY0-94" fmla="*/ 2521131 h 2521131"/>
              <a:gd name="connsiteX1-95" fmla="*/ 1397726 w 1397726"/>
              <a:gd name="connsiteY1-96" fmla="*/ 0 h 2521131"/>
              <a:gd name="connsiteX2-97" fmla="*/ 1394139 w 1397726"/>
              <a:gd name="connsiteY2-98" fmla="*/ 561702 h 2521131"/>
              <a:gd name="connsiteX3-99" fmla="*/ 339634 w 1397726"/>
              <a:gd name="connsiteY3-100" fmla="*/ 2508068 h 2521131"/>
              <a:gd name="connsiteX4-101" fmla="*/ 0 w 1397726"/>
              <a:gd name="connsiteY4-102" fmla="*/ 2521131 h 2521131"/>
              <a:gd name="connsiteX0-103" fmla="*/ 0 w 1397726"/>
              <a:gd name="connsiteY0-104" fmla="*/ 2521131 h 2521131"/>
              <a:gd name="connsiteX1-105" fmla="*/ 1397726 w 1397726"/>
              <a:gd name="connsiteY1-106" fmla="*/ 0 h 2521131"/>
              <a:gd name="connsiteX2-107" fmla="*/ 1394139 w 1397726"/>
              <a:gd name="connsiteY2-108" fmla="*/ 561702 h 2521131"/>
              <a:gd name="connsiteX3-109" fmla="*/ 339634 w 1397726"/>
              <a:gd name="connsiteY3-110" fmla="*/ 2508068 h 2521131"/>
              <a:gd name="connsiteX4-111" fmla="*/ 0 w 1397726"/>
              <a:gd name="connsiteY4-112" fmla="*/ 2521131 h 2521131"/>
              <a:gd name="connsiteX0-113" fmla="*/ 0 w 1397726"/>
              <a:gd name="connsiteY0-114" fmla="*/ 2521131 h 2521131"/>
              <a:gd name="connsiteX1-115" fmla="*/ 1397726 w 1397726"/>
              <a:gd name="connsiteY1-116" fmla="*/ 0 h 2521131"/>
              <a:gd name="connsiteX2-117" fmla="*/ 1394139 w 1397726"/>
              <a:gd name="connsiteY2-118" fmla="*/ 561702 h 2521131"/>
              <a:gd name="connsiteX3-119" fmla="*/ 339634 w 1397726"/>
              <a:gd name="connsiteY3-120" fmla="*/ 2508068 h 2521131"/>
              <a:gd name="connsiteX4-121" fmla="*/ 0 w 1397726"/>
              <a:gd name="connsiteY4-122" fmla="*/ 2521131 h 2521131"/>
              <a:gd name="connsiteX0-123" fmla="*/ 0 w 1397726"/>
              <a:gd name="connsiteY0-124" fmla="*/ 2521131 h 2521131"/>
              <a:gd name="connsiteX1-125" fmla="*/ 1397726 w 1397726"/>
              <a:gd name="connsiteY1-126" fmla="*/ 0 h 2521131"/>
              <a:gd name="connsiteX2-127" fmla="*/ 1394139 w 1397726"/>
              <a:gd name="connsiteY2-128" fmla="*/ 561702 h 2521131"/>
              <a:gd name="connsiteX3-129" fmla="*/ 339634 w 1397726"/>
              <a:gd name="connsiteY3-130" fmla="*/ 2508068 h 2521131"/>
              <a:gd name="connsiteX4-131" fmla="*/ 0 w 1397726"/>
              <a:gd name="connsiteY4-132" fmla="*/ 2521131 h 2521131"/>
              <a:gd name="connsiteX0-133" fmla="*/ 0 w 1397726"/>
              <a:gd name="connsiteY0-134" fmla="*/ 2521131 h 2521131"/>
              <a:gd name="connsiteX1-135" fmla="*/ 1397726 w 1397726"/>
              <a:gd name="connsiteY1-136" fmla="*/ 0 h 2521131"/>
              <a:gd name="connsiteX2-137" fmla="*/ 1394139 w 1397726"/>
              <a:gd name="connsiteY2-138" fmla="*/ 561702 h 2521131"/>
              <a:gd name="connsiteX3-139" fmla="*/ 339634 w 1397726"/>
              <a:gd name="connsiteY3-140" fmla="*/ 2508068 h 2521131"/>
              <a:gd name="connsiteX4-141" fmla="*/ 0 w 1397726"/>
              <a:gd name="connsiteY4-142" fmla="*/ 2521131 h 2521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7726" h="2521131">
                <a:moveTo>
                  <a:pt x="0" y="2521131"/>
                </a:moveTo>
                <a:lnTo>
                  <a:pt x="1397726" y="0"/>
                </a:lnTo>
                <a:cubicBezTo>
                  <a:pt x="1395133" y="163286"/>
                  <a:pt x="1399521" y="-881"/>
                  <a:pt x="1394139" y="561702"/>
                </a:cubicBezTo>
                <a:cubicBezTo>
                  <a:pt x="348281" y="2529456"/>
                  <a:pt x="1384630" y="600122"/>
                  <a:pt x="339634" y="2508068"/>
                </a:cubicBezTo>
                <a:lnTo>
                  <a:pt x="0" y="2521131"/>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矩形 13"/>
          <p:cNvSpPr/>
          <p:nvPr/>
        </p:nvSpPr>
        <p:spPr>
          <a:xfrm>
            <a:off x="8481849" y="3996559"/>
            <a:ext cx="668683" cy="1146941"/>
          </a:xfrm>
          <a:custGeom>
            <a:avLst/>
            <a:gdLst>
              <a:gd name="connsiteX0" fmla="*/ 0 w 891577"/>
              <a:gd name="connsiteY0" fmla="*/ 0 h 1529255"/>
              <a:gd name="connsiteX1" fmla="*/ 891577 w 891577"/>
              <a:gd name="connsiteY1" fmla="*/ 0 h 1529255"/>
              <a:gd name="connsiteX2" fmla="*/ 891577 w 891577"/>
              <a:gd name="connsiteY2" fmla="*/ 1529255 h 1529255"/>
              <a:gd name="connsiteX3" fmla="*/ 0 w 891577"/>
              <a:gd name="connsiteY3" fmla="*/ 1529255 h 1529255"/>
              <a:gd name="connsiteX4" fmla="*/ 0 w 891577"/>
              <a:gd name="connsiteY4" fmla="*/ 0 h 1529255"/>
              <a:gd name="connsiteX0-1" fmla="*/ 0 w 891577"/>
              <a:gd name="connsiteY0-2" fmla="*/ 1529255 h 1529255"/>
              <a:gd name="connsiteX1-3" fmla="*/ 891577 w 891577"/>
              <a:gd name="connsiteY1-4" fmla="*/ 0 h 1529255"/>
              <a:gd name="connsiteX2-5" fmla="*/ 891577 w 891577"/>
              <a:gd name="connsiteY2-6" fmla="*/ 1529255 h 1529255"/>
              <a:gd name="connsiteX3-7" fmla="*/ 0 w 891577"/>
              <a:gd name="connsiteY3-8" fmla="*/ 1529255 h 1529255"/>
            </a:gdLst>
            <a:ahLst/>
            <a:cxnLst>
              <a:cxn ang="0">
                <a:pos x="connsiteX0-1" y="connsiteY0-2"/>
              </a:cxn>
              <a:cxn ang="0">
                <a:pos x="connsiteX1-3" y="connsiteY1-4"/>
              </a:cxn>
              <a:cxn ang="0">
                <a:pos x="connsiteX2-5" y="connsiteY2-6"/>
              </a:cxn>
              <a:cxn ang="0">
                <a:pos x="connsiteX3-7" y="connsiteY3-8"/>
              </a:cxn>
            </a:cxnLst>
            <a:rect l="l" t="t" r="r" b="b"/>
            <a:pathLst>
              <a:path w="891577" h="1529255">
                <a:moveTo>
                  <a:pt x="0" y="1529255"/>
                </a:moveTo>
                <a:lnTo>
                  <a:pt x="891577" y="0"/>
                </a:lnTo>
                <a:lnTo>
                  <a:pt x="891577" y="1529255"/>
                </a:lnTo>
                <a:lnTo>
                  <a:pt x="0" y="1529255"/>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6" name="直接连接符 15"/>
          <p:cNvCxnSpPr/>
          <p:nvPr/>
        </p:nvCxnSpPr>
        <p:spPr>
          <a:xfrm flipV="1">
            <a:off x="7851228" y="2948152"/>
            <a:ext cx="1190297" cy="21953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643856" y="2453872"/>
            <a:ext cx="1458291" cy="26896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7433959" y="2033752"/>
            <a:ext cx="1686076" cy="31097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平行四边形 20"/>
          <p:cNvSpPr/>
          <p:nvPr/>
        </p:nvSpPr>
        <p:spPr>
          <a:xfrm rot="10800000">
            <a:off x="7614429" y="1284141"/>
            <a:ext cx="1505606" cy="2172182"/>
          </a:xfrm>
          <a:prstGeom prst="parallelogram">
            <a:avLst>
              <a:gd name="adj" fmla="val 82639"/>
            </a:avLst>
          </a:prstGeom>
          <a:solidFill>
            <a:srgbClr val="DDDBDC"/>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22" name="平行四边形 21"/>
          <p:cNvSpPr/>
          <p:nvPr/>
        </p:nvSpPr>
        <p:spPr>
          <a:xfrm>
            <a:off x="46255" y="1633180"/>
            <a:ext cx="1511491" cy="2165507"/>
          </a:xfrm>
          <a:prstGeom prst="parallelogram">
            <a:avLst>
              <a:gd name="adj" fmla="val 80054"/>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23" name="平行四边形 22"/>
          <p:cNvSpPr/>
          <p:nvPr/>
        </p:nvSpPr>
        <p:spPr>
          <a:xfrm>
            <a:off x="1395249" y="3036952"/>
            <a:ext cx="928661" cy="857411"/>
          </a:xfrm>
          <a:prstGeom prst="parallelogram">
            <a:avLst>
              <a:gd name="adj" fmla="val 56150"/>
            </a:avLst>
          </a:prstGeom>
          <a:solidFill>
            <a:srgbClr val="D8D8D8"/>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24" name="平行四边形 23"/>
          <p:cNvSpPr/>
          <p:nvPr/>
        </p:nvSpPr>
        <p:spPr>
          <a:xfrm>
            <a:off x="1859579" y="1"/>
            <a:ext cx="1159518" cy="536027"/>
          </a:xfrm>
          <a:prstGeom prst="parallelogram">
            <a:avLst>
              <a:gd name="adj" fmla="val 53252"/>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25" name="矩形 24"/>
          <p:cNvSpPr/>
          <p:nvPr/>
        </p:nvSpPr>
        <p:spPr>
          <a:xfrm>
            <a:off x="1" y="1"/>
            <a:ext cx="670034" cy="1206062"/>
          </a:xfrm>
          <a:custGeom>
            <a:avLst/>
            <a:gdLst>
              <a:gd name="connsiteX0" fmla="*/ 0 w 893379"/>
              <a:gd name="connsiteY0" fmla="*/ 0 h 1608083"/>
              <a:gd name="connsiteX1" fmla="*/ 893379 w 893379"/>
              <a:gd name="connsiteY1" fmla="*/ 0 h 1608083"/>
              <a:gd name="connsiteX2" fmla="*/ 893379 w 893379"/>
              <a:gd name="connsiteY2" fmla="*/ 1608083 h 1608083"/>
              <a:gd name="connsiteX3" fmla="*/ 0 w 893379"/>
              <a:gd name="connsiteY3" fmla="*/ 1608083 h 1608083"/>
              <a:gd name="connsiteX4" fmla="*/ 0 w 893379"/>
              <a:gd name="connsiteY4" fmla="*/ 0 h 1608083"/>
              <a:gd name="connsiteX0-1" fmla="*/ 0 w 893379"/>
              <a:gd name="connsiteY0-2" fmla="*/ 0 h 1608083"/>
              <a:gd name="connsiteX1-3" fmla="*/ 893379 w 893379"/>
              <a:gd name="connsiteY1-4" fmla="*/ 0 h 1608083"/>
              <a:gd name="connsiteX2-5" fmla="*/ 0 w 893379"/>
              <a:gd name="connsiteY2-6" fmla="*/ 1608083 h 1608083"/>
              <a:gd name="connsiteX3-7" fmla="*/ 0 w 893379"/>
              <a:gd name="connsiteY3-8" fmla="*/ 0 h 1608083"/>
            </a:gdLst>
            <a:ahLst/>
            <a:cxnLst>
              <a:cxn ang="0">
                <a:pos x="connsiteX0-1" y="connsiteY0-2"/>
              </a:cxn>
              <a:cxn ang="0">
                <a:pos x="connsiteX1-3" y="connsiteY1-4"/>
              </a:cxn>
              <a:cxn ang="0">
                <a:pos x="connsiteX2-5" y="connsiteY2-6"/>
              </a:cxn>
              <a:cxn ang="0">
                <a:pos x="connsiteX3-7" y="connsiteY3-8"/>
              </a:cxn>
            </a:cxnLst>
            <a:rect l="l" t="t" r="r" b="b"/>
            <a:pathLst>
              <a:path w="893379" h="1608083">
                <a:moveTo>
                  <a:pt x="0" y="0"/>
                </a:moveTo>
                <a:lnTo>
                  <a:pt x="893379" y="0"/>
                </a:lnTo>
                <a:lnTo>
                  <a:pt x="0" y="1608083"/>
                </a:lnTo>
                <a:lnTo>
                  <a:pt x="0" y="0"/>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27" name="直接连接符 26"/>
          <p:cNvCxnSpPr/>
          <p:nvPr/>
        </p:nvCxnSpPr>
        <p:spPr>
          <a:xfrm flipH="1">
            <a:off x="102475" y="1"/>
            <a:ext cx="1174532" cy="21756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2004" y="-1"/>
            <a:ext cx="1471375" cy="27254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26487" y="1"/>
            <a:ext cx="1664513" cy="30832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883" y="1"/>
            <a:ext cx="1048407" cy="1891862"/>
          </a:xfrm>
          <a:custGeom>
            <a:avLst/>
            <a:gdLst>
              <a:gd name="connsiteX0" fmla="*/ 0 w 1387366"/>
              <a:gd name="connsiteY0" fmla="*/ 0 h 2522483"/>
              <a:gd name="connsiteX1" fmla="*/ 1387366 w 1387366"/>
              <a:gd name="connsiteY1" fmla="*/ 0 h 2522483"/>
              <a:gd name="connsiteX2" fmla="*/ 1387366 w 1387366"/>
              <a:gd name="connsiteY2" fmla="*/ 2522483 h 2522483"/>
              <a:gd name="connsiteX3" fmla="*/ 0 w 1387366"/>
              <a:gd name="connsiteY3" fmla="*/ 2522483 h 2522483"/>
              <a:gd name="connsiteX4" fmla="*/ 0 w 1387366"/>
              <a:gd name="connsiteY4" fmla="*/ 0 h 2522483"/>
              <a:gd name="connsiteX0-1" fmla="*/ 0 w 1387366"/>
              <a:gd name="connsiteY0-2" fmla="*/ 0 h 2522483"/>
              <a:gd name="connsiteX1-3" fmla="*/ 1030014 w 1387366"/>
              <a:gd name="connsiteY1-4" fmla="*/ 0 h 2522483"/>
              <a:gd name="connsiteX2-5" fmla="*/ 1387366 w 1387366"/>
              <a:gd name="connsiteY2-6" fmla="*/ 0 h 2522483"/>
              <a:gd name="connsiteX3-7" fmla="*/ 1387366 w 1387366"/>
              <a:gd name="connsiteY3-8" fmla="*/ 2522483 h 2522483"/>
              <a:gd name="connsiteX4-9" fmla="*/ 0 w 1387366"/>
              <a:gd name="connsiteY4-10" fmla="*/ 2522483 h 2522483"/>
              <a:gd name="connsiteX5" fmla="*/ 0 w 1387366"/>
              <a:gd name="connsiteY5" fmla="*/ 0 h 2522483"/>
              <a:gd name="connsiteX0-11" fmla="*/ 10510 w 1397876"/>
              <a:gd name="connsiteY0-12" fmla="*/ 0 h 2522483"/>
              <a:gd name="connsiteX1-13" fmla="*/ 1040524 w 1397876"/>
              <a:gd name="connsiteY1-14" fmla="*/ 0 h 2522483"/>
              <a:gd name="connsiteX2-15" fmla="*/ 1397876 w 1397876"/>
              <a:gd name="connsiteY2-16" fmla="*/ 0 h 2522483"/>
              <a:gd name="connsiteX3-17" fmla="*/ 1397876 w 1397876"/>
              <a:gd name="connsiteY3-18" fmla="*/ 2522483 h 2522483"/>
              <a:gd name="connsiteX4-19" fmla="*/ 10510 w 1397876"/>
              <a:gd name="connsiteY4-20" fmla="*/ 2522483 h 2522483"/>
              <a:gd name="connsiteX5-21" fmla="*/ 0 w 1397876"/>
              <a:gd name="connsiteY5-22" fmla="*/ 1923393 h 2522483"/>
              <a:gd name="connsiteX6" fmla="*/ 10510 w 1397876"/>
              <a:gd name="connsiteY6" fmla="*/ 0 h 2522483"/>
              <a:gd name="connsiteX0-23" fmla="*/ 10510 w 1397876"/>
              <a:gd name="connsiteY0-24" fmla="*/ 0 h 2522483"/>
              <a:gd name="connsiteX1-25" fmla="*/ 1040524 w 1397876"/>
              <a:gd name="connsiteY1-26" fmla="*/ 0 h 2522483"/>
              <a:gd name="connsiteX2-27" fmla="*/ 1397876 w 1397876"/>
              <a:gd name="connsiteY2-28" fmla="*/ 0 h 2522483"/>
              <a:gd name="connsiteX3-29" fmla="*/ 10510 w 1397876"/>
              <a:gd name="connsiteY3-30" fmla="*/ 2522483 h 2522483"/>
              <a:gd name="connsiteX4-31" fmla="*/ 0 w 1397876"/>
              <a:gd name="connsiteY4-32" fmla="*/ 1923393 h 2522483"/>
              <a:gd name="connsiteX5-33" fmla="*/ 10510 w 1397876"/>
              <a:gd name="connsiteY5-34" fmla="*/ 0 h 2522483"/>
              <a:gd name="connsiteX0-35" fmla="*/ 0 w 1397876"/>
              <a:gd name="connsiteY0-36" fmla="*/ 1923393 h 2522483"/>
              <a:gd name="connsiteX1-37" fmla="*/ 1040524 w 1397876"/>
              <a:gd name="connsiteY1-38" fmla="*/ 0 h 2522483"/>
              <a:gd name="connsiteX2-39" fmla="*/ 1397876 w 1397876"/>
              <a:gd name="connsiteY2-40" fmla="*/ 0 h 2522483"/>
              <a:gd name="connsiteX3-41" fmla="*/ 10510 w 1397876"/>
              <a:gd name="connsiteY3-42" fmla="*/ 2522483 h 2522483"/>
              <a:gd name="connsiteX4-43" fmla="*/ 0 w 1397876"/>
              <a:gd name="connsiteY4-44" fmla="*/ 1923393 h 25224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7876" h="2522483">
                <a:moveTo>
                  <a:pt x="0" y="1923393"/>
                </a:moveTo>
                <a:cubicBezTo>
                  <a:pt x="171669" y="1502979"/>
                  <a:pt x="807545" y="320566"/>
                  <a:pt x="1040524" y="0"/>
                </a:cubicBezTo>
                <a:lnTo>
                  <a:pt x="1397876" y="0"/>
                </a:lnTo>
                <a:lnTo>
                  <a:pt x="10510" y="2522483"/>
                </a:lnTo>
                <a:lnTo>
                  <a:pt x="0" y="1923393"/>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7" name="TextBox 11"/>
          <p:cNvSpPr txBox="1"/>
          <p:nvPr/>
        </p:nvSpPr>
        <p:spPr>
          <a:xfrm flipH="1">
            <a:off x="3277662" y="1862400"/>
            <a:ext cx="2414516" cy="1014730"/>
          </a:xfrm>
          <a:prstGeom prst="rect">
            <a:avLst/>
          </a:prstGeom>
          <a:noFill/>
        </p:spPr>
        <p:txBody>
          <a:bodyPr wrap="square" rtlCol="0">
            <a:spAutoFit/>
          </a:bodyPr>
          <a:lstStyle/>
          <a:p>
            <a:pPr algn="ctr" fontAlgn="base">
              <a:spcBef>
                <a:spcPct val="0"/>
              </a:spcBef>
              <a:spcAft>
                <a:spcPct val="0"/>
              </a:spcAft>
            </a:pPr>
            <a:r>
              <a:rPr lang="zh-CN" altLang="id-ID" sz="6000" b="1" spc="225" dirty="0">
                <a:solidFill>
                  <a:srgbClr val="C00000"/>
                </a:solidFill>
                <a:latin typeface="Agency FB" panose="020B0503020202020204" pitchFamily="34" charset="0"/>
                <a:ea typeface="宋体" panose="02010600030101010101" pitchFamily="2" charset="-122"/>
              </a:rPr>
              <a:t>谢谢</a:t>
            </a:r>
            <a:endParaRPr lang="zh-CN" altLang="id-ID" sz="6000" b="1" spc="225" dirty="0">
              <a:solidFill>
                <a:srgbClr val="C00000"/>
              </a:solidFill>
              <a:latin typeface="Agency FB" panose="020B0503020202020204" pitchFamily="34" charset="0"/>
              <a:ea typeface="宋体" panose="02010600030101010101" pitchFamily="2" charset="-122"/>
            </a:endParaRPr>
          </a:p>
        </p:txBody>
      </p:sp>
      <p:sp>
        <p:nvSpPr>
          <p:cNvPr id="39" name="矩形 38"/>
          <p:cNvSpPr/>
          <p:nvPr/>
        </p:nvSpPr>
        <p:spPr>
          <a:xfrm>
            <a:off x="3347711" y="3236385"/>
            <a:ext cx="1060444" cy="1851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prstClr val="white"/>
              </a:solidFill>
            </a:endParaRPr>
          </a:p>
        </p:txBody>
      </p:sp>
      <p:sp>
        <p:nvSpPr>
          <p:cNvPr id="40" name="矩形 39"/>
          <p:cNvSpPr/>
          <p:nvPr/>
        </p:nvSpPr>
        <p:spPr>
          <a:xfrm>
            <a:off x="4588625" y="3236385"/>
            <a:ext cx="1279519" cy="185182"/>
          </a:xfrm>
          <a:prstGeom prst="rect">
            <a:avLst/>
          </a:prstGeom>
          <a:noFill/>
          <a:ln w="1270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B8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6"/>
          <p:cNvSpPr>
            <a:spLocks noChangeArrowheads="1"/>
          </p:cNvSpPr>
          <p:nvPr/>
        </p:nvSpPr>
        <p:spPr bwMode="auto">
          <a:xfrm>
            <a:off x="755576" y="986459"/>
            <a:ext cx="3768047" cy="3769237"/>
          </a:xfrm>
          <a:prstGeom prst="ellipse">
            <a:avLst/>
          </a:prstGeom>
          <a:noFill/>
          <a:ln w="9" cmpd="sng">
            <a:solidFill>
              <a:srgbClr val="977201"/>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24" name="Oval 10"/>
          <p:cNvSpPr>
            <a:spLocks noChangeArrowheads="1"/>
          </p:cNvSpPr>
          <p:nvPr/>
        </p:nvSpPr>
        <p:spPr bwMode="auto">
          <a:xfrm>
            <a:off x="4213253" y="1536501"/>
            <a:ext cx="439169" cy="439169"/>
          </a:xfrm>
          <a:prstGeom prst="ellipse">
            <a:avLst/>
          </a:prstGeom>
          <a:solidFill>
            <a:schemeClr val="bg1"/>
          </a:solidFill>
          <a:ln>
            <a:noFill/>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r>
              <a:rPr lang="en-US" sz="1800" b="1" dirty="0">
                <a:solidFill>
                  <a:schemeClr val="accent2"/>
                </a:solidFill>
                <a:latin typeface="微软雅黑" panose="020B0503020204020204" pitchFamily="34" charset="-122"/>
                <a:ea typeface="微软雅黑" panose="020B0503020204020204" pitchFamily="34" charset="-122"/>
              </a:rPr>
              <a:t>1</a:t>
            </a:r>
            <a:endParaRPr lang="zh-CN" altLang="en-US" sz="1800" b="1" dirty="0">
              <a:solidFill>
                <a:schemeClr val="accent2"/>
              </a:solidFill>
              <a:latin typeface="微软雅黑" panose="020B0503020204020204" pitchFamily="34" charset="-122"/>
              <a:ea typeface="微软雅黑" panose="020B0503020204020204" pitchFamily="34" charset="-122"/>
            </a:endParaRPr>
          </a:p>
        </p:txBody>
      </p:sp>
      <p:sp>
        <p:nvSpPr>
          <p:cNvPr id="25" name="Oval 11"/>
          <p:cNvSpPr>
            <a:spLocks noChangeArrowheads="1"/>
          </p:cNvSpPr>
          <p:nvPr/>
        </p:nvSpPr>
        <p:spPr bwMode="auto">
          <a:xfrm>
            <a:off x="4251361" y="3167830"/>
            <a:ext cx="439169" cy="439169"/>
          </a:xfrm>
          <a:prstGeom prst="ellipse">
            <a:avLst/>
          </a:prstGeom>
          <a:solidFill>
            <a:schemeClr val="tx1"/>
          </a:solidFill>
          <a:ln>
            <a:noFill/>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r>
              <a:rPr lang="en-US" altLang="zh-CN" sz="1800" b="1" dirty="0">
                <a:solidFill>
                  <a:schemeClr val="accent2"/>
                </a:solidFill>
                <a:latin typeface="微软雅黑" panose="020B0503020204020204" pitchFamily="34" charset="-122"/>
                <a:ea typeface="微软雅黑" panose="020B0503020204020204" pitchFamily="34" charset="-122"/>
              </a:rPr>
              <a:t>2</a:t>
            </a:r>
            <a:endParaRPr lang="zh-CN" altLang="en-US" sz="1800" b="1" dirty="0">
              <a:solidFill>
                <a:schemeClr val="accent2"/>
              </a:solidFill>
              <a:latin typeface="微软雅黑" panose="020B0503020204020204" pitchFamily="34" charset="-122"/>
              <a:ea typeface="微软雅黑" panose="020B0503020204020204" pitchFamily="34" charset="-122"/>
            </a:endParaRPr>
          </a:p>
        </p:txBody>
      </p:sp>
      <p:sp>
        <p:nvSpPr>
          <p:cNvPr id="32" name="TextBox 19"/>
          <p:cNvSpPr txBox="1">
            <a:spLocks noChangeArrowheads="1"/>
          </p:cNvSpPr>
          <p:nvPr/>
        </p:nvSpPr>
        <p:spPr bwMode="auto">
          <a:xfrm>
            <a:off x="4690531" y="1371364"/>
            <a:ext cx="34098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1200" dirty="0">
                <a:solidFill>
                  <a:schemeClr val="accent1"/>
                </a:solidFill>
                <a:latin typeface="微软雅黑" panose="020B0503020204020204" pitchFamily="34" charset="-122"/>
                <a:ea typeface="微软雅黑" panose="020B0503020204020204" pitchFamily="34" charset="-122"/>
              </a:rPr>
              <a:t>冬季奥林匹克运动会简称为冬季奥运会、冬奥会。主要由全世界地区举行，是世界规模最大的冬季综合性运动会，每四年举办一届，</a:t>
            </a:r>
            <a:r>
              <a:rPr lang="en-US" altLang="zh-CN" sz="1200" dirty="0">
                <a:solidFill>
                  <a:schemeClr val="accent1"/>
                </a:solidFill>
                <a:latin typeface="微软雅黑" panose="020B0503020204020204" pitchFamily="34" charset="-122"/>
                <a:ea typeface="微软雅黑" panose="020B0503020204020204" pitchFamily="34" charset="-122"/>
              </a:rPr>
              <a:t>1994</a:t>
            </a:r>
            <a:r>
              <a:rPr lang="zh-CN" altLang="en-US" sz="1200" dirty="0">
                <a:solidFill>
                  <a:schemeClr val="accent1"/>
                </a:solidFill>
                <a:latin typeface="微软雅黑" panose="020B0503020204020204" pitchFamily="34" charset="-122"/>
                <a:ea typeface="微软雅黑" panose="020B0503020204020204" pitchFamily="34" charset="-122"/>
              </a:rPr>
              <a:t>年起与夏季奥林匹克运动会相间举行。参与国主要分布在世界各地，包括欧洲、非洲、美洲、亚洲、大洋洲。</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33" name="Oval 7"/>
          <p:cNvSpPr>
            <a:spLocks noChangeArrowheads="1"/>
          </p:cNvSpPr>
          <p:nvPr/>
        </p:nvSpPr>
        <p:spPr bwMode="auto">
          <a:xfrm>
            <a:off x="851410" y="1251370"/>
            <a:ext cx="3338399" cy="3336019"/>
          </a:xfrm>
          <a:prstGeom prst="ellipse">
            <a:avLst/>
          </a:prstGeom>
          <a:blipFill>
            <a:blip r:embed="rId1"/>
            <a:stretch>
              <a:fillRect r="-5000"/>
            </a:stretch>
          </a:blipFill>
          <a:ln>
            <a:noFill/>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38" name="TextBox 19"/>
          <p:cNvSpPr txBox="1">
            <a:spLocks noChangeArrowheads="1"/>
          </p:cNvSpPr>
          <p:nvPr/>
        </p:nvSpPr>
        <p:spPr bwMode="auto">
          <a:xfrm>
            <a:off x="4706346" y="3075806"/>
            <a:ext cx="343255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1200" dirty="0">
                <a:solidFill>
                  <a:schemeClr val="accent1"/>
                </a:solidFill>
                <a:latin typeface="微软雅黑" panose="020B0503020204020204" pitchFamily="34" charset="-122"/>
                <a:ea typeface="微软雅黑" panose="020B0503020204020204" pitchFamily="34" charset="-122"/>
              </a:rPr>
              <a:t>冬季奥运会最初规定每</a:t>
            </a:r>
            <a:r>
              <a:rPr lang="en-US" altLang="zh-CN" sz="1200" dirty="0">
                <a:solidFill>
                  <a:schemeClr val="accent1"/>
                </a:solidFill>
                <a:latin typeface="微软雅黑" panose="020B0503020204020204" pitchFamily="34" charset="-122"/>
                <a:ea typeface="微软雅黑" panose="020B0503020204020204" pitchFamily="34" charset="-122"/>
              </a:rPr>
              <a:t>4</a:t>
            </a:r>
            <a:r>
              <a:rPr lang="zh-CN" altLang="en-US" sz="1200" dirty="0">
                <a:solidFill>
                  <a:schemeClr val="accent1"/>
                </a:solidFill>
                <a:latin typeface="微软雅黑" panose="020B0503020204020204" pitchFamily="34" charset="-122"/>
                <a:ea typeface="微软雅黑" panose="020B0503020204020204" pitchFamily="34" charset="-122"/>
              </a:rPr>
              <a:t>年举行一次，与夏季奥运会在同年和同一国家举行。从</a:t>
            </a:r>
            <a:r>
              <a:rPr lang="en-US" altLang="zh-CN" sz="1200" dirty="0">
                <a:solidFill>
                  <a:schemeClr val="accent1"/>
                </a:solidFill>
                <a:latin typeface="微软雅黑" panose="020B0503020204020204" pitchFamily="34" charset="-122"/>
                <a:ea typeface="微软雅黑" panose="020B0503020204020204" pitchFamily="34" charset="-122"/>
              </a:rPr>
              <a:t>1928</a:t>
            </a:r>
            <a:r>
              <a:rPr lang="zh-CN" altLang="en-US" sz="1200" dirty="0">
                <a:solidFill>
                  <a:schemeClr val="accent1"/>
                </a:solidFill>
                <a:latin typeface="微软雅黑" panose="020B0503020204020204" pitchFamily="34" charset="-122"/>
                <a:ea typeface="微软雅黑" panose="020B0503020204020204" pitchFamily="34" charset="-122"/>
              </a:rPr>
              <a:t>年的第</a:t>
            </a:r>
            <a:r>
              <a:rPr lang="en-US" altLang="zh-CN" sz="1200" dirty="0">
                <a:solidFill>
                  <a:schemeClr val="accent1"/>
                </a:solidFill>
                <a:latin typeface="微软雅黑" panose="020B0503020204020204" pitchFamily="34" charset="-122"/>
                <a:ea typeface="微软雅黑" panose="020B0503020204020204" pitchFamily="34" charset="-122"/>
              </a:rPr>
              <a:t>2</a:t>
            </a:r>
            <a:r>
              <a:rPr lang="zh-CN" altLang="en-US" sz="1200" dirty="0">
                <a:solidFill>
                  <a:schemeClr val="accent1"/>
                </a:solidFill>
                <a:latin typeface="微软雅黑" panose="020B0503020204020204" pitchFamily="34" charset="-122"/>
                <a:ea typeface="微软雅黑" panose="020B0503020204020204" pitchFamily="34" charset="-122"/>
              </a:rPr>
              <a:t>届冬奥会开始，冬季奥运会与夏季奥运会的举办地点改在不同的国家举行。</a:t>
            </a:r>
            <a:r>
              <a:rPr lang="en-US" altLang="zh-CN" sz="1200" dirty="0">
                <a:solidFill>
                  <a:schemeClr val="accent1"/>
                </a:solidFill>
                <a:latin typeface="微软雅黑" panose="020B0503020204020204" pitchFamily="34" charset="-122"/>
                <a:ea typeface="微软雅黑" panose="020B0503020204020204" pitchFamily="34" charset="-122"/>
              </a:rPr>
              <a:t>1994</a:t>
            </a:r>
            <a:r>
              <a:rPr lang="zh-CN" altLang="en-US" sz="1200" dirty="0">
                <a:solidFill>
                  <a:schemeClr val="accent1"/>
                </a:solidFill>
                <a:latin typeface="微软雅黑" panose="020B0503020204020204" pitchFamily="34" charset="-122"/>
                <a:ea typeface="微软雅黑" panose="020B0503020204020204" pitchFamily="34" charset="-122"/>
              </a:rPr>
              <a:t>年起，冬奥会与夏奥会以</a:t>
            </a:r>
            <a:r>
              <a:rPr lang="en-US" altLang="zh-CN" sz="1200" dirty="0">
                <a:solidFill>
                  <a:schemeClr val="accent1"/>
                </a:solidFill>
                <a:latin typeface="微软雅黑" panose="020B0503020204020204" pitchFamily="34" charset="-122"/>
                <a:ea typeface="微软雅黑" panose="020B0503020204020204" pitchFamily="34" charset="-122"/>
              </a:rPr>
              <a:t>2</a:t>
            </a:r>
            <a:r>
              <a:rPr lang="zh-CN" altLang="en-US" sz="1200" dirty="0">
                <a:solidFill>
                  <a:schemeClr val="accent1"/>
                </a:solidFill>
                <a:latin typeface="微软雅黑" panose="020B0503020204020204" pitchFamily="34" charset="-122"/>
                <a:ea typeface="微软雅黑" panose="020B0503020204020204" pitchFamily="34" charset="-122"/>
              </a:rPr>
              <a:t>年为间隔交叉举行。为将冬奥会与夏奥会时间错开，故只有</a:t>
            </a:r>
            <a:r>
              <a:rPr lang="en-US" altLang="zh-CN" sz="1200" dirty="0">
                <a:solidFill>
                  <a:schemeClr val="accent1"/>
                </a:solidFill>
                <a:latin typeface="微软雅黑" panose="020B0503020204020204" pitchFamily="34" charset="-122"/>
                <a:ea typeface="微软雅黑" panose="020B0503020204020204" pitchFamily="34" charset="-122"/>
              </a:rPr>
              <a:t>1992</a:t>
            </a:r>
            <a:r>
              <a:rPr lang="zh-CN" altLang="en-US" sz="1200" dirty="0">
                <a:solidFill>
                  <a:schemeClr val="accent1"/>
                </a:solidFill>
                <a:latin typeface="微软雅黑" panose="020B0503020204020204" pitchFamily="34" charset="-122"/>
                <a:ea typeface="微软雅黑" panose="020B0503020204020204" pitchFamily="34" charset="-122"/>
              </a:rPr>
              <a:t>年冬奥会与</a:t>
            </a:r>
            <a:r>
              <a:rPr lang="en-US" altLang="zh-CN" sz="1200" dirty="0">
                <a:solidFill>
                  <a:schemeClr val="accent1"/>
                </a:solidFill>
                <a:latin typeface="微软雅黑" panose="020B0503020204020204" pitchFamily="34" charset="-122"/>
                <a:ea typeface="微软雅黑" panose="020B0503020204020204" pitchFamily="34" charset="-122"/>
              </a:rPr>
              <a:t>1994</a:t>
            </a:r>
            <a:r>
              <a:rPr lang="zh-CN" altLang="en-US" sz="1200" dirty="0">
                <a:solidFill>
                  <a:schemeClr val="accent1"/>
                </a:solidFill>
                <a:latin typeface="微软雅黑" panose="020B0503020204020204" pitchFamily="34" charset="-122"/>
                <a:ea typeface="微软雅黑" panose="020B0503020204020204" pitchFamily="34" charset="-122"/>
              </a:rPr>
              <a:t>年冬奥会相隔</a:t>
            </a:r>
            <a:r>
              <a:rPr lang="en-US" altLang="zh-CN" sz="1200" dirty="0">
                <a:solidFill>
                  <a:schemeClr val="accent1"/>
                </a:solidFill>
                <a:latin typeface="微软雅黑" panose="020B0503020204020204" pitchFamily="34" charset="-122"/>
                <a:ea typeface="微软雅黑" panose="020B0503020204020204" pitchFamily="34" charset="-122"/>
              </a:rPr>
              <a:t>2</a:t>
            </a:r>
            <a:r>
              <a:rPr lang="zh-CN" altLang="en-US" sz="1200" dirty="0">
                <a:solidFill>
                  <a:schemeClr val="accent1"/>
                </a:solidFill>
                <a:latin typeface="微软雅黑" panose="020B0503020204020204" pitchFamily="34" charset="-122"/>
                <a:ea typeface="微软雅黑" panose="020B0503020204020204" pitchFamily="34" charset="-122"/>
              </a:rPr>
              <a:t>年。</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20" name="文本框 19"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1548957" y="441321"/>
            <a:ext cx="5328592" cy="369332"/>
          </a:xfrm>
          <a:prstGeom prst="rect">
            <a:avLst/>
          </a:prstGeom>
          <a:noFill/>
        </p:spPr>
        <p:txBody>
          <a:bodyPr wrap="squar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冬季奥林匹克运会（</a:t>
            </a:r>
            <a:r>
              <a:rPr lang="en-US" altLang="zh-CN"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Winter Olympic Games</a:t>
            </a: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a:t>
            </a:r>
            <a:endPar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p:nvPr/>
        </p:nvCxnSpPr>
        <p:spPr>
          <a:xfrm>
            <a:off x="1835696" y="825448"/>
            <a:ext cx="0" cy="361608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339752" y="123478"/>
            <a:ext cx="6304184" cy="5020022"/>
          </a:xfrm>
          <a:prstGeom prst="rect">
            <a:avLst/>
          </a:prstGeom>
        </p:spPr>
      </p:pic>
      <p:sp>
        <p:nvSpPr>
          <p:cNvPr id="4" name="文本框 3"/>
          <p:cNvSpPr txBox="1"/>
          <p:nvPr/>
        </p:nvSpPr>
        <p:spPr>
          <a:xfrm>
            <a:off x="971600" y="1474999"/>
            <a:ext cx="615553" cy="2952328"/>
          </a:xfrm>
          <a:prstGeom prst="rect">
            <a:avLst/>
          </a:prstGeom>
          <a:noFill/>
        </p:spPr>
        <p:txBody>
          <a:bodyPr vert="eaVert" wrap="square" rtlCol="0">
            <a:spAutoFit/>
          </a:bodyPr>
          <a:lstStyle/>
          <a:p>
            <a:r>
              <a:rPr lang="zh-CN" altLang="en-US" sz="2800" dirty="0">
                <a:solidFill>
                  <a:srgbClr val="0070C0"/>
                </a:solidFill>
              </a:rPr>
              <a:t>历届冬奥会一览</a:t>
            </a:r>
            <a:endParaRPr lang="zh-CN" altLang="en-US" sz="28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1520" y="1699746"/>
            <a:ext cx="2288035" cy="1411319"/>
            <a:chOff x="763742" y="1644373"/>
            <a:chExt cx="2288035" cy="1411319"/>
          </a:xfrm>
        </p:grpSpPr>
        <p:sp>
          <p:nvSpPr>
            <p:cNvPr id="15" name="TextBox 11"/>
            <p:cNvSpPr txBox="1"/>
            <p:nvPr/>
          </p:nvSpPr>
          <p:spPr>
            <a:xfrm>
              <a:off x="763742" y="2116973"/>
              <a:ext cx="2288035" cy="938719"/>
            </a:xfrm>
            <a:prstGeom prst="rect">
              <a:avLst/>
            </a:prstGeom>
            <a:noFill/>
          </p:spPr>
          <p:txBody>
            <a:bodyPr wrap="square" rtlCol="0">
              <a:spAutoFit/>
            </a:bodyPr>
            <a:lstStyle/>
            <a:p>
              <a:pPr lvl="0">
                <a:defRPr/>
              </a:pPr>
              <a:r>
                <a:rPr lang="zh-CN" altLang="en-US" sz="1100" kern="0" dirty="0">
                  <a:solidFill>
                    <a:schemeClr val="accent1"/>
                  </a:solidFill>
                  <a:latin typeface="微软雅黑" panose="020B0503020204020204" pitchFamily="34" charset="-122"/>
                  <a:ea typeface="微软雅黑" panose="020B0503020204020204" pitchFamily="34" charset="-122"/>
                </a:rPr>
                <a:t>中国</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从</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1980</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年开始参加冬奥会（美国普莱西德湖），截止到</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2018</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年平昌冬奥会，中国队在冬奥会上总共获得</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13</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金、</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28</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银、</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21</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铜，共</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62</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块奖牌。</a:t>
              </a:r>
              <a:endPar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26569" y="1644373"/>
              <a:ext cx="1052212" cy="405577"/>
              <a:chOff x="4412464" y="759599"/>
              <a:chExt cx="1052212" cy="405577"/>
            </a:xfrm>
          </p:grpSpPr>
          <p:sp>
            <p:nvSpPr>
              <p:cNvPr id="17" name="圆角矩形 16"/>
              <p:cNvSpPr/>
              <p:nvPr/>
            </p:nvSpPr>
            <p:spPr>
              <a:xfrm>
                <a:off x="4412464" y="845670"/>
                <a:ext cx="1052212" cy="319506"/>
              </a:xfrm>
              <a:prstGeom prst="roundRect">
                <a:avLst/>
              </a:prstGeom>
              <a:solidFill>
                <a:schemeClr val="bg1"/>
              </a:solidFill>
              <a:ln w="25400" cap="flat" cmpd="sng" algn="ctr">
                <a:noFill/>
                <a:prstDash val="solid"/>
              </a:ln>
              <a:effectLst/>
            </p:spPr>
            <p:txBody>
              <a:bodyPr anchor="ctr"/>
              <a:lstStyle/>
              <a:p>
                <a:pPr algn="ctr" fontAlgn="base">
                  <a:spcBef>
                    <a:spcPct val="0"/>
                  </a:spcBef>
                  <a:spcAft>
                    <a:spcPct val="0"/>
                  </a:spcAft>
                </a:pPr>
                <a:r>
                  <a:rPr lang="zh-CN" altLang="en-US" kern="0" dirty="0">
                    <a:solidFill>
                      <a:srgbClr val="FFFFFF"/>
                    </a:solidFill>
                    <a:effectLst/>
                    <a:latin typeface="Arial" panose="020B0604020202090204" pitchFamily="34" charset="0"/>
                    <a:ea typeface="宋体" panose="02010600030101010101" pitchFamily="2" charset="-122"/>
                  </a:rPr>
                  <a:t>注：</a:t>
                </a:r>
                <a:endParaRPr lang="zh-CN" altLang="en-US" kern="0" dirty="0">
                  <a:solidFill>
                    <a:srgbClr val="FFFFFF"/>
                  </a:solidFill>
                  <a:effectLst/>
                  <a:latin typeface="Arial" panose="020B0604020202090204" pitchFamily="34" charset="0"/>
                  <a:ea typeface="宋体" panose="02010600030101010101" pitchFamily="2" charset="-122"/>
                </a:endParaRPr>
              </a:p>
            </p:txBody>
          </p:sp>
          <p:sp>
            <p:nvSpPr>
              <p:cNvPr id="18" name="矩形 17"/>
              <p:cNvSpPr/>
              <p:nvPr/>
            </p:nvSpPr>
            <p:spPr>
              <a:xfrm>
                <a:off x="4926916" y="759599"/>
                <a:ext cx="184730" cy="338554"/>
              </a:xfrm>
              <a:prstGeom prst="rect">
                <a:avLst/>
              </a:prstGeom>
            </p:spPr>
            <p:txBody>
              <a:bodyPr wrap="none">
                <a:spAutoFit/>
              </a:bodyPr>
              <a:lstStyle/>
              <a:p>
                <a:pPr algn="ct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grpSp>
      <p:sp>
        <p:nvSpPr>
          <p:cNvPr id="19" name="文本框 1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051720" y="372070"/>
            <a:ext cx="4493538" cy="461665"/>
          </a:xfrm>
          <a:prstGeom prst="rect">
            <a:avLst/>
          </a:prstGeom>
          <a:noFill/>
        </p:spPr>
        <p:txBody>
          <a:bodyPr wrap="non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Kartika" panose="02020503030404060203" pitchFamily="18" charset="0"/>
              </a:rPr>
              <a:t>中国历次冬奥会获奖情况及排名</a:t>
            </a:r>
            <a:endParaRPr lang="zh-CN" altLang="en-US" sz="2400" dirty="0">
              <a:solidFill>
                <a:schemeClr val="bg1"/>
              </a:solidFill>
              <a:latin typeface="微软雅黑" panose="020B0503020204020204" pitchFamily="34" charset="-122"/>
              <a:ea typeface="微软雅黑" panose="020B0503020204020204" pitchFamily="34" charset="-122"/>
              <a:cs typeface="Kartika" panose="02020503030404060203"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1760" y="987574"/>
            <a:ext cx="6081665" cy="39908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组合 22"/>
          <p:cNvGrpSpPr/>
          <p:nvPr/>
        </p:nvGrpSpPr>
        <p:grpSpPr bwMode="auto">
          <a:xfrm>
            <a:off x="4794516" y="1059582"/>
            <a:ext cx="2758679" cy="346249"/>
            <a:chOff x="0" y="0"/>
            <a:chExt cx="3240360" cy="346442"/>
          </a:xfrm>
        </p:grpSpPr>
        <p:sp>
          <p:nvSpPr>
            <p:cNvPr id="167" name="矩形 23"/>
            <p:cNvSpPr>
              <a:spLocks noChangeArrowheads="1"/>
            </p:cNvSpPr>
            <p:nvPr/>
          </p:nvSpPr>
          <p:spPr bwMode="auto">
            <a:xfrm>
              <a:off x="0" y="1900"/>
              <a:ext cx="3240360" cy="326896"/>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9pPr>
            </a:lstStyle>
            <a:p>
              <a:pPr algn="ctr" eaLnBrk="1" hangingPunct="1">
                <a:lnSpc>
                  <a:spcPct val="100000"/>
                </a:lnSpc>
                <a:spcBef>
                  <a:spcPct val="0"/>
                </a:spcBef>
                <a:buFont typeface="Arial" panose="020B060402020209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8" name="文本框 11"/>
            <p:cNvSpPr>
              <a:spLocks noChangeArrowheads="1"/>
            </p:cNvSpPr>
            <p:nvPr/>
          </p:nvSpPr>
          <p:spPr bwMode="auto">
            <a:xfrm>
              <a:off x="72008" y="0"/>
              <a:ext cx="216986" cy="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9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702030404030204" pitchFamily="34" charset="0"/>
                </a:defRPr>
              </a:lvl9pPr>
            </a:lstStyle>
            <a:p>
              <a:pPr eaLnBrk="1" hangingPunct="1">
                <a:lnSpc>
                  <a:spcPct val="100000"/>
                </a:lnSpc>
                <a:spcBef>
                  <a:spcPct val="0"/>
                </a:spcBef>
                <a:buFont typeface="Arial" panose="020B0604020202090204" pitchFamily="34" charset="0"/>
                <a:buNone/>
              </a:pPr>
              <a:endPar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grpSp>
      <p:sp>
        <p:nvSpPr>
          <p:cNvPr id="25" name="文本框 2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086385" y="387804"/>
            <a:ext cx="272382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中国冬奥会项目实力分析</a:t>
            </a:r>
            <a:endPar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5030" y="843558"/>
            <a:ext cx="4104456" cy="4190532"/>
          </a:xfrm>
          <a:prstGeom prst="rect">
            <a:avLst/>
          </a:prstGeom>
        </p:spPr>
      </p:pic>
      <p:sp>
        <p:nvSpPr>
          <p:cNvPr id="6" name="文本框 5"/>
          <p:cNvSpPr txBox="1"/>
          <p:nvPr/>
        </p:nvSpPr>
        <p:spPr>
          <a:xfrm>
            <a:off x="4794516" y="1644035"/>
            <a:ext cx="2835647" cy="2585323"/>
          </a:xfrm>
          <a:prstGeom prst="rect">
            <a:avLst/>
          </a:prstGeom>
          <a:noFill/>
        </p:spPr>
        <p:txBody>
          <a:bodyPr wrap="square" rtlCol="0">
            <a:spAutoFit/>
          </a:bodyPr>
          <a:lstStyle/>
          <a:p>
            <a:r>
              <a:rPr lang="zh-CN" altLang="en-US" dirty="0"/>
              <a:t>中国冬奥军团仅在十五个大项中的五个项目取得过奖牌，且这五个大项上，奖牌主要集中在短道速滑，占到我国奖牌总数的</a:t>
            </a:r>
            <a:r>
              <a:rPr lang="zh-CN" altLang="en-US"/>
              <a:t>一半以上。各个</a:t>
            </a:r>
            <a:r>
              <a:rPr lang="zh-CN" altLang="en-US" dirty="0"/>
              <a:t>项目上，不但“雪不如冰”，且呈现出“冰上项目不硬、雪上项目不强”的格局。</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339502"/>
            <a:ext cx="7704856"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北京</a:t>
            </a:r>
            <a:r>
              <a:rPr lang="en-US" altLang="zh-CN" sz="2400" dirty="0">
                <a:solidFill>
                  <a:schemeClr val="bg1"/>
                </a:solidFill>
                <a:latin typeface="微软雅黑" panose="020B0503020204020204" pitchFamily="34" charset="-122"/>
                <a:ea typeface="微软雅黑" panose="020B0503020204020204" pitchFamily="34" charset="-122"/>
              </a:rPr>
              <a:t>2022</a:t>
            </a:r>
            <a:r>
              <a:rPr lang="zh-CN" altLang="en-US" sz="2400" dirty="0">
                <a:solidFill>
                  <a:schemeClr val="bg1"/>
                </a:solidFill>
                <a:latin typeface="微软雅黑" panose="020B0503020204020204" pitchFamily="34" charset="-122"/>
                <a:ea typeface="微软雅黑" panose="020B0503020204020204" pitchFamily="34" charset="-122"/>
              </a:rPr>
              <a:t>年冬奥会及冬残奥会拟举办时间</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15616" y="1563638"/>
            <a:ext cx="3600400" cy="3138170"/>
          </a:xfrm>
          <a:prstGeom prst="rect">
            <a:avLst/>
          </a:prstGeom>
          <a:noFill/>
        </p:spPr>
        <p:txBody>
          <a:bodyPr wrap="square" rtlCol="0">
            <a:spAutoFit/>
          </a:bodyPr>
          <a:lstStyle/>
          <a:p>
            <a:r>
              <a:rPr lang="zh-CN" altLang="en-US" dirty="0"/>
              <a:t>北京</a:t>
            </a:r>
            <a:r>
              <a:rPr lang="en-US" altLang="zh-CN" dirty="0"/>
              <a:t>2022</a:t>
            </a:r>
            <a:r>
              <a:rPr lang="zh-CN" altLang="en-US" dirty="0"/>
              <a:t>年冬奥会</a:t>
            </a:r>
            <a:endParaRPr lang="en-US" altLang="zh-CN" dirty="0"/>
          </a:p>
          <a:p>
            <a:r>
              <a:rPr lang="en-US" altLang="zh-CN" dirty="0">
                <a:solidFill>
                  <a:schemeClr val="bg1"/>
                </a:solidFill>
                <a:latin typeface="华文行楷" panose="02010800040101010101" pitchFamily="2" charset="-122"/>
                <a:ea typeface="华文行楷" panose="02010800040101010101" pitchFamily="2" charset="-122"/>
              </a:rPr>
              <a:t>2</a:t>
            </a:r>
            <a:r>
              <a:rPr lang="zh-CN" altLang="en-US" dirty="0">
                <a:solidFill>
                  <a:schemeClr val="bg1"/>
                </a:solidFill>
                <a:latin typeface="华文行楷" panose="02010800040101010101" pitchFamily="2" charset="-122"/>
                <a:ea typeface="华文行楷" panose="02010800040101010101" pitchFamily="2" charset="-122"/>
              </a:rPr>
              <a:t>月</a:t>
            </a:r>
            <a:r>
              <a:rPr lang="en-US" altLang="zh-CN" dirty="0">
                <a:solidFill>
                  <a:schemeClr val="bg1"/>
                </a:solidFill>
                <a:latin typeface="华文行楷" panose="02010800040101010101" pitchFamily="2" charset="-122"/>
                <a:ea typeface="华文行楷" panose="02010800040101010101" pitchFamily="2" charset="-122"/>
              </a:rPr>
              <a:t>04</a:t>
            </a:r>
            <a:r>
              <a:rPr lang="zh-CN" altLang="en-US" dirty="0">
                <a:solidFill>
                  <a:schemeClr val="bg1"/>
                </a:solidFill>
                <a:latin typeface="华文行楷" panose="02010800040101010101" pitchFamily="2" charset="-122"/>
                <a:ea typeface="华文行楷" panose="02010800040101010101" pitchFamily="2" charset="-122"/>
              </a:rPr>
              <a:t>日（星期五）开幕</a:t>
            </a:r>
            <a:endParaRPr lang="en-US" altLang="zh-CN" dirty="0">
              <a:solidFill>
                <a:schemeClr val="bg1"/>
              </a:solidFill>
              <a:latin typeface="华文行楷" panose="02010800040101010101" pitchFamily="2" charset="-122"/>
              <a:ea typeface="华文行楷" panose="02010800040101010101" pitchFamily="2" charset="-122"/>
            </a:endParaRPr>
          </a:p>
          <a:p>
            <a:r>
              <a:rPr lang="en-US" altLang="zh-CN" dirty="0">
                <a:solidFill>
                  <a:schemeClr val="bg1"/>
                </a:solidFill>
                <a:latin typeface="华文行楷" panose="02010800040101010101" pitchFamily="2" charset="-122"/>
                <a:ea typeface="华文行楷" panose="02010800040101010101" pitchFamily="2" charset="-122"/>
              </a:rPr>
              <a:t>2</a:t>
            </a:r>
            <a:r>
              <a:rPr lang="zh-CN" altLang="en-US" dirty="0">
                <a:solidFill>
                  <a:schemeClr val="bg1"/>
                </a:solidFill>
                <a:latin typeface="华文行楷" panose="02010800040101010101" pitchFamily="2" charset="-122"/>
                <a:ea typeface="华文行楷" panose="02010800040101010101" pitchFamily="2" charset="-122"/>
              </a:rPr>
              <a:t>月</a:t>
            </a:r>
            <a:r>
              <a:rPr lang="en-US" altLang="zh-CN" dirty="0">
                <a:solidFill>
                  <a:schemeClr val="bg1"/>
                </a:solidFill>
                <a:latin typeface="华文行楷" panose="02010800040101010101" pitchFamily="2" charset="-122"/>
                <a:ea typeface="华文行楷" panose="02010800040101010101" pitchFamily="2" charset="-122"/>
              </a:rPr>
              <a:t>20</a:t>
            </a:r>
            <a:r>
              <a:rPr lang="zh-CN" altLang="en-US" dirty="0">
                <a:solidFill>
                  <a:schemeClr val="bg1"/>
                </a:solidFill>
                <a:latin typeface="华文行楷" panose="02010800040101010101" pitchFamily="2" charset="-122"/>
                <a:ea typeface="华文行楷" panose="02010800040101010101" pitchFamily="2" charset="-122"/>
              </a:rPr>
              <a:t>日（星期日）闭幕</a:t>
            </a:r>
            <a:endParaRPr lang="en-US" altLang="zh-CN" dirty="0">
              <a:solidFill>
                <a:schemeClr val="bg1"/>
              </a:solidFill>
              <a:latin typeface="华文行楷" panose="02010800040101010101" pitchFamily="2" charset="-122"/>
              <a:ea typeface="华文行楷" panose="02010800040101010101" pitchFamily="2" charset="-122"/>
            </a:endParaRPr>
          </a:p>
          <a:p>
            <a:endParaRPr lang="en-US" altLang="zh-CN" dirty="0"/>
          </a:p>
          <a:p>
            <a:r>
              <a:rPr lang="zh-CN" altLang="en-US" dirty="0"/>
              <a:t>北京</a:t>
            </a:r>
            <a:r>
              <a:rPr lang="en-US" altLang="zh-CN" dirty="0"/>
              <a:t>2022</a:t>
            </a:r>
            <a:r>
              <a:rPr lang="zh-CN" altLang="en-US" dirty="0"/>
              <a:t>年冬残奥会</a:t>
            </a:r>
            <a:endParaRPr lang="en-US" altLang="zh-CN" dirty="0"/>
          </a:p>
          <a:p>
            <a:r>
              <a:rPr lang="en-US" altLang="zh-CN" dirty="0">
                <a:solidFill>
                  <a:schemeClr val="bg1"/>
                </a:solidFill>
                <a:latin typeface="华文行楷" panose="02010800040101010101" pitchFamily="2" charset="-122"/>
                <a:ea typeface="华文行楷" panose="02010800040101010101" pitchFamily="2" charset="-122"/>
              </a:rPr>
              <a:t>2022</a:t>
            </a:r>
            <a:r>
              <a:rPr lang="zh-CN" altLang="en-US" dirty="0">
                <a:solidFill>
                  <a:schemeClr val="bg1"/>
                </a:solidFill>
                <a:latin typeface="华文行楷" panose="02010800040101010101" pitchFamily="2" charset="-122"/>
                <a:ea typeface="华文行楷" panose="02010800040101010101" pitchFamily="2" charset="-122"/>
              </a:rPr>
              <a:t>年</a:t>
            </a:r>
            <a:r>
              <a:rPr lang="en-US" altLang="zh-CN" dirty="0">
                <a:solidFill>
                  <a:schemeClr val="bg1"/>
                </a:solidFill>
                <a:latin typeface="华文行楷" panose="02010800040101010101" pitchFamily="2" charset="-122"/>
                <a:ea typeface="华文行楷" panose="02010800040101010101" pitchFamily="2" charset="-122"/>
              </a:rPr>
              <a:t>3</a:t>
            </a:r>
            <a:r>
              <a:rPr lang="zh-CN" altLang="en-US" dirty="0">
                <a:solidFill>
                  <a:schemeClr val="bg1"/>
                </a:solidFill>
                <a:latin typeface="华文行楷" panose="02010800040101010101" pitchFamily="2" charset="-122"/>
                <a:ea typeface="华文行楷" panose="02010800040101010101" pitchFamily="2" charset="-122"/>
              </a:rPr>
              <a:t>月</a:t>
            </a:r>
            <a:r>
              <a:rPr lang="en-US" altLang="zh-CN" dirty="0">
                <a:solidFill>
                  <a:schemeClr val="bg1"/>
                </a:solidFill>
                <a:latin typeface="华文行楷" panose="02010800040101010101" pitchFamily="2" charset="-122"/>
                <a:ea typeface="华文行楷" panose="02010800040101010101" pitchFamily="2" charset="-122"/>
              </a:rPr>
              <a:t>4</a:t>
            </a:r>
            <a:r>
              <a:rPr lang="zh-CN" altLang="en-US" dirty="0">
                <a:solidFill>
                  <a:schemeClr val="bg1"/>
                </a:solidFill>
                <a:latin typeface="华文行楷" panose="02010800040101010101" pitchFamily="2" charset="-122"/>
                <a:ea typeface="华文行楷" panose="02010800040101010101" pitchFamily="2" charset="-122"/>
              </a:rPr>
              <a:t>日（星期五）开幕</a:t>
            </a:r>
            <a:endParaRPr lang="en-US" altLang="zh-CN" dirty="0">
              <a:solidFill>
                <a:schemeClr val="bg1"/>
              </a:solidFill>
              <a:latin typeface="华文行楷" panose="02010800040101010101" pitchFamily="2" charset="-122"/>
              <a:ea typeface="华文行楷" panose="02010800040101010101" pitchFamily="2" charset="-122"/>
            </a:endParaRPr>
          </a:p>
          <a:p>
            <a:r>
              <a:rPr lang="en-US" altLang="zh-CN" dirty="0">
                <a:solidFill>
                  <a:schemeClr val="bg1"/>
                </a:solidFill>
                <a:latin typeface="华文行楷" panose="02010800040101010101" pitchFamily="2" charset="-122"/>
                <a:ea typeface="华文行楷" panose="02010800040101010101" pitchFamily="2" charset="-122"/>
              </a:rPr>
              <a:t>2022</a:t>
            </a:r>
            <a:r>
              <a:rPr lang="zh-CN" altLang="en-US" dirty="0">
                <a:solidFill>
                  <a:schemeClr val="bg1"/>
                </a:solidFill>
                <a:latin typeface="华文行楷" panose="02010800040101010101" pitchFamily="2" charset="-122"/>
                <a:ea typeface="华文行楷" panose="02010800040101010101" pitchFamily="2" charset="-122"/>
              </a:rPr>
              <a:t>年</a:t>
            </a:r>
            <a:r>
              <a:rPr lang="en-US" altLang="zh-CN" dirty="0">
                <a:solidFill>
                  <a:schemeClr val="bg1"/>
                </a:solidFill>
                <a:latin typeface="华文行楷" panose="02010800040101010101" pitchFamily="2" charset="-122"/>
                <a:ea typeface="华文行楷" panose="02010800040101010101" pitchFamily="2" charset="-122"/>
              </a:rPr>
              <a:t>3</a:t>
            </a:r>
            <a:r>
              <a:rPr lang="zh-CN" altLang="en-US" dirty="0">
                <a:solidFill>
                  <a:schemeClr val="bg1"/>
                </a:solidFill>
                <a:latin typeface="华文行楷" panose="02010800040101010101" pitchFamily="2" charset="-122"/>
                <a:ea typeface="华文行楷" panose="02010800040101010101" pitchFamily="2" charset="-122"/>
              </a:rPr>
              <a:t>月</a:t>
            </a:r>
            <a:r>
              <a:rPr lang="en-US" altLang="zh-CN" dirty="0">
                <a:solidFill>
                  <a:schemeClr val="bg1"/>
                </a:solidFill>
                <a:latin typeface="华文行楷" panose="02010800040101010101" pitchFamily="2" charset="-122"/>
                <a:ea typeface="华文行楷" panose="02010800040101010101" pitchFamily="2" charset="-122"/>
              </a:rPr>
              <a:t>13</a:t>
            </a:r>
            <a:r>
              <a:rPr lang="zh-CN" altLang="en-US" dirty="0">
                <a:solidFill>
                  <a:schemeClr val="bg1"/>
                </a:solidFill>
                <a:latin typeface="华文行楷" panose="02010800040101010101" pitchFamily="2" charset="-122"/>
                <a:ea typeface="华文行楷" panose="02010800040101010101" pitchFamily="2" charset="-122"/>
              </a:rPr>
              <a:t>日（星期日）闭幕</a:t>
            </a:r>
            <a:endParaRPr lang="en-US" altLang="zh-CN" dirty="0">
              <a:solidFill>
                <a:schemeClr val="bg1"/>
              </a:solidFill>
              <a:latin typeface="华文行楷" panose="02010800040101010101" pitchFamily="2" charset="-122"/>
              <a:ea typeface="华文行楷" panose="02010800040101010101" pitchFamily="2" charset="-122"/>
            </a:endParaRPr>
          </a:p>
          <a:p>
            <a:endParaRPr lang="en-US" altLang="zh-CN" dirty="0"/>
          </a:p>
          <a:p>
            <a:r>
              <a:rPr lang="en-US" altLang="zh-CN" dirty="0"/>
              <a:t>2022</a:t>
            </a:r>
            <a:r>
              <a:rPr lang="zh-CN" altLang="en-US" dirty="0"/>
              <a:t>年北京冬奥会测试赛</a:t>
            </a:r>
            <a:endParaRPr lang="en-US" altLang="zh-CN" dirty="0"/>
          </a:p>
          <a:p>
            <a:r>
              <a:rPr dirty="0">
                <a:solidFill>
                  <a:schemeClr val="bg1"/>
                </a:solidFill>
                <a:latin typeface="华文行楷" panose="02010800040101010101" pitchFamily="2" charset="-122"/>
                <a:ea typeface="华文行楷" panose="02010800040101010101" pitchFamily="2" charset="-122"/>
              </a:rPr>
              <a:t>从2020年2月份陆续开始，至2021年4月份结束</a:t>
            </a:r>
            <a:endParaRPr dirty="0">
              <a:solidFill>
                <a:schemeClr val="bg1"/>
              </a:solidFill>
              <a:latin typeface="华文行楷" panose="02010800040101010101" pitchFamily="2" charset="-122"/>
              <a:ea typeface="华文行楷" panose="02010800040101010101" pitchFamily="2" charset="-122"/>
            </a:endParaRPr>
          </a:p>
        </p:txBody>
      </p:sp>
      <p:pic>
        <p:nvPicPr>
          <p:cNvPr id="7" name="图片 6"/>
          <p:cNvPicPr>
            <a:picLocks noChangeAspect="1"/>
          </p:cNvPicPr>
          <p:nvPr/>
        </p:nvPicPr>
        <p:blipFill>
          <a:blip r:embed="rId1"/>
          <a:stretch>
            <a:fillRect/>
          </a:stretch>
        </p:blipFill>
        <p:spPr>
          <a:xfrm>
            <a:off x="5004048" y="999971"/>
            <a:ext cx="3324225" cy="3657600"/>
          </a:xfrm>
          <a:prstGeom prst="rect">
            <a:avLst/>
          </a:prstGeom>
        </p:spPr>
      </p:pic>
      <p:pic>
        <p:nvPicPr>
          <p:cNvPr id="8" name="图片 7"/>
          <p:cNvPicPr>
            <a:picLocks noChangeAspect="1"/>
          </p:cNvPicPr>
          <p:nvPr/>
        </p:nvPicPr>
        <p:blipFill>
          <a:blip r:embed="rId2"/>
          <a:stretch>
            <a:fillRect/>
          </a:stretch>
        </p:blipFill>
        <p:spPr>
          <a:xfrm>
            <a:off x="1115616" y="1131590"/>
            <a:ext cx="2755631" cy="3475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07504" y="771550"/>
            <a:ext cx="3456384" cy="4373383"/>
          </a:xfrm>
          <a:prstGeom prst="rect">
            <a:avLst/>
          </a:prstGeom>
          <a:ln w="12700">
            <a:solidFill>
              <a:schemeClr val="tx1"/>
            </a:solidFill>
          </a:ln>
        </p:spPr>
      </p:pic>
      <p:sp>
        <p:nvSpPr>
          <p:cNvPr id="10" name="文本框 9"/>
          <p:cNvSpPr txBox="1"/>
          <p:nvPr/>
        </p:nvSpPr>
        <p:spPr>
          <a:xfrm>
            <a:off x="1259632" y="309885"/>
            <a:ext cx="6048672"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冬奥会项目</a:t>
            </a:r>
            <a:r>
              <a:rPr lang="zh-CN" altLang="en-US" sz="2000" dirty="0">
                <a:solidFill>
                  <a:schemeClr val="bg1"/>
                </a:solidFill>
                <a:latin typeface="微软雅黑" panose="020B0503020204020204" pitchFamily="34" charset="-122"/>
                <a:ea typeface="微软雅黑" panose="020B0503020204020204" pitchFamily="34" charset="-122"/>
              </a:rPr>
              <a:t>（以</a:t>
            </a:r>
            <a:r>
              <a:rPr lang="en-US" altLang="zh-CN" sz="2000" dirty="0">
                <a:solidFill>
                  <a:schemeClr val="bg1"/>
                </a:solidFill>
                <a:latin typeface="微软雅黑" panose="020B0503020204020204" pitchFamily="34" charset="-122"/>
                <a:ea typeface="微软雅黑" panose="020B0503020204020204" pitchFamily="34" charset="-122"/>
              </a:rPr>
              <a:t>2020</a:t>
            </a:r>
            <a:r>
              <a:rPr lang="zh-CN" altLang="en-US" sz="2000" dirty="0">
                <a:solidFill>
                  <a:schemeClr val="bg1"/>
                </a:solidFill>
                <a:latin typeface="微软雅黑" panose="020B0503020204020204" pitchFamily="34" charset="-122"/>
                <a:ea typeface="微软雅黑" panose="020B0503020204020204" pitchFamily="34" charset="-122"/>
              </a:rPr>
              <a:t>北京冬奥会为例）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35896" y="915566"/>
            <a:ext cx="5256584" cy="584775"/>
          </a:xfrm>
          <a:prstGeom prst="rect">
            <a:avLst/>
          </a:prstGeom>
          <a:noFill/>
        </p:spPr>
        <p:txBody>
          <a:bodyPr wrap="square" rtlCol="0">
            <a:spAutoFit/>
          </a:bodyPr>
          <a:lstStyle/>
          <a:p>
            <a:r>
              <a:rPr lang="zh-CN" altLang="en-US" sz="1600" b="1" dirty="0">
                <a:latin typeface="仿宋" panose="02010609060101010101" pitchFamily="49" charset="-122"/>
                <a:ea typeface="仿宋" panose="02010609060101010101" pitchFamily="49" charset="-122"/>
              </a:rPr>
              <a:t>   </a:t>
            </a:r>
            <a:r>
              <a:rPr lang="zh-CN" altLang="en-US" sz="1600" b="1" dirty="0">
                <a:latin typeface="+mn-ea"/>
              </a:rPr>
              <a:t>冬奥会的大项（</a:t>
            </a:r>
            <a:r>
              <a:rPr lang="en-US" altLang="zh-CN" sz="1600" b="1" dirty="0">
                <a:latin typeface="+mn-ea"/>
              </a:rPr>
              <a:t>Sport</a:t>
            </a:r>
            <a:r>
              <a:rPr lang="zh-CN" altLang="en-US" sz="1600" b="1" dirty="0">
                <a:latin typeface="+mn-ea"/>
              </a:rPr>
              <a:t>）、分项（</a:t>
            </a:r>
            <a:r>
              <a:rPr lang="en-US" altLang="zh-CN" sz="1600" b="1" dirty="0">
                <a:latin typeface="+mn-ea"/>
              </a:rPr>
              <a:t>Discipline</a:t>
            </a:r>
            <a:r>
              <a:rPr lang="zh-CN" altLang="en-US" sz="1600" b="1" dirty="0">
                <a:latin typeface="+mn-ea"/>
              </a:rPr>
              <a:t>）的个数比较固定，每届冬奥会通常会在小项（</a:t>
            </a:r>
            <a:r>
              <a:rPr lang="en-US" altLang="zh-CN" sz="1600" b="1" dirty="0">
                <a:latin typeface="+mn-ea"/>
              </a:rPr>
              <a:t>Event</a:t>
            </a:r>
            <a:r>
              <a:rPr lang="zh-CN" altLang="en-US" sz="1600" b="1" dirty="0">
                <a:latin typeface="+mn-ea"/>
              </a:rPr>
              <a:t>）上增减。</a:t>
            </a:r>
            <a:endParaRPr lang="zh-CN" altLang="en-US" sz="1600" b="1" dirty="0">
              <a:latin typeface="+mn-ea"/>
            </a:endParaRPr>
          </a:p>
        </p:txBody>
      </p:sp>
      <p:sp>
        <p:nvSpPr>
          <p:cNvPr id="12" name="文本框 11"/>
          <p:cNvSpPr txBox="1"/>
          <p:nvPr/>
        </p:nvSpPr>
        <p:spPr>
          <a:xfrm>
            <a:off x="3779912" y="1529472"/>
            <a:ext cx="4176464" cy="3539430"/>
          </a:xfrm>
          <a:prstGeom prst="rect">
            <a:avLst/>
          </a:prstGeom>
          <a:noFill/>
        </p:spPr>
        <p:txBody>
          <a:bodyPr wrap="square" rtlCol="0">
            <a:spAutoFit/>
          </a:bodyPr>
          <a:lstStyle/>
          <a:p>
            <a:r>
              <a:rPr lang="en-US" altLang="zh-CN" sz="1400" dirty="0">
                <a:solidFill>
                  <a:schemeClr val="bg1"/>
                </a:solidFill>
                <a:latin typeface="华文行楷" panose="02010800040101010101" pitchFamily="2" charset="-122"/>
                <a:ea typeface="华文行楷" panose="02010800040101010101" pitchFamily="2" charset="-122"/>
              </a:rPr>
              <a:t>15</a:t>
            </a:r>
            <a:r>
              <a:rPr lang="zh-CN" altLang="en-US" sz="1400" dirty="0">
                <a:solidFill>
                  <a:schemeClr val="bg1"/>
                </a:solidFill>
                <a:latin typeface="华文行楷" panose="02010800040101010101" pitchFamily="2" charset="-122"/>
                <a:ea typeface="华文行楷" panose="02010800040101010101" pitchFamily="2" charset="-122"/>
              </a:rPr>
              <a:t>个分项具体如下：</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1</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Alpine Skiing</a:t>
            </a:r>
            <a:r>
              <a:rPr lang="en-US" altLang="zh-CN" sz="1400" dirty="0">
                <a:solidFill>
                  <a:schemeClr val="bg1"/>
                </a:solidFill>
                <a:latin typeface="华文行楷" panose="02010800040101010101" pitchFamily="2" charset="-122"/>
                <a:ea typeface="华文行楷" panose="02010800040101010101" pitchFamily="2" charset="-122"/>
              </a:rPr>
              <a:t> - </a:t>
            </a:r>
            <a:r>
              <a:rPr lang="zh-CN" altLang="en-US" sz="1400" dirty="0">
                <a:solidFill>
                  <a:schemeClr val="bg1"/>
                </a:solidFill>
                <a:latin typeface="华文行楷" panose="02010800040101010101" pitchFamily="2" charset="-122"/>
                <a:ea typeface="华文行楷" panose="02010800040101010101" pitchFamily="2" charset="-122"/>
              </a:rPr>
              <a:t>高山滑雪</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2</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Bobsleigh </a:t>
            </a:r>
            <a:r>
              <a:rPr lang="en-US" altLang="zh-CN" sz="1400" dirty="0">
                <a:solidFill>
                  <a:schemeClr val="bg1"/>
                </a:solidFill>
                <a:latin typeface="华文行楷" panose="02010800040101010101" pitchFamily="2" charset="-122"/>
                <a:ea typeface="华文行楷" panose="02010800040101010101" pitchFamily="2" charset="-122"/>
              </a:rPr>
              <a:t>- </a:t>
            </a:r>
            <a:r>
              <a:rPr lang="zh-CN" altLang="en-US" sz="1400" dirty="0">
                <a:solidFill>
                  <a:schemeClr val="bg1"/>
                </a:solidFill>
                <a:latin typeface="华文行楷" panose="02010800040101010101" pitchFamily="2" charset="-122"/>
                <a:ea typeface="华文行楷" panose="02010800040101010101" pitchFamily="2" charset="-122"/>
              </a:rPr>
              <a:t>雪车</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3</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Biathlon </a:t>
            </a:r>
            <a:r>
              <a:rPr lang="en-US" altLang="zh-CN" sz="1400" dirty="0">
                <a:solidFill>
                  <a:schemeClr val="bg1"/>
                </a:solidFill>
                <a:latin typeface="华文行楷" panose="02010800040101010101" pitchFamily="2" charset="-122"/>
                <a:ea typeface="华文行楷" panose="02010800040101010101" pitchFamily="2" charset="-122"/>
              </a:rPr>
              <a:t>- </a:t>
            </a:r>
            <a:r>
              <a:rPr lang="zh-CN" altLang="en-US" sz="1400" dirty="0">
                <a:solidFill>
                  <a:schemeClr val="bg1"/>
                </a:solidFill>
                <a:latin typeface="华文行楷" panose="02010800040101010101" pitchFamily="2" charset="-122"/>
                <a:ea typeface="华文行楷" panose="02010800040101010101" pitchFamily="2" charset="-122"/>
              </a:rPr>
              <a:t>冬季两项</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4</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Cross-Country Skiing </a:t>
            </a:r>
            <a:r>
              <a:rPr lang="en-US" altLang="zh-CN" sz="1400" dirty="0">
                <a:solidFill>
                  <a:schemeClr val="bg1"/>
                </a:solidFill>
                <a:latin typeface="华文行楷" panose="02010800040101010101" pitchFamily="2" charset="-122"/>
                <a:ea typeface="华文行楷" panose="02010800040101010101" pitchFamily="2" charset="-122"/>
              </a:rPr>
              <a:t>- </a:t>
            </a:r>
            <a:r>
              <a:rPr lang="zh-CN" altLang="en-US" sz="1400" dirty="0">
                <a:solidFill>
                  <a:schemeClr val="bg1"/>
                </a:solidFill>
                <a:latin typeface="华文行楷" panose="02010800040101010101" pitchFamily="2" charset="-122"/>
                <a:ea typeface="华文行楷" panose="02010800040101010101" pitchFamily="2" charset="-122"/>
              </a:rPr>
              <a:t>越野滑雪</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5</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Curling</a:t>
            </a:r>
            <a:r>
              <a:rPr lang="en-US" altLang="zh-CN" sz="1400" dirty="0">
                <a:solidFill>
                  <a:schemeClr val="bg1"/>
                </a:solidFill>
                <a:latin typeface="华文行楷" panose="02010800040101010101" pitchFamily="2" charset="-122"/>
                <a:ea typeface="华文行楷" panose="02010800040101010101" pitchFamily="2" charset="-122"/>
              </a:rPr>
              <a:t> – </a:t>
            </a:r>
            <a:r>
              <a:rPr lang="zh-CN" altLang="en-US" sz="1400" dirty="0">
                <a:solidFill>
                  <a:schemeClr val="bg1"/>
                </a:solidFill>
                <a:latin typeface="华文行楷" panose="02010800040101010101" pitchFamily="2" charset="-122"/>
                <a:ea typeface="华文行楷" panose="02010800040101010101" pitchFamily="2" charset="-122"/>
              </a:rPr>
              <a:t>冰壶</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6</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Freestyle Skiing </a:t>
            </a:r>
            <a:r>
              <a:rPr lang="en-US" altLang="zh-CN" sz="1400" dirty="0">
                <a:solidFill>
                  <a:schemeClr val="bg1"/>
                </a:solidFill>
                <a:latin typeface="华文行楷" panose="02010800040101010101" pitchFamily="2" charset="-122"/>
                <a:ea typeface="华文行楷" panose="02010800040101010101" pitchFamily="2" charset="-122"/>
              </a:rPr>
              <a:t>– </a:t>
            </a:r>
            <a:r>
              <a:rPr lang="zh-CN" altLang="en-US" sz="1400" dirty="0">
                <a:solidFill>
                  <a:schemeClr val="bg1"/>
                </a:solidFill>
                <a:latin typeface="华文行楷" panose="02010800040101010101" pitchFamily="2" charset="-122"/>
                <a:ea typeface="华文行楷" panose="02010800040101010101" pitchFamily="2" charset="-122"/>
              </a:rPr>
              <a:t>自由式滑雪</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7</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Figure Skating </a:t>
            </a:r>
            <a:r>
              <a:rPr lang="en-US" altLang="zh-CN" sz="1400" dirty="0">
                <a:solidFill>
                  <a:schemeClr val="bg1"/>
                </a:solidFill>
                <a:latin typeface="华文行楷" panose="02010800040101010101" pitchFamily="2" charset="-122"/>
                <a:ea typeface="华文行楷" panose="02010800040101010101" pitchFamily="2" charset="-122"/>
              </a:rPr>
              <a:t>– </a:t>
            </a:r>
            <a:r>
              <a:rPr lang="zh-CN" altLang="en-US" sz="1400" dirty="0">
                <a:solidFill>
                  <a:schemeClr val="bg1"/>
                </a:solidFill>
                <a:latin typeface="华文行楷" panose="02010800040101010101" pitchFamily="2" charset="-122"/>
                <a:ea typeface="华文行楷" panose="02010800040101010101" pitchFamily="2" charset="-122"/>
              </a:rPr>
              <a:t>花样滑冰</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8</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Ice Hockey </a:t>
            </a:r>
            <a:r>
              <a:rPr lang="en-US" altLang="zh-CN" sz="1400" dirty="0">
                <a:solidFill>
                  <a:schemeClr val="bg1"/>
                </a:solidFill>
                <a:latin typeface="华文行楷" panose="02010800040101010101" pitchFamily="2" charset="-122"/>
                <a:ea typeface="华文行楷" panose="02010800040101010101" pitchFamily="2" charset="-122"/>
              </a:rPr>
              <a:t>– </a:t>
            </a:r>
            <a:r>
              <a:rPr lang="zh-CN" altLang="en-US" sz="1400" dirty="0">
                <a:solidFill>
                  <a:schemeClr val="bg1"/>
                </a:solidFill>
                <a:latin typeface="华文行楷" panose="02010800040101010101" pitchFamily="2" charset="-122"/>
                <a:ea typeface="华文行楷" panose="02010800040101010101" pitchFamily="2" charset="-122"/>
              </a:rPr>
              <a:t>冰球</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9</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Luge</a:t>
            </a:r>
            <a:r>
              <a:rPr lang="en-US" altLang="zh-CN" sz="1400" dirty="0">
                <a:solidFill>
                  <a:schemeClr val="bg1"/>
                </a:solidFill>
                <a:latin typeface="华文行楷" panose="02010800040101010101" pitchFamily="2" charset="-122"/>
                <a:ea typeface="华文行楷" panose="02010800040101010101" pitchFamily="2" charset="-122"/>
              </a:rPr>
              <a:t> – </a:t>
            </a:r>
            <a:r>
              <a:rPr lang="zh-CN" altLang="en-US" sz="1400" dirty="0">
                <a:solidFill>
                  <a:schemeClr val="bg1"/>
                </a:solidFill>
                <a:latin typeface="华文行楷" panose="02010800040101010101" pitchFamily="2" charset="-122"/>
                <a:ea typeface="华文行楷" panose="02010800040101010101" pitchFamily="2" charset="-122"/>
              </a:rPr>
              <a:t>雪橇</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10</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Nordic Combined </a:t>
            </a:r>
            <a:r>
              <a:rPr lang="en-US" altLang="zh-CN" sz="1400" dirty="0">
                <a:solidFill>
                  <a:schemeClr val="bg1"/>
                </a:solidFill>
                <a:latin typeface="华文行楷" panose="02010800040101010101" pitchFamily="2" charset="-122"/>
                <a:ea typeface="华文行楷" panose="02010800040101010101" pitchFamily="2" charset="-122"/>
              </a:rPr>
              <a:t>– </a:t>
            </a:r>
            <a:r>
              <a:rPr lang="zh-CN" altLang="en-US" sz="1400" dirty="0">
                <a:solidFill>
                  <a:schemeClr val="bg1"/>
                </a:solidFill>
                <a:latin typeface="华文行楷" panose="02010800040101010101" pitchFamily="2" charset="-122"/>
                <a:ea typeface="华文行楷" panose="02010800040101010101" pitchFamily="2" charset="-122"/>
              </a:rPr>
              <a:t>北欧两项</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11</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Snowboard </a:t>
            </a:r>
            <a:r>
              <a:rPr lang="en-US" altLang="zh-CN" sz="1400" dirty="0">
                <a:solidFill>
                  <a:schemeClr val="bg1"/>
                </a:solidFill>
                <a:latin typeface="华文行楷" panose="02010800040101010101" pitchFamily="2" charset="-122"/>
                <a:ea typeface="华文行楷" panose="02010800040101010101" pitchFamily="2" charset="-122"/>
              </a:rPr>
              <a:t>– </a:t>
            </a:r>
            <a:r>
              <a:rPr lang="zh-CN" altLang="en-US" sz="1400" dirty="0">
                <a:solidFill>
                  <a:schemeClr val="bg1"/>
                </a:solidFill>
                <a:latin typeface="华文行楷" panose="02010800040101010101" pitchFamily="2" charset="-122"/>
                <a:ea typeface="华文行楷" panose="02010800040101010101" pitchFamily="2" charset="-122"/>
              </a:rPr>
              <a:t>单板滑雪</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12</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Ski Jumping </a:t>
            </a:r>
            <a:r>
              <a:rPr lang="en-US" altLang="zh-CN" sz="1400" dirty="0">
                <a:solidFill>
                  <a:schemeClr val="bg1"/>
                </a:solidFill>
                <a:latin typeface="华文行楷" panose="02010800040101010101" pitchFamily="2" charset="-122"/>
                <a:ea typeface="华文行楷" panose="02010800040101010101" pitchFamily="2" charset="-122"/>
              </a:rPr>
              <a:t>– </a:t>
            </a:r>
            <a:r>
              <a:rPr lang="zh-CN" altLang="en-US" sz="1400" dirty="0">
                <a:solidFill>
                  <a:schemeClr val="bg1"/>
                </a:solidFill>
                <a:latin typeface="华文行楷" panose="02010800040101010101" pitchFamily="2" charset="-122"/>
                <a:ea typeface="华文行楷" panose="02010800040101010101" pitchFamily="2" charset="-122"/>
              </a:rPr>
              <a:t>跳台滑雪</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13</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Skeleton</a:t>
            </a:r>
            <a:r>
              <a:rPr lang="en-US" altLang="zh-CN" sz="1400" dirty="0">
                <a:solidFill>
                  <a:schemeClr val="bg1"/>
                </a:solidFill>
                <a:latin typeface="华文行楷" panose="02010800040101010101" pitchFamily="2" charset="-122"/>
                <a:ea typeface="华文行楷" panose="02010800040101010101" pitchFamily="2" charset="-122"/>
              </a:rPr>
              <a:t> – </a:t>
            </a:r>
            <a:r>
              <a:rPr lang="zh-CN" altLang="en-US" sz="1400" dirty="0">
                <a:solidFill>
                  <a:schemeClr val="bg1"/>
                </a:solidFill>
                <a:latin typeface="华文行楷" panose="02010800040101010101" pitchFamily="2" charset="-122"/>
                <a:ea typeface="华文行楷" panose="02010800040101010101" pitchFamily="2" charset="-122"/>
              </a:rPr>
              <a:t>钢架雪车</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14</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Speed Skating </a:t>
            </a:r>
            <a:r>
              <a:rPr lang="en-US" altLang="zh-CN" sz="1400" dirty="0">
                <a:solidFill>
                  <a:schemeClr val="bg1"/>
                </a:solidFill>
                <a:latin typeface="华文行楷" panose="02010800040101010101" pitchFamily="2" charset="-122"/>
                <a:ea typeface="华文行楷" panose="02010800040101010101" pitchFamily="2" charset="-122"/>
              </a:rPr>
              <a:t>– </a:t>
            </a:r>
            <a:r>
              <a:rPr lang="zh-CN" altLang="en-US" sz="1400" dirty="0">
                <a:solidFill>
                  <a:schemeClr val="bg1"/>
                </a:solidFill>
                <a:latin typeface="华文行楷" panose="02010800040101010101" pitchFamily="2" charset="-122"/>
                <a:ea typeface="华文行楷" panose="02010800040101010101" pitchFamily="2" charset="-122"/>
              </a:rPr>
              <a:t>速度滑冰</a:t>
            </a:r>
            <a:endParaRPr lang="en-US" altLang="zh-CN" sz="1400" dirty="0">
              <a:solidFill>
                <a:schemeClr val="bg1"/>
              </a:solidFill>
              <a:latin typeface="华文行楷" panose="02010800040101010101" pitchFamily="2" charset="-122"/>
              <a:ea typeface="华文行楷" panose="02010800040101010101" pitchFamily="2" charset="-122"/>
            </a:endParaRPr>
          </a:p>
          <a:p>
            <a:r>
              <a:rPr lang="en-US" altLang="zh-CN" sz="1400" dirty="0">
                <a:solidFill>
                  <a:schemeClr val="bg1"/>
                </a:solidFill>
                <a:latin typeface="华文行楷" panose="02010800040101010101" pitchFamily="2" charset="-122"/>
                <a:ea typeface="华文行楷" panose="02010800040101010101" pitchFamily="2" charset="-122"/>
              </a:rPr>
              <a:t>15</a:t>
            </a:r>
            <a:r>
              <a:rPr lang="zh-CN" altLang="en-US" sz="1400" dirty="0">
                <a:solidFill>
                  <a:schemeClr val="bg1"/>
                </a:solidFill>
                <a:latin typeface="华文行楷" panose="02010800040101010101" pitchFamily="2" charset="-122"/>
                <a:ea typeface="华文行楷" panose="02010800040101010101" pitchFamily="2" charset="-122"/>
              </a:rPr>
              <a:t>、</a:t>
            </a:r>
            <a:r>
              <a:rPr lang="en-US" altLang="zh-CN" sz="1400" dirty="0">
                <a:solidFill>
                  <a:srgbClr val="02117E"/>
                </a:solidFill>
                <a:latin typeface="华文行楷" panose="02010800040101010101" pitchFamily="2" charset="-122"/>
                <a:ea typeface="华文行楷" panose="02010800040101010101" pitchFamily="2" charset="-122"/>
              </a:rPr>
              <a:t>Short Track Speed Skating </a:t>
            </a:r>
            <a:r>
              <a:rPr lang="en-US" altLang="zh-CN" sz="1400" dirty="0">
                <a:solidFill>
                  <a:schemeClr val="bg1"/>
                </a:solidFill>
                <a:latin typeface="华文行楷" panose="02010800040101010101" pitchFamily="2" charset="-122"/>
                <a:ea typeface="华文行楷" panose="02010800040101010101" pitchFamily="2" charset="-122"/>
              </a:rPr>
              <a:t>– </a:t>
            </a:r>
            <a:r>
              <a:rPr lang="zh-CN" altLang="en-US" sz="1400" dirty="0">
                <a:solidFill>
                  <a:schemeClr val="bg1"/>
                </a:solidFill>
                <a:latin typeface="华文行楷" panose="02010800040101010101" pitchFamily="2" charset="-122"/>
                <a:ea typeface="华文行楷" panose="02010800040101010101" pitchFamily="2" charset="-122"/>
              </a:rPr>
              <a:t>短道速滑</a:t>
            </a:r>
            <a:endParaRPr lang="zh-CN" altLang="en-US" sz="1400" dirty="0">
              <a:solidFill>
                <a:schemeClr val="bg1"/>
              </a:solidFill>
              <a:latin typeface="华文行楷" panose="02010800040101010101" pitchFamily="2" charset="-122"/>
              <a:ea typeface="华文行楷" panose="02010800040101010101" pitchFamily="2" charset="-122"/>
            </a:endParaRPr>
          </a:p>
        </p:txBody>
      </p:sp>
      <p:pic>
        <p:nvPicPr>
          <p:cNvPr id="14" name="图片 13"/>
          <p:cNvPicPr>
            <a:picLocks noChangeAspect="1"/>
          </p:cNvPicPr>
          <p:nvPr/>
        </p:nvPicPr>
        <p:blipFill>
          <a:blip r:embed="rId3">
            <a:extLst>
              <a:ext uri="{BEBA8EAE-BF5A-486C-A8C5-ECC9F3942E4B}">
                <a14:imgProps xmlns:a14="http://schemas.microsoft.com/office/drawing/2010/main">
                  <a14:imgLayer r:embed="rId4">
                    <a14:imgEffect>
                      <a14:brightnessContrast bright="-2000"/>
                    </a14:imgEffect>
                    <a14:imgEffect>
                      <a14:colorTemperature colorTemp="6490"/>
                    </a14:imgEffect>
                    <a14:imgEffect>
                      <a14:saturation sat="92000"/>
                    </a14:imgEffect>
                  </a14:imgLayer>
                </a14:imgProps>
              </a:ext>
            </a:extLst>
          </a:blip>
          <a:stretch>
            <a:fillRect/>
          </a:stretch>
        </p:blipFill>
        <p:spPr>
          <a:xfrm>
            <a:off x="6804248" y="1644357"/>
            <a:ext cx="1939824" cy="1332012"/>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图片 14"/>
          <p:cNvPicPr>
            <a:picLocks noChangeAspect="1"/>
          </p:cNvPicPr>
          <p:nvPr/>
        </p:nvPicPr>
        <p:blipFill>
          <a:blip r:embed="rId5"/>
          <a:stretch>
            <a:fillRect/>
          </a:stretch>
        </p:blipFill>
        <p:spPr>
          <a:xfrm>
            <a:off x="6877311" y="3280131"/>
            <a:ext cx="1939824" cy="1332012"/>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6157700" y="1236327"/>
            <a:ext cx="2962335" cy="3019526"/>
          </a:xfrm>
          <a:prstGeom prst="parallelogram">
            <a:avLst>
              <a:gd name="adj" fmla="val 57883"/>
            </a:avLst>
          </a:prstGeom>
          <a:gradFill>
            <a:gsLst>
              <a:gs pos="30000">
                <a:srgbClr val="E6E6E6">
                  <a:alpha val="24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3" name="平行四边形 2"/>
          <p:cNvSpPr/>
          <p:nvPr/>
        </p:nvSpPr>
        <p:spPr>
          <a:xfrm>
            <a:off x="113169" y="1"/>
            <a:ext cx="2889482" cy="3785847"/>
          </a:xfrm>
          <a:prstGeom prst="parallelogram">
            <a:avLst>
              <a:gd name="adj" fmla="val 69801"/>
            </a:avLst>
          </a:prstGeom>
          <a:gradFill>
            <a:gsLst>
              <a:gs pos="30000">
                <a:srgbClr val="E6E6E6">
                  <a:alpha val="21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4" name="平行四边形 3"/>
          <p:cNvSpPr/>
          <p:nvPr/>
        </p:nvSpPr>
        <p:spPr>
          <a:xfrm>
            <a:off x="371548" y="2645229"/>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cxnSp>
        <p:nvCxnSpPr>
          <p:cNvPr id="5" name="直接连接符 4"/>
          <p:cNvCxnSpPr/>
          <p:nvPr/>
        </p:nvCxnSpPr>
        <p:spPr>
          <a:xfrm flipV="1">
            <a:off x="597626" y="1714500"/>
            <a:ext cx="1920240" cy="34290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10800000">
            <a:off x="7147905" y="0"/>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cxnSp>
        <p:nvCxnSpPr>
          <p:cNvPr id="7" name="直接连接符 6"/>
          <p:cNvCxnSpPr/>
          <p:nvPr/>
        </p:nvCxnSpPr>
        <p:spPr>
          <a:xfrm flipH="1">
            <a:off x="6848203" y="0"/>
            <a:ext cx="1700693" cy="30369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矩形 12"/>
          <p:cNvSpPr/>
          <p:nvPr/>
        </p:nvSpPr>
        <p:spPr>
          <a:xfrm>
            <a:off x="8102236" y="3252652"/>
            <a:ext cx="1048295" cy="1890848"/>
          </a:xfrm>
          <a:custGeom>
            <a:avLst/>
            <a:gdLst>
              <a:gd name="connsiteX0" fmla="*/ 0 w 1400224"/>
              <a:gd name="connsiteY0" fmla="*/ 0 h 2939143"/>
              <a:gd name="connsiteX1" fmla="*/ 1400224 w 1400224"/>
              <a:gd name="connsiteY1" fmla="*/ 0 h 2939143"/>
              <a:gd name="connsiteX2" fmla="*/ 1400224 w 1400224"/>
              <a:gd name="connsiteY2" fmla="*/ 2939143 h 2939143"/>
              <a:gd name="connsiteX3" fmla="*/ 0 w 1400224"/>
              <a:gd name="connsiteY3" fmla="*/ 2939143 h 2939143"/>
              <a:gd name="connsiteX4" fmla="*/ 0 w 1400224"/>
              <a:gd name="connsiteY4" fmla="*/ 0 h 2939143"/>
              <a:gd name="connsiteX0-1" fmla="*/ 0 w 1400224"/>
              <a:gd name="connsiteY0-2" fmla="*/ 0 h 2939143"/>
              <a:gd name="connsiteX1-3" fmla="*/ 1400224 w 1400224"/>
              <a:gd name="connsiteY1-4" fmla="*/ 0 h 2939143"/>
              <a:gd name="connsiteX2-5" fmla="*/ 1397726 w 1400224"/>
              <a:gd name="connsiteY2-6" fmla="*/ 418012 h 2939143"/>
              <a:gd name="connsiteX3-7" fmla="*/ 1400224 w 1400224"/>
              <a:gd name="connsiteY3-8" fmla="*/ 2939143 h 2939143"/>
              <a:gd name="connsiteX4-9" fmla="*/ 0 w 1400224"/>
              <a:gd name="connsiteY4-10" fmla="*/ 2939143 h 2939143"/>
              <a:gd name="connsiteX5" fmla="*/ 0 w 1400224"/>
              <a:gd name="connsiteY5" fmla="*/ 0 h 2939143"/>
              <a:gd name="connsiteX0-11" fmla="*/ 0 w 1400224"/>
              <a:gd name="connsiteY0-12" fmla="*/ 0 h 2939143"/>
              <a:gd name="connsiteX1-13" fmla="*/ 1400224 w 1400224"/>
              <a:gd name="connsiteY1-14" fmla="*/ 0 h 2939143"/>
              <a:gd name="connsiteX2-15" fmla="*/ 1397726 w 1400224"/>
              <a:gd name="connsiteY2-16" fmla="*/ 418012 h 2939143"/>
              <a:gd name="connsiteX3-17" fmla="*/ 1400224 w 1400224"/>
              <a:gd name="connsiteY3-18" fmla="*/ 2939143 h 2939143"/>
              <a:gd name="connsiteX4-19" fmla="*/ 339634 w 1400224"/>
              <a:gd name="connsiteY4-20" fmla="*/ 2926080 h 2939143"/>
              <a:gd name="connsiteX5-21" fmla="*/ 0 w 1400224"/>
              <a:gd name="connsiteY5-22" fmla="*/ 2939143 h 2939143"/>
              <a:gd name="connsiteX6" fmla="*/ 0 w 1400224"/>
              <a:gd name="connsiteY6" fmla="*/ 0 h 2939143"/>
              <a:gd name="connsiteX0-23" fmla="*/ 0 w 1473880"/>
              <a:gd name="connsiteY0-24" fmla="*/ 0 h 2939143"/>
              <a:gd name="connsiteX1-25" fmla="*/ 1400224 w 1473880"/>
              <a:gd name="connsiteY1-26" fmla="*/ 0 h 2939143"/>
              <a:gd name="connsiteX2-27" fmla="*/ 1397726 w 1473880"/>
              <a:gd name="connsiteY2-28" fmla="*/ 418012 h 2939143"/>
              <a:gd name="connsiteX3-29" fmla="*/ 1384663 w 1473880"/>
              <a:gd name="connsiteY3-30" fmla="*/ 979714 h 2939143"/>
              <a:gd name="connsiteX4-31" fmla="*/ 1400224 w 1473880"/>
              <a:gd name="connsiteY4-32" fmla="*/ 2939143 h 2939143"/>
              <a:gd name="connsiteX5-33" fmla="*/ 339634 w 1473880"/>
              <a:gd name="connsiteY5-34" fmla="*/ 2926080 h 2939143"/>
              <a:gd name="connsiteX6-35" fmla="*/ 0 w 1473880"/>
              <a:gd name="connsiteY6-36" fmla="*/ 2939143 h 2939143"/>
              <a:gd name="connsiteX7" fmla="*/ 0 w 1473880"/>
              <a:gd name="connsiteY7" fmla="*/ 0 h 2939143"/>
              <a:gd name="connsiteX0-37" fmla="*/ 0 w 1465958"/>
              <a:gd name="connsiteY0-38" fmla="*/ 0 h 2939143"/>
              <a:gd name="connsiteX1-39" fmla="*/ 1400224 w 1465958"/>
              <a:gd name="connsiteY1-40" fmla="*/ 0 h 2939143"/>
              <a:gd name="connsiteX2-41" fmla="*/ 1397726 w 1465958"/>
              <a:gd name="connsiteY2-42" fmla="*/ 418012 h 2939143"/>
              <a:gd name="connsiteX3-43" fmla="*/ 1384663 w 1465958"/>
              <a:gd name="connsiteY3-44" fmla="*/ 979714 h 2939143"/>
              <a:gd name="connsiteX4-45" fmla="*/ 339634 w 1465958"/>
              <a:gd name="connsiteY4-46" fmla="*/ 2926080 h 2939143"/>
              <a:gd name="connsiteX5-47" fmla="*/ 0 w 1465958"/>
              <a:gd name="connsiteY5-48" fmla="*/ 2939143 h 2939143"/>
              <a:gd name="connsiteX6-49" fmla="*/ 0 w 1465958"/>
              <a:gd name="connsiteY6-50" fmla="*/ 0 h 2939143"/>
              <a:gd name="connsiteX0-51" fmla="*/ 0 w 1465958"/>
              <a:gd name="connsiteY0-52" fmla="*/ 0 h 2939143"/>
              <a:gd name="connsiteX1-53" fmla="*/ 1397726 w 1465958"/>
              <a:gd name="connsiteY1-54" fmla="*/ 418012 h 2939143"/>
              <a:gd name="connsiteX2-55" fmla="*/ 1384663 w 1465958"/>
              <a:gd name="connsiteY2-56" fmla="*/ 979714 h 2939143"/>
              <a:gd name="connsiteX3-57" fmla="*/ 339634 w 1465958"/>
              <a:gd name="connsiteY3-58" fmla="*/ 2926080 h 2939143"/>
              <a:gd name="connsiteX4-59" fmla="*/ 0 w 1465958"/>
              <a:gd name="connsiteY4-60" fmla="*/ 2939143 h 2939143"/>
              <a:gd name="connsiteX5-61" fmla="*/ 0 w 1465958"/>
              <a:gd name="connsiteY5-62" fmla="*/ 0 h 2939143"/>
              <a:gd name="connsiteX0-63" fmla="*/ 0 w 1465958"/>
              <a:gd name="connsiteY0-64" fmla="*/ 2521131 h 2521131"/>
              <a:gd name="connsiteX1-65" fmla="*/ 1397726 w 1465958"/>
              <a:gd name="connsiteY1-66" fmla="*/ 0 h 2521131"/>
              <a:gd name="connsiteX2-67" fmla="*/ 1384663 w 1465958"/>
              <a:gd name="connsiteY2-68" fmla="*/ 561702 h 2521131"/>
              <a:gd name="connsiteX3-69" fmla="*/ 339634 w 1465958"/>
              <a:gd name="connsiteY3-70" fmla="*/ 2508068 h 2521131"/>
              <a:gd name="connsiteX4-71" fmla="*/ 0 w 1465958"/>
              <a:gd name="connsiteY4-72" fmla="*/ 2521131 h 2521131"/>
              <a:gd name="connsiteX0-73" fmla="*/ 0 w 1472872"/>
              <a:gd name="connsiteY0-74" fmla="*/ 2521131 h 2521131"/>
              <a:gd name="connsiteX1-75" fmla="*/ 1397726 w 1472872"/>
              <a:gd name="connsiteY1-76" fmla="*/ 0 h 2521131"/>
              <a:gd name="connsiteX2-77" fmla="*/ 1394139 w 1472872"/>
              <a:gd name="connsiteY2-78" fmla="*/ 561702 h 2521131"/>
              <a:gd name="connsiteX3-79" fmla="*/ 339634 w 1472872"/>
              <a:gd name="connsiteY3-80" fmla="*/ 2508068 h 2521131"/>
              <a:gd name="connsiteX4-81" fmla="*/ 0 w 1472872"/>
              <a:gd name="connsiteY4-82" fmla="*/ 2521131 h 2521131"/>
              <a:gd name="connsiteX0-83" fmla="*/ 0 w 1403223"/>
              <a:gd name="connsiteY0-84" fmla="*/ 2521131 h 2521131"/>
              <a:gd name="connsiteX1-85" fmla="*/ 1397726 w 1403223"/>
              <a:gd name="connsiteY1-86" fmla="*/ 0 h 2521131"/>
              <a:gd name="connsiteX2-87" fmla="*/ 1394139 w 1403223"/>
              <a:gd name="connsiteY2-88" fmla="*/ 561702 h 2521131"/>
              <a:gd name="connsiteX3-89" fmla="*/ 339634 w 1403223"/>
              <a:gd name="connsiteY3-90" fmla="*/ 2508068 h 2521131"/>
              <a:gd name="connsiteX4-91" fmla="*/ 0 w 1403223"/>
              <a:gd name="connsiteY4-92" fmla="*/ 2521131 h 2521131"/>
              <a:gd name="connsiteX0-93" fmla="*/ 0 w 1397726"/>
              <a:gd name="connsiteY0-94" fmla="*/ 2521131 h 2521131"/>
              <a:gd name="connsiteX1-95" fmla="*/ 1397726 w 1397726"/>
              <a:gd name="connsiteY1-96" fmla="*/ 0 h 2521131"/>
              <a:gd name="connsiteX2-97" fmla="*/ 1394139 w 1397726"/>
              <a:gd name="connsiteY2-98" fmla="*/ 561702 h 2521131"/>
              <a:gd name="connsiteX3-99" fmla="*/ 339634 w 1397726"/>
              <a:gd name="connsiteY3-100" fmla="*/ 2508068 h 2521131"/>
              <a:gd name="connsiteX4-101" fmla="*/ 0 w 1397726"/>
              <a:gd name="connsiteY4-102" fmla="*/ 2521131 h 2521131"/>
              <a:gd name="connsiteX0-103" fmla="*/ 0 w 1397726"/>
              <a:gd name="connsiteY0-104" fmla="*/ 2521131 h 2521131"/>
              <a:gd name="connsiteX1-105" fmla="*/ 1397726 w 1397726"/>
              <a:gd name="connsiteY1-106" fmla="*/ 0 h 2521131"/>
              <a:gd name="connsiteX2-107" fmla="*/ 1394139 w 1397726"/>
              <a:gd name="connsiteY2-108" fmla="*/ 561702 h 2521131"/>
              <a:gd name="connsiteX3-109" fmla="*/ 339634 w 1397726"/>
              <a:gd name="connsiteY3-110" fmla="*/ 2508068 h 2521131"/>
              <a:gd name="connsiteX4-111" fmla="*/ 0 w 1397726"/>
              <a:gd name="connsiteY4-112" fmla="*/ 2521131 h 2521131"/>
              <a:gd name="connsiteX0-113" fmla="*/ 0 w 1397726"/>
              <a:gd name="connsiteY0-114" fmla="*/ 2521131 h 2521131"/>
              <a:gd name="connsiteX1-115" fmla="*/ 1397726 w 1397726"/>
              <a:gd name="connsiteY1-116" fmla="*/ 0 h 2521131"/>
              <a:gd name="connsiteX2-117" fmla="*/ 1394139 w 1397726"/>
              <a:gd name="connsiteY2-118" fmla="*/ 561702 h 2521131"/>
              <a:gd name="connsiteX3-119" fmla="*/ 339634 w 1397726"/>
              <a:gd name="connsiteY3-120" fmla="*/ 2508068 h 2521131"/>
              <a:gd name="connsiteX4-121" fmla="*/ 0 w 1397726"/>
              <a:gd name="connsiteY4-122" fmla="*/ 2521131 h 2521131"/>
              <a:gd name="connsiteX0-123" fmla="*/ 0 w 1397726"/>
              <a:gd name="connsiteY0-124" fmla="*/ 2521131 h 2521131"/>
              <a:gd name="connsiteX1-125" fmla="*/ 1397726 w 1397726"/>
              <a:gd name="connsiteY1-126" fmla="*/ 0 h 2521131"/>
              <a:gd name="connsiteX2-127" fmla="*/ 1394139 w 1397726"/>
              <a:gd name="connsiteY2-128" fmla="*/ 561702 h 2521131"/>
              <a:gd name="connsiteX3-129" fmla="*/ 339634 w 1397726"/>
              <a:gd name="connsiteY3-130" fmla="*/ 2508068 h 2521131"/>
              <a:gd name="connsiteX4-131" fmla="*/ 0 w 1397726"/>
              <a:gd name="connsiteY4-132" fmla="*/ 2521131 h 2521131"/>
              <a:gd name="connsiteX0-133" fmla="*/ 0 w 1397726"/>
              <a:gd name="connsiteY0-134" fmla="*/ 2521131 h 2521131"/>
              <a:gd name="connsiteX1-135" fmla="*/ 1397726 w 1397726"/>
              <a:gd name="connsiteY1-136" fmla="*/ 0 h 2521131"/>
              <a:gd name="connsiteX2-137" fmla="*/ 1394139 w 1397726"/>
              <a:gd name="connsiteY2-138" fmla="*/ 561702 h 2521131"/>
              <a:gd name="connsiteX3-139" fmla="*/ 339634 w 1397726"/>
              <a:gd name="connsiteY3-140" fmla="*/ 2508068 h 2521131"/>
              <a:gd name="connsiteX4-141" fmla="*/ 0 w 1397726"/>
              <a:gd name="connsiteY4-142" fmla="*/ 2521131 h 2521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7726" h="2521131">
                <a:moveTo>
                  <a:pt x="0" y="2521131"/>
                </a:moveTo>
                <a:lnTo>
                  <a:pt x="1397726" y="0"/>
                </a:lnTo>
                <a:cubicBezTo>
                  <a:pt x="1395133" y="163286"/>
                  <a:pt x="1399521" y="-881"/>
                  <a:pt x="1394139" y="561702"/>
                </a:cubicBezTo>
                <a:cubicBezTo>
                  <a:pt x="348281" y="2529456"/>
                  <a:pt x="1384630" y="600122"/>
                  <a:pt x="339634" y="2508068"/>
                </a:cubicBezTo>
                <a:lnTo>
                  <a:pt x="0" y="2521131"/>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 name="矩形 13"/>
          <p:cNvSpPr/>
          <p:nvPr/>
        </p:nvSpPr>
        <p:spPr>
          <a:xfrm>
            <a:off x="8481849" y="3996559"/>
            <a:ext cx="668683" cy="1146941"/>
          </a:xfrm>
          <a:custGeom>
            <a:avLst/>
            <a:gdLst>
              <a:gd name="connsiteX0" fmla="*/ 0 w 891577"/>
              <a:gd name="connsiteY0" fmla="*/ 0 h 1529255"/>
              <a:gd name="connsiteX1" fmla="*/ 891577 w 891577"/>
              <a:gd name="connsiteY1" fmla="*/ 0 h 1529255"/>
              <a:gd name="connsiteX2" fmla="*/ 891577 w 891577"/>
              <a:gd name="connsiteY2" fmla="*/ 1529255 h 1529255"/>
              <a:gd name="connsiteX3" fmla="*/ 0 w 891577"/>
              <a:gd name="connsiteY3" fmla="*/ 1529255 h 1529255"/>
              <a:gd name="connsiteX4" fmla="*/ 0 w 891577"/>
              <a:gd name="connsiteY4" fmla="*/ 0 h 1529255"/>
              <a:gd name="connsiteX0-1" fmla="*/ 0 w 891577"/>
              <a:gd name="connsiteY0-2" fmla="*/ 1529255 h 1529255"/>
              <a:gd name="connsiteX1-3" fmla="*/ 891577 w 891577"/>
              <a:gd name="connsiteY1-4" fmla="*/ 0 h 1529255"/>
              <a:gd name="connsiteX2-5" fmla="*/ 891577 w 891577"/>
              <a:gd name="connsiteY2-6" fmla="*/ 1529255 h 1529255"/>
              <a:gd name="connsiteX3-7" fmla="*/ 0 w 891577"/>
              <a:gd name="connsiteY3-8" fmla="*/ 1529255 h 1529255"/>
            </a:gdLst>
            <a:ahLst/>
            <a:cxnLst>
              <a:cxn ang="0">
                <a:pos x="connsiteX0-1" y="connsiteY0-2"/>
              </a:cxn>
              <a:cxn ang="0">
                <a:pos x="connsiteX1-3" y="connsiteY1-4"/>
              </a:cxn>
              <a:cxn ang="0">
                <a:pos x="connsiteX2-5" y="connsiteY2-6"/>
              </a:cxn>
              <a:cxn ang="0">
                <a:pos x="connsiteX3-7" y="connsiteY3-8"/>
              </a:cxn>
            </a:cxnLst>
            <a:rect l="l" t="t" r="r" b="b"/>
            <a:pathLst>
              <a:path w="891577" h="1529255">
                <a:moveTo>
                  <a:pt x="0" y="1529255"/>
                </a:moveTo>
                <a:lnTo>
                  <a:pt x="891577" y="0"/>
                </a:lnTo>
                <a:lnTo>
                  <a:pt x="891577" y="1529255"/>
                </a:lnTo>
                <a:lnTo>
                  <a:pt x="0" y="1529255"/>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0" name="直接连接符 9"/>
          <p:cNvCxnSpPr/>
          <p:nvPr/>
        </p:nvCxnSpPr>
        <p:spPr>
          <a:xfrm flipV="1">
            <a:off x="7851228" y="2948152"/>
            <a:ext cx="1190297" cy="21953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7643856" y="2453872"/>
            <a:ext cx="1458291" cy="26896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7433959" y="2033752"/>
            <a:ext cx="1686076" cy="31097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平行四边形 12"/>
          <p:cNvSpPr/>
          <p:nvPr/>
        </p:nvSpPr>
        <p:spPr>
          <a:xfrm rot="10800000">
            <a:off x="7614429" y="1284141"/>
            <a:ext cx="1505606" cy="2172182"/>
          </a:xfrm>
          <a:prstGeom prst="parallelogram">
            <a:avLst>
              <a:gd name="adj" fmla="val 82639"/>
            </a:avLst>
          </a:prstGeom>
          <a:solidFill>
            <a:srgbClr val="DDDBDC"/>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4" name="平行四边形 13"/>
          <p:cNvSpPr/>
          <p:nvPr/>
        </p:nvSpPr>
        <p:spPr>
          <a:xfrm>
            <a:off x="46255" y="1633180"/>
            <a:ext cx="1511491" cy="2165507"/>
          </a:xfrm>
          <a:prstGeom prst="parallelogram">
            <a:avLst>
              <a:gd name="adj" fmla="val 80054"/>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5" name="平行四边形 14"/>
          <p:cNvSpPr/>
          <p:nvPr/>
        </p:nvSpPr>
        <p:spPr>
          <a:xfrm>
            <a:off x="1395249" y="3036952"/>
            <a:ext cx="928661" cy="857411"/>
          </a:xfrm>
          <a:prstGeom prst="parallelogram">
            <a:avLst>
              <a:gd name="adj" fmla="val 56150"/>
            </a:avLst>
          </a:prstGeom>
          <a:solidFill>
            <a:srgbClr val="D8D8D8"/>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6" name="平行四边形 15"/>
          <p:cNvSpPr/>
          <p:nvPr/>
        </p:nvSpPr>
        <p:spPr>
          <a:xfrm>
            <a:off x="1859579" y="1"/>
            <a:ext cx="1159518" cy="536027"/>
          </a:xfrm>
          <a:prstGeom prst="parallelogram">
            <a:avLst>
              <a:gd name="adj" fmla="val 53252"/>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800" kern="0">
              <a:solidFill>
                <a:srgbClr val="FFFFFF"/>
              </a:solidFill>
            </a:endParaRPr>
          </a:p>
        </p:txBody>
      </p:sp>
      <p:sp>
        <p:nvSpPr>
          <p:cNvPr id="17" name="矩形 24"/>
          <p:cNvSpPr/>
          <p:nvPr/>
        </p:nvSpPr>
        <p:spPr>
          <a:xfrm>
            <a:off x="1" y="1"/>
            <a:ext cx="670034" cy="1206062"/>
          </a:xfrm>
          <a:custGeom>
            <a:avLst/>
            <a:gdLst>
              <a:gd name="connsiteX0" fmla="*/ 0 w 893379"/>
              <a:gd name="connsiteY0" fmla="*/ 0 h 1608083"/>
              <a:gd name="connsiteX1" fmla="*/ 893379 w 893379"/>
              <a:gd name="connsiteY1" fmla="*/ 0 h 1608083"/>
              <a:gd name="connsiteX2" fmla="*/ 893379 w 893379"/>
              <a:gd name="connsiteY2" fmla="*/ 1608083 h 1608083"/>
              <a:gd name="connsiteX3" fmla="*/ 0 w 893379"/>
              <a:gd name="connsiteY3" fmla="*/ 1608083 h 1608083"/>
              <a:gd name="connsiteX4" fmla="*/ 0 w 893379"/>
              <a:gd name="connsiteY4" fmla="*/ 0 h 1608083"/>
              <a:gd name="connsiteX0-1" fmla="*/ 0 w 893379"/>
              <a:gd name="connsiteY0-2" fmla="*/ 0 h 1608083"/>
              <a:gd name="connsiteX1-3" fmla="*/ 893379 w 893379"/>
              <a:gd name="connsiteY1-4" fmla="*/ 0 h 1608083"/>
              <a:gd name="connsiteX2-5" fmla="*/ 0 w 893379"/>
              <a:gd name="connsiteY2-6" fmla="*/ 1608083 h 1608083"/>
              <a:gd name="connsiteX3-7" fmla="*/ 0 w 893379"/>
              <a:gd name="connsiteY3-8" fmla="*/ 0 h 1608083"/>
            </a:gdLst>
            <a:ahLst/>
            <a:cxnLst>
              <a:cxn ang="0">
                <a:pos x="connsiteX0-1" y="connsiteY0-2"/>
              </a:cxn>
              <a:cxn ang="0">
                <a:pos x="connsiteX1-3" y="connsiteY1-4"/>
              </a:cxn>
              <a:cxn ang="0">
                <a:pos x="connsiteX2-5" y="connsiteY2-6"/>
              </a:cxn>
              <a:cxn ang="0">
                <a:pos x="connsiteX3-7" y="connsiteY3-8"/>
              </a:cxn>
            </a:cxnLst>
            <a:rect l="l" t="t" r="r" b="b"/>
            <a:pathLst>
              <a:path w="893379" h="1608083">
                <a:moveTo>
                  <a:pt x="0" y="0"/>
                </a:moveTo>
                <a:lnTo>
                  <a:pt x="893379" y="0"/>
                </a:lnTo>
                <a:lnTo>
                  <a:pt x="0" y="1608083"/>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8" name="直接连接符 17"/>
          <p:cNvCxnSpPr/>
          <p:nvPr/>
        </p:nvCxnSpPr>
        <p:spPr>
          <a:xfrm flipH="1">
            <a:off x="102475" y="1"/>
            <a:ext cx="1174532" cy="21756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2004" y="-1"/>
            <a:ext cx="1471375" cy="27254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6487" y="1"/>
            <a:ext cx="1664513" cy="30832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33"/>
          <p:cNvSpPr/>
          <p:nvPr/>
        </p:nvSpPr>
        <p:spPr>
          <a:xfrm>
            <a:off x="-7883" y="1"/>
            <a:ext cx="1048407" cy="1891862"/>
          </a:xfrm>
          <a:custGeom>
            <a:avLst/>
            <a:gdLst>
              <a:gd name="connsiteX0" fmla="*/ 0 w 1387366"/>
              <a:gd name="connsiteY0" fmla="*/ 0 h 2522483"/>
              <a:gd name="connsiteX1" fmla="*/ 1387366 w 1387366"/>
              <a:gd name="connsiteY1" fmla="*/ 0 h 2522483"/>
              <a:gd name="connsiteX2" fmla="*/ 1387366 w 1387366"/>
              <a:gd name="connsiteY2" fmla="*/ 2522483 h 2522483"/>
              <a:gd name="connsiteX3" fmla="*/ 0 w 1387366"/>
              <a:gd name="connsiteY3" fmla="*/ 2522483 h 2522483"/>
              <a:gd name="connsiteX4" fmla="*/ 0 w 1387366"/>
              <a:gd name="connsiteY4" fmla="*/ 0 h 2522483"/>
              <a:gd name="connsiteX0-1" fmla="*/ 0 w 1387366"/>
              <a:gd name="connsiteY0-2" fmla="*/ 0 h 2522483"/>
              <a:gd name="connsiteX1-3" fmla="*/ 1030014 w 1387366"/>
              <a:gd name="connsiteY1-4" fmla="*/ 0 h 2522483"/>
              <a:gd name="connsiteX2-5" fmla="*/ 1387366 w 1387366"/>
              <a:gd name="connsiteY2-6" fmla="*/ 0 h 2522483"/>
              <a:gd name="connsiteX3-7" fmla="*/ 1387366 w 1387366"/>
              <a:gd name="connsiteY3-8" fmla="*/ 2522483 h 2522483"/>
              <a:gd name="connsiteX4-9" fmla="*/ 0 w 1387366"/>
              <a:gd name="connsiteY4-10" fmla="*/ 2522483 h 2522483"/>
              <a:gd name="connsiteX5" fmla="*/ 0 w 1387366"/>
              <a:gd name="connsiteY5" fmla="*/ 0 h 2522483"/>
              <a:gd name="connsiteX0-11" fmla="*/ 10510 w 1397876"/>
              <a:gd name="connsiteY0-12" fmla="*/ 0 h 2522483"/>
              <a:gd name="connsiteX1-13" fmla="*/ 1040524 w 1397876"/>
              <a:gd name="connsiteY1-14" fmla="*/ 0 h 2522483"/>
              <a:gd name="connsiteX2-15" fmla="*/ 1397876 w 1397876"/>
              <a:gd name="connsiteY2-16" fmla="*/ 0 h 2522483"/>
              <a:gd name="connsiteX3-17" fmla="*/ 1397876 w 1397876"/>
              <a:gd name="connsiteY3-18" fmla="*/ 2522483 h 2522483"/>
              <a:gd name="connsiteX4-19" fmla="*/ 10510 w 1397876"/>
              <a:gd name="connsiteY4-20" fmla="*/ 2522483 h 2522483"/>
              <a:gd name="connsiteX5-21" fmla="*/ 0 w 1397876"/>
              <a:gd name="connsiteY5-22" fmla="*/ 1923393 h 2522483"/>
              <a:gd name="connsiteX6" fmla="*/ 10510 w 1397876"/>
              <a:gd name="connsiteY6" fmla="*/ 0 h 2522483"/>
              <a:gd name="connsiteX0-23" fmla="*/ 10510 w 1397876"/>
              <a:gd name="connsiteY0-24" fmla="*/ 0 h 2522483"/>
              <a:gd name="connsiteX1-25" fmla="*/ 1040524 w 1397876"/>
              <a:gd name="connsiteY1-26" fmla="*/ 0 h 2522483"/>
              <a:gd name="connsiteX2-27" fmla="*/ 1397876 w 1397876"/>
              <a:gd name="connsiteY2-28" fmla="*/ 0 h 2522483"/>
              <a:gd name="connsiteX3-29" fmla="*/ 10510 w 1397876"/>
              <a:gd name="connsiteY3-30" fmla="*/ 2522483 h 2522483"/>
              <a:gd name="connsiteX4-31" fmla="*/ 0 w 1397876"/>
              <a:gd name="connsiteY4-32" fmla="*/ 1923393 h 2522483"/>
              <a:gd name="connsiteX5-33" fmla="*/ 10510 w 1397876"/>
              <a:gd name="connsiteY5-34" fmla="*/ 0 h 2522483"/>
              <a:gd name="connsiteX0-35" fmla="*/ 0 w 1397876"/>
              <a:gd name="connsiteY0-36" fmla="*/ 1923393 h 2522483"/>
              <a:gd name="connsiteX1-37" fmla="*/ 1040524 w 1397876"/>
              <a:gd name="connsiteY1-38" fmla="*/ 0 h 2522483"/>
              <a:gd name="connsiteX2-39" fmla="*/ 1397876 w 1397876"/>
              <a:gd name="connsiteY2-40" fmla="*/ 0 h 2522483"/>
              <a:gd name="connsiteX3-41" fmla="*/ 10510 w 1397876"/>
              <a:gd name="connsiteY3-42" fmla="*/ 2522483 h 2522483"/>
              <a:gd name="connsiteX4-43" fmla="*/ 0 w 1397876"/>
              <a:gd name="connsiteY4-44" fmla="*/ 1923393 h 25224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7876" h="2522483">
                <a:moveTo>
                  <a:pt x="0" y="1923393"/>
                </a:moveTo>
                <a:cubicBezTo>
                  <a:pt x="171669" y="1502979"/>
                  <a:pt x="807545" y="320566"/>
                  <a:pt x="1040524" y="0"/>
                </a:cubicBezTo>
                <a:lnTo>
                  <a:pt x="1397876" y="0"/>
                </a:lnTo>
                <a:lnTo>
                  <a:pt x="10510" y="2522483"/>
                </a:lnTo>
                <a:lnTo>
                  <a:pt x="0" y="1923393"/>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 name="TextBox 11"/>
          <p:cNvSpPr txBox="1"/>
          <p:nvPr/>
        </p:nvSpPr>
        <p:spPr>
          <a:xfrm flipH="1">
            <a:off x="2163445" y="1275080"/>
            <a:ext cx="4962525" cy="1445260"/>
          </a:xfrm>
          <a:prstGeom prst="rect">
            <a:avLst/>
          </a:prstGeom>
          <a:noFill/>
        </p:spPr>
        <p:txBody>
          <a:bodyPr wrap="square" rtlCol="0">
            <a:spAutoFit/>
          </a:bodyPr>
          <a:lstStyle/>
          <a:p>
            <a:pPr algn="ctr" fontAlgn="base">
              <a:spcBef>
                <a:spcPct val="0"/>
              </a:spcBef>
              <a:spcAft>
                <a:spcPct val="0"/>
              </a:spcAft>
            </a:pPr>
            <a:r>
              <a:rPr lang="zh-CN" altLang="en-US" sz="4400" b="1" spc="225" dirty="0">
                <a:solidFill>
                  <a:srgbClr val="C00000"/>
                </a:solidFill>
                <a:latin typeface="仿宋" panose="02010609060101010101" pitchFamily="49" charset="-122"/>
                <a:ea typeface="仿宋" panose="02010609060101010101" pitchFamily="49" charset="-122"/>
              </a:rPr>
              <a:t>二、冬奥传播战略策略相关论文</a:t>
            </a:r>
            <a:endParaRPr lang="zh-CN" altLang="en-US" sz="4400" b="1" spc="225" dirty="0">
              <a:solidFill>
                <a:srgbClr val="C00000"/>
              </a:solidFill>
              <a:latin typeface="仿宋" panose="02010609060101010101" pitchFamily="49" charset="-122"/>
              <a:ea typeface="仿宋" panose="02010609060101010101" pitchFamily="49" charset="-122"/>
            </a:endParaRPr>
          </a:p>
        </p:txBody>
      </p:sp>
      <p:sp>
        <p:nvSpPr>
          <p:cNvPr id="25" name="矩形 24"/>
          <p:cNvSpPr/>
          <p:nvPr/>
        </p:nvSpPr>
        <p:spPr>
          <a:xfrm>
            <a:off x="3347711" y="3236385"/>
            <a:ext cx="1060444" cy="185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prstClr val="white"/>
              </a:solidFill>
            </a:endParaRPr>
          </a:p>
        </p:txBody>
      </p:sp>
      <p:sp>
        <p:nvSpPr>
          <p:cNvPr id="26" name="矩形 25"/>
          <p:cNvSpPr/>
          <p:nvPr/>
        </p:nvSpPr>
        <p:spPr>
          <a:xfrm>
            <a:off x="4588625" y="3236385"/>
            <a:ext cx="1279519" cy="185182"/>
          </a:xfrm>
          <a:prstGeom prst="rect">
            <a:avLst/>
          </a:prstGeom>
          <a:noFill/>
          <a:ln w="1270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B800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2971166" y="3815715"/>
            <a:ext cx="3376930" cy="460375"/>
          </a:xfrm>
          <a:prstGeom prst="rect">
            <a:avLst/>
          </a:prstGeom>
          <a:noFill/>
        </p:spPr>
        <p:txBody>
          <a:bodyPr wrap="none" rtlCol="0">
            <a:spAutoFit/>
            <a:scene3d>
              <a:camera prst="orthographicFront"/>
              <a:lightRig rig="threePt" dir="t"/>
            </a:scene3d>
          </a:bodyPr>
          <a:p>
            <a:pPr lvl="0" algn="ctr" fontAlgn="base"/>
            <a:r>
              <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sym typeface="+mn-ea"/>
              </a:rPr>
              <a:t>整理人：沈奇 韦欣宜</a:t>
            </a:r>
            <a:endParaRPr lang="zh-CN" altLang="en-US" sz="2400" b="1" spc="225"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sym typeface="+mn-ea"/>
            </a:endParaRPr>
          </a:p>
        </p:txBody>
      </p:sp>
    </p:spTree>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13">
      <a:dk1>
        <a:srgbClr val="C00000"/>
      </a:dk1>
      <a:lt1>
        <a:srgbClr val="404040"/>
      </a:lt1>
      <a:dk2>
        <a:srgbClr val="C00000"/>
      </a:dk2>
      <a:lt2>
        <a:srgbClr val="404040"/>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514">
      <a:dk1>
        <a:sysClr val="windowText" lastClr="000000"/>
      </a:dk1>
      <a:lt1>
        <a:sysClr val="window" lastClr="FFFFFF"/>
      </a:lt1>
      <a:dk2>
        <a:srgbClr val="1F497D"/>
      </a:dk2>
      <a:lt2>
        <a:srgbClr val="EEECE1"/>
      </a:lt2>
      <a:accent1>
        <a:srgbClr val="C00000"/>
      </a:accent1>
      <a:accent2>
        <a:srgbClr val="595959"/>
      </a:accent2>
      <a:accent3>
        <a:srgbClr val="C00000"/>
      </a:accent3>
      <a:accent4>
        <a:srgbClr val="595959"/>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1644</Words>
  <Application>WPS 演示</Application>
  <PresentationFormat>全屏显示(16:9)</PresentationFormat>
  <Paragraphs>100</Paragraphs>
  <Slides>22</Slides>
  <Notes>7</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22</vt:i4>
      </vt:variant>
    </vt:vector>
  </HeadingPairs>
  <TitlesOfParts>
    <vt:vector size="43" baseType="lpstr">
      <vt:lpstr>Arial</vt:lpstr>
      <vt:lpstr>方正书宋_GBK</vt:lpstr>
      <vt:lpstr>Wingdings</vt:lpstr>
      <vt:lpstr>Calibri</vt:lpstr>
      <vt:lpstr>宋体</vt:lpstr>
      <vt:lpstr>Arial Unicode MS</vt:lpstr>
      <vt:lpstr>Algerian</vt:lpstr>
      <vt:lpstr>苹方-简</vt:lpstr>
      <vt:lpstr>仿宋</vt:lpstr>
      <vt:lpstr>微软雅黑</vt:lpstr>
      <vt:lpstr>Kartika</vt:lpstr>
      <vt:lpstr>方正兰亭黑_GBK</vt:lpstr>
      <vt:lpstr>Calibri</vt:lpstr>
      <vt:lpstr>华文行楷</vt:lpstr>
      <vt:lpstr>Agency FB</vt:lpstr>
      <vt:lpstr>汉仪书宋二KW</vt:lpstr>
      <vt:lpstr>Calibri Light</vt:lpstr>
      <vt:lpstr>Verdana</vt:lpstr>
      <vt:lpstr>Office 主题​​</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mickypc</cp:lastModifiedBy>
  <cp:revision>1903</cp:revision>
  <dcterms:created xsi:type="dcterms:W3CDTF">2020-09-19T02:33:04Z</dcterms:created>
  <dcterms:modified xsi:type="dcterms:W3CDTF">2020-09-19T02:33:04Z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