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8A4B"/>
    <a:srgbClr val="821918"/>
    <a:srgbClr val="A79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97" d="100"/>
          <a:sy n="97" d="100"/>
        </p:scale>
        <p:origin x="240"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9F21-ABCA-1C6F-78D0-85C960C2BA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7A6864-FCBF-6044-6041-D6576A86F1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BF2419-AFDE-F7C7-0680-AFE241B5B534}"/>
              </a:ext>
            </a:extLst>
          </p:cNvPr>
          <p:cNvSpPr>
            <a:spLocks noGrp="1"/>
          </p:cNvSpPr>
          <p:nvPr>
            <p:ph type="dt" sz="half" idx="10"/>
          </p:nvPr>
        </p:nvSpPr>
        <p:spPr/>
        <p:txBody>
          <a:bodyPr/>
          <a:lstStyle/>
          <a:p>
            <a:fld id="{F44BC968-57B1-4B4F-B641-0DE21603F4F6}" type="datetimeFigureOut">
              <a:rPr lang="en-IN" smtClean="0"/>
              <a:t>15/08/24</a:t>
            </a:fld>
            <a:endParaRPr lang="en-IN"/>
          </a:p>
        </p:txBody>
      </p:sp>
      <p:sp>
        <p:nvSpPr>
          <p:cNvPr id="5" name="Footer Placeholder 4">
            <a:extLst>
              <a:ext uri="{FF2B5EF4-FFF2-40B4-BE49-F238E27FC236}">
                <a16:creationId xmlns:a16="http://schemas.microsoft.com/office/drawing/2014/main" id="{C5C44712-C46C-5325-D4CF-2CF11B34A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BF22CB-7BFC-D4FC-36A2-E45CF0B4FC61}"/>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395082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E4D-15AD-7E5F-32A5-1BEEA2F16C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536542-97BA-199D-BCDD-F58E568BE1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5B95A-CA37-B129-0407-C86600DC5D0E}"/>
              </a:ext>
            </a:extLst>
          </p:cNvPr>
          <p:cNvSpPr>
            <a:spLocks noGrp="1"/>
          </p:cNvSpPr>
          <p:nvPr>
            <p:ph type="dt" sz="half" idx="10"/>
          </p:nvPr>
        </p:nvSpPr>
        <p:spPr/>
        <p:txBody>
          <a:bodyPr/>
          <a:lstStyle/>
          <a:p>
            <a:fld id="{F44BC968-57B1-4B4F-B641-0DE21603F4F6}" type="datetimeFigureOut">
              <a:rPr lang="en-IN" smtClean="0"/>
              <a:t>15/08/24</a:t>
            </a:fld>
            <a:endParaRPr lang="en-IN"/>
          </a:p>
        </p:txBody>
      </p:sp>
      <p:sp>
        <p:nvSpPr>
          <p:cNvPr id="5" name="Footer Placeholder 4">
            <a:extLst>
              <a:ext uri="{FF2B5EF4-FFF2-40B4-BE49-F238E27FC236}">
                <a16:creationId xmlns:a16="http://schemas.microsoft.com/office/drawing/2014/main" id="{0D94FB71-F30B-E48C-C934-EAC9B9BDC4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EF9BA-44AC-7C67-2407-00F7272203B2}"/>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78918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476262-5CAC-F7EF-52D6-B25FDC08EC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A4792B-5C01-C284-82EC-C3EBC67E9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5B734B-8F2C-84AA-07F9-65D971D70B5D}"/>
              </a:ext>
            </a:extLst>
          </p:cNvPr>
          <p:cNvSpPr>
            <a:spLocks noGrp="1"/>
          </p:cNvSpPr>
          <p:nvPr>
            <p:ph type="dt" sz="half" idx="10"/>
          </p:nvPr>
        </p:nvSpPr>
        <p:spPr/>
        <p:txBody>
          <a:bodyPr/>
          <a:lstStyle/>
          <a:p>
            <a:fld id="{F44BC968-57B1-4B4F-B641-0DE21603F4F6}" type="datetimeFigureOut">
              <a:rPr lang="en-IN" smtClean="0"/>
              <a:t>15/08/24</a:t>
            </a:fld>
            <a:endParaRPr lang="en-IN"/>
          </a:p>
        </p:txBody>
      </p:sp>
      <p:sp>
        <p:nvSpPr>
          <p:cNvPr id="5" name="Footer Placeholder 4">
            <a:extLst>
              <a:ext uri="{FF2B5EF4-FFF2-40B4-BE49-F238E27FC236}">
                <a16:creationId xmlns:a16="http://schemas.microsoft.com/office/drawing/2014/main" id="{CBBF4747-91E3-691B-FAA2-A73D7CDD2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DBC311-5E89-9C78-6C37-4DA78B023C79}"/>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72074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3133-49F7-E403-0D8F-B3DD65A570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AE628D-9E88-863E-EB62-7C00829DE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BF605-DB92-E728-C1E0-7DC290ED43BA}"/>
              </a:ext>
            </a:extLst>
          </p:cNvPr>
          <p:cNvSpPr>
            <a:spLocks noGrp="1"/>
          </p:cNvSpPr>
          <p:nvPr>
            <p:ph type="dt" sz="half" idx="10"/>
          </p:nvPr>
        </p:nvSpPr>
        <p:spPr/>
        <p:txBody>
          <a:bodyPr/>
          <a:lstStyle/>
          <a:p>
            <a:fld id="{F44BC968-57B1-4B4F-B641-0DE21603F4F6}" type="datetimeFigureOut">
              <a:rPr lang="en-IN" smtClean="0"/>
              <a:t>15/08/24</a:t>
            </a:fld>
            <a:endParaRPr lang="en-IN"/>
          </a:p>
        </p:txBody>
      </p:sp>
      <p:sp>
        <p:nvSpPr>
          <p:cNvPr id="5" name="Footer Placeholder 4">
            <a:extLst>
              <a:ext uri="{FF2B5EF4-FFF2-40B4-BE49-F238E27FC236}">
                <a16:creationId xmlns:a16="http://schemas.microsoft.com/office/drawing/2014/main" id="{47408A47-960D-38F4-C80B-2A811EEE3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8CC3C-C4E8-B03C-C57F-65FF5FF50585}"/>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247874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D91B-E92B-8601-C13F-62075C6CB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57B5CA-E94E-7459-8410-117B0B22D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8C7F-08ED-09A5-950C-ECCC61CBC651}"/>
              </a:ext>
            </a:extLst>
          </p:cNvPr>
          <p:cNvSpPr>
            <a:spLocks noGrp="1"/>
          </p:cNvSpPr>
          <p:nvPr>
            <p:ph type="dt" sz="half" idx="10"/>
          </p:nvPr>
        </p:nvSpPr>
        <p:spPr/>
        <p:txBody>
          <a:bodyPr/>
          <a:lstStyle/>
          <a:p>
            <a:fld id="{F44BC968-57B1-4B4F-B641-0DE21603F4F6}" type="datetimeFigureOut">
              <a:rPr lang="en-IN" smtClean="0"/>
              <a:t>15/08/24</a:t>
            </a:fld>
            <a:endParaRPr lang="en-IN"/>
          </a:p>
        </p:txBody>
      </p:sp>
      <p:sp>
        <p:nvSpPr>
          <p:cNvPr id="5" name="Footer Placeholder 4">
            <a:extLst>
              <a:ext uri="{FF2B5EF4-FFF2-40B4-BE49-F238E27FC236}">
                <a16:creationId xmlns:a16="http://schemas.microsoft.com/office/drawing/2014/main" id="{E46F461F-1CDE-6C85-6671-AD594555FA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77833-D8AE-EB6B-ABD7-E6D68F4636D2}"/>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115809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44DA-DEC8-2FAB-A549-642E8D865E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781768-085D-43A2-A120-22973FA5D8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11AABC-1FF6-BB99-76C4-8632A21231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446249-774D-AF26-40A0-CD6E141D1E11}"/>
              </a:ext>
            </a:extLst>
          </p:cNvPr>
          <p:cNvSpPr>
            <a:spLocks noGrp="1"/>
          </p:cNvSpPr>
          <p:nvPr>
            <p:ph type="dt" sz="half" idx="10"/>
          </p:nvPr>
        </p:nvSpPr>
        <p:spPr/>
        <p:txBody>
          <a:bodyPr/>
          <a:lstStyle/>
          <a:p>
            <a:fld id="{F44BC968-57B1-4B4F-B641-0DE21603F4F6}" type="datetimeFigureOut">
              <a:rPr lang="en-IN" smtClean="0"/>
              <a:t>15/08/24</a:t>
            </a:fld>
            <a:endParaRPr lang="en-IN"/>
          </a:p>
        </p:txBody>
      </p:sp>
      <p:sp>
        <p:nvSpPr>
          <p:cNvPr id="6" name="Footer Placeholder 5">
            <a:extLst>
              <a:ext uri="{FF2B5EF4-FFF2-40B4-BE49-F238E27FC236}">
                <a16:creationId xmlns:a16="http://schemas.microsoft.com/office/drawing/2014/main" id="{98889BE6-770E-71D8-FFE8-DE9452FF73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477AB5-10A3-2204-9D04-D151BC8B8392}"/>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66323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383A-CB6F-8B5F-2C1C-0B7305DE6A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26AB90-7354-09D6-5364-0F1410A660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80521C-B89F-61AE-DCB1-4B321E3A29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DFD6CC-DD17-9A08-0BB5-E01AB256C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AC1A79-FD12-FEF5-63D9-4189B352AF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CF6CD2-EB8E-9511-1242-B00ECCF19844}"/>
              </a:ext>
            </a:extLst>
          </p:cNvPr>
          <p:cNvSpPr>
            <a:spLocks noGrp="1"/>
          </p:cNvSpPr>
          <p:nvPr>
            <p:ph type="dt" sz="half" idx="10"/>
          </p:nvPr>
        </p:nvSpPr>
        <p:spPr/>
        <p:txBody>
          <a:bodyPr/>
          <a:lstStyle/>
          <a:p>
            <a:fld id="{F44BC968-57B1-4B4F-B641-0DE21603F4F6}" type="datetimeFigureOut">
              <a:rPr lang="en-IN" smtClean="0"/>
              <a:t>15/08/24</a:t>
            </a:fld>
            <a:endParaRPr lang="en-IN"/>
          </a:p>
        </p:txBody>
      </p:sp>
      <p:sp>
        <p:nvSpPr>
          <p:cNvPr id="8" name="Footer Placeholder 7">
            <a:extLst>
              <a:ext uri="{FF2B5EF4-FFF2-40B4-BE49-F238E27FC236}">
                <a16:creationId xmlns:a16="http://schemas.microsoft.com/office/drawing/2014/main" id="{D02E640C-90F3-5516-E081-D43836C98B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1F0F89-CC48-CA42-0804-F391C1C23071}"/>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356514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BA43-8C60-9DA8-C6B4-E73EC7774A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D9CEA7-A7E0-3D03-59F9-B4B4A2B6B4BF}"/>
              </a:ext>
            </a:extLst>
          </p:cNvPr>
          <p:cNvSpPr>
            <a:spLocks noGrp="1"/>
          </p:cNvSpPr>
          <p:nvPr>
            <p:ph type="dt" sz="half" idx="10"/>
          </p:nvPr>
        </p:nvSpPr>
        <p:spPr/>
        <p:txBody>
          <a:bodyPr/>
          <a:lstStyle/>
          <a:p>
            <a:fld id="{F44BC968-57B1-4B4F-B641-0DE21603F4F6}" type="datetimeFigureOut">
              <a:rPr lang="en-IN" smtClean="0"/>
              <a:t>15/08/24</a:t>
            </a:fld>
            <a:endParaRPr lang="en-IN"/>
          </a:p>
        </p:txBody>
      </p:sp>
      <p:sp>
        <p:nvSpPr>
          <p:cNvPr id="4" name="Footer Placeholder 3">
            <a:extLst>
              <a:ext uri="{FF2B5EF4-FFF2-40B4-BE49-F238E27FC236}">
                <a16:creationId xmlns:a16="http://schemas.microsoft.com/office/drawing/2014/main" id="{66ADE128-1871-FA39-C88A-06FD028A13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5DDC48-A063-4618-529E-583DB1E5CE93}"/>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346429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D935B-B423-ADA7-BE58-E8CD754B779C}"/>
              </a:ext>
            </a:extLst>
          </p:cNvPr>
          <p:cNvSpPr>
            <a:spLocks noGrp="1"/>
          </p:cNvSpPr>
          <p:nvPr>
            <p:ph type="dt" sz="half" idx="10"/>
          </p:nvPr>
        </p:nvSpPr>
        <p:spPr/>
        <p:txBody>
          <a:bodyPr/>
          <a:lstStyle/>
          <a:p>
            <a:fld id="{F44BC968-57B1-4B4F-B641-0DE21603F4F6}" type="datetimeFigureOut">
              <a:rPr lang="en-IN" smtClean="0"/>
              <a:t>15/08/24</a:t>
            </a:fld>
            <a:endParaRPr lang="en-IN"/>
          </a:p>
        </p:txBody>
      </p:sp>
      <p:sp>
        <p:nvSpPr>
          <p:cNvPr id="3" name="Footer Placeholder 2">
            <a:extLst>
              <a:ext uri="{FF2B5EF4-FFF2-40B4-BE49-F238E27FC236}">
                <a16:creationId xmlns:a16="http://schemas.microsoft.com/office/drawing/2014/main" id="{C872459C-8C25-734B-051F-FAAD9094A0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57FBC-0336-F75E-360E-6C0C0580E8BB}"/>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177799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C1D1-5A5C-8DC9-419D-B5A523960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CDE608-787E-D19A-4961-9003E4ACE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E58D23-B883-7C8B-4A47-61D9F6E38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7928C-8BFF-7A10-C7D0-1724DA9B2C5F}"/>
              </a:ext>
            </a:extLst>
          </p:cNvPr>
          <p:cNvSpPr>
            <a:spLocks noGrp="1"/>
          </p:cNvSpPr>
          <p:nvPr>
            <p:ph type="dt" sz="half" idx="10"/>
          </p:nvPr>
        </p:nvSpPr>
        <p:spPr/>
        <p:txBody>
          <a:bodyPr/>
          <a:lstStyle/>
          <a:p>
            <a:fld id="{F44BC968-57B1-4B4F-B641-0DE21603F4F6}" type="datetimeFigureOut">
              <a:rPr lang="en-IN" smtClean="0"/>
              <a:t>15/08/24</a:t>
            </a:fld>
            <a:endParaRPr lang="en-IN"/>
          </a:p>
        </p:txBody>
      </p:sp>
      <p:sp>
        <p:nvSpPr>
          <p:cNvPr id="6" name="Footer Placeholder 5">
            <a:extLst>
              <a:ext uri="{FF2B5EF4-FFF2-40B4-BE49-F238E27FC236}">
                <a16:creationId xmlns:a16="http://schemas.microsoft.com/office/drawing/2014/main" id="{BA8CDA5D-875E-0C31-52F0-12EB1C9FF9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98A319-DF46-234A-3EAE-6A3EFA4482D2}"/>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362714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F9390-F62C-E4E7-07B5-CEC7F7BD3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7759B5-7176-0C31-0EBF-CCC450C8D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CDDF20-E2A4-8586-E7E8-656F78279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C21B1-4A22-2AA1-7F87-1431F6844EDC}"/>
              </a:ext>
            </a:extLst>
          </p:cNvPr>
          <p:cNvSpPr>
            <a:spLocks noGrp="1"/>
          </p:cNvSpPr>
          <p:nvPr>
            <p:ph type="dt" sz="half" idx="10"/>
          </p:nvPr>
        </p:nvSpPr>
        <p:spPr/>
        <p:txBody>
          <a:bodyPr/>
          <a:lstStyle/>
          <a:p>
            <a:fld id="{F44BC968-57B1-4B4F-B641-0DE21603F4F6}" type="datetimeFigureOut">
              <a:rPr lang="en-IN" smtClean="0"/>
              <a:t>15/08/24</a:t>
            </a:fld>
            <a:endParaRPr lang="en-IN"/>
          </a:p>
        </p:txBody>
      </p:sp>
      <p:sp>
        <p:nvSpPr>
          <p:cNvPr id="6" name="Footer Placeholder 5">
            <a:extLst>
              <a:ext uri="{FF2B5EF4-FFF2-40B4-BE49-F238E27FC236}">
                <a16:creationId xmlns:a16="http://schemas.microsoft.com/office/drawing/2014/main" id="{4BBD766A-C699-30D7-9C46-9FAFAB7D9D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D7B934-E20E-9B9D-83E7-9B6B68FA86E5}"/>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156119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A2A7D-DC80-3B9B-7ABA-5D3243166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732FB0-6A35-46C3-7160-05033BA18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82BE1-A570-4F4E-E8BC-15095683F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BC968-57B1-4B4F-B641-0DE21603F4F6}" type="datetimeFigureOut">
              <a:rPr lang="en-IN" smtClean="0"/>
              <a:t>15/08/24</a:t>
            </a:fld>
            <a:endParaRPr lang="en-IN"/>
          </a:p>
        </p:txBody>
      </p:sp>
      <p:sp>
        <p:nvSpPr>
          <p:cNvPr id="5" name="Footer Placeholder 4">
            <a:extLst>
              <a:ext uri="{FF2B5EF4-FFF2-40B4-BE49-F238E27FC236}">
                <a16:creationId xmlns:a16="http://schemas.microsoft.com/office/drawing/2014/main" id="{35C12C3F-7285-25FE-6DFF-82E1E63D7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7AA694-BCD7-09B9-7A7F-2028905CF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68959-D64A-458E-925A-85B8BD04BDF8}" type="slidenum">
              <a:rPr lang="en-IN" smtClean="0"/>
              <a:t>‹#›</a:t>
            </a:fld>
            <a:endParaRPr lang="en-IN"/>
          </a:p>
        </p:txBody>
      </p:sp>
    </p:spTree>
    <p:extLst>
      <p:ext uri="{BB962C8B-B14F-4D97-AF65-F5344CB8AC3E}">
        <p14:creationId xmlns:p14="http://schemas.microsoft.com/office/powerpoint/2010/main" val="2944751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2191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685CC3E-4D67-474F-F531-71A594C43F64}"/>
              </a:ext>
            </a:extLst>
          </p:cNvPr>
          <p:cNvSpPr txBox="1"/>
          <p:nvPr/>
        </p:nvSpPr>
        <p:spPr>
          <a:xfrm>
            <a:off x="2976880" y="2174240"/>
            <a:ext cx="5842000" cy="2123658"/>
          </a:xfrm>
          <a:prstGeom prst="rect">
            <a:avLst/>
          </a:prstGeom>
          <a:noFill/>
        </p:spPr>
        <p:txBody>
          <a:bodyPr wrap="square" rtlCol="0">
            <a:spAutoFit/>
          </a:bodyPr>
          <a:lstStyle/>
          <a:p>
            <a:pPr algn="ctr"/>
            <a:r>
              <a:rPr lang="en-IN" sz="4400" dirty="0">
                <a:solidFill>
                  <a:schemeClr val="bg1"/>
                </a:solidFill>
                <a:latin typeface="Arial Rounded MT Bold" panose="020F0704030504030204" pitchFamily="34" charset="0"/>
              </a:rPr>
              <a:t>ABOUT  BROWSER EXTENSIONS AND DVBE</a:t>
            </a:r>
          </a:p>
        </p:txBody>
      </p:sp>
      <p:sp>
        <p:nvSpPr>
          <p:cNvPr id="10" name="Rectangle 9">
            <a:extLst>
              <a:ext uri="{FF2B5EF4-FFF2-40B4-BE49-F238E27FC236}">
                <a16:creationId xmlns:a16="http://schemas.microsoft.com/office/drawing/2014/main" id="{910AB07F-7CF0-5126-B86D-1C58D2D02F9B}"/>
              </a:ext>
            </a:extLst>
          </p:cNvPr>
          <p:cNvSpPr/>
          <p:nvPr/>
        </p:nvSpPr>
        <p:spPr>
          <a:xfrm>
            <a:off x="0" y="5791200"/>
            <a:ext cx="12192000" cy="1066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By:</a:t>
            </a:r>
          </a:p>
          <a:p>
            <a:pPr algn="ctr"/>
            <a:r>
              <a:rPr lang="en-IN" b="1" dirty="0">
                <a:solidFill>
                  <a:schemeClr val="tx1"/>
                </a:solidFill>
              </a:rPr>
              <a:t>ABHINAV KHANNA</a:t>
            </a:r>
          </a:p>
        </p:txBody>
      </p:sp>
    </p:spTree>
    <p:extLst>
      <p:ext uri="{BB962C8B-B14F-4D97-AF65-F5344CB8AC3E}">
        <p14:creationId xmlns:p14="http://schemas.microsoft.com/office/powerpoint/2010/main" val="11704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2191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F85BC4B-8AAC-60A9-3599-6765DFEF146D}"/>
              </a:ext>
            </a:extLst>
          </p:cNvPr>
          <p:cNvSpPr txBox="1"/>
          <p:nvPr/>
        </p:nvSpPr>
        <p:spPr>
          <a:xfrm>
            <a:off x="1581932" y="1551325"/>
            <a:ext cx="8608547" cy="3477875"/>
          </a:xfrm>
          <a:prstGeom prst="rect">
            <a:avLst/>
          </a:prstGeom>
          <a:noFill/>
        </p:spPr>
        <p:txBody>
          <a:bodyPr wrap="square">
            <a:spAutoFit/>
          </a:bodyPr>
          <a:lstStyle/>
          <a:p>
            <a:r>
              <a:rPr lang="en-US" sz="2000" b="1" dirty="0">
                <a:solidFill>
                  <a:schemeClr val="bg1"/>
                </a:solidFill>
              </a:rPr>
              <a:t>Some tools that can be used for Extension Assessments: </a:t>
            </a:r>
          </a:p>
          <a:p>
            <a:endParaRPr lang="en-US" sz="2000" b="1" dirty="0">
              <a:solidFill>
                <a:schemeClr val="bg1"/>
              </a:solidFill>
            </a:endParaRPr>
          </a:p>
          <a:p>
            <a:r>
              <a:rPr lang="en-US" sz="2000" b="1" dirty="0">
                <a:solidFill>
                  <a:schemeClr val="bg1"/>
                </a:solidFill>
              </a:rPr>
              <a:t>• </a:t>
            </a:r>
            <a:r>
              <a:rPr lang="en-US" sz="2000" b="1" dirty="0" err="1">
                <a:solidFill>
                  <a:schemeClr val="bg1"/>
                </a:solidFill>
              </a:rPr>
              <a:t>ExtAnalysis</a:t>
            </a:r>
            <a:r>
              <a:rPr lang="en-US" sz="2000" b="1" dirty="0">
                <a:solidFill>
                  <a:schemeClr val="bg1"/>
                </a:solidFill>
              </a:rPr>
              <a:t> </a:t>
            </a:r>
          </a:p>
          <a:p>
            <a:r>
              <a:rPr lang="en-US" sz="2000" b="1" dirty="0">
                <a:solidFill>
                  <a:schemeClr val="bg1"/>
                </a:solidFill>
              </a:rPr>
              <a:t>• Tarnish </a:t>
            </a:r>
          </a:p>
          <a:p>
            <a:r>
              <a:rPr lang="en-US" sz="2000" b="1" dirty="0">
                <a:solidFill>
                  <a:schemeClr val="bg1"/>
                </a:solidFill>
              </a:rPr>
              <a:t>• DoubleX </a:t>
            </a:r>
          </a:p>
          <a:p>
            <a:r>
              <a:rPr lang="en-US" sz="2000" b="1" dirty="0">
                <a:solidFill>
                  <a:schemeClr val="bg1"/>
                </a:solidFill>
              </a:rPr>
              <a:t>• </a:t>
            </a:r>
            <a:r>
              <a:rPr lang="en-US" sz="2000" b="1" dirty="0" err="1">
                <a:solidFill>
                  <a:schemeClr val="bg1"/>
                </a:solidFill>
              </a:rPr>
              <a:t>CRXcavator</a:t>
            </a:r>
            <a:r>
              <a:rPr lang="en-US" sz="2000" b="1" dirty="0">
                <a:solidFill>
                  <a:schemeClr val="bg1"/>
                </a:solidFill>
              </a:rPr>
              <a:t> </a:t>
            </a:r>
          </a:p>
          <a:p>
            <a:r>
              <a:rPr lang="en-US" sz="2000" b="1" dirty="0">
                <a:solidFill>
                  <a:schemeClr val="bg1"/>
                </a:solidFill>
              </a:rPr>
              <a:t>• Burp Suite </a:t>
            </a:r>
          </a:p>
          <a:p>
            <a:r>
              <a:rPr lang="en-US" sz="2000" b="1" dirty="0">
                <a:solidFill>
                  <a:schemeClr val="bg1"/>
                </a:solidFill>
              </a:rPr>
              <a:t>• Process Hacker </a:t>
            </a:r>
          </a:p>
          <a:p>
            <a:r>
              <a:rPr lang="en-US" sz="2000" b="1" dirty="0">
                <a:solidFill>
                  <a:schemeClr val="bg1"/>
                </a:solidFill>
              </a:rPr>
              <a:t>• </a:t>
            </a:r>
            <a:r>
              <a:rPr lang="en-US" sz="2000" b="1" dirty="0" err="1">
                <a:solidFill>
                  <a:schemeClr val="bg1"/>
                </a:solidFill>
              </a:rPr>
              <a:t>JSHint</a:t>
            </a:r>
            <a:r>
              <a:rPr lang="en-US" sz="2000" b="1" dirty="0">
                <a:solidFill>
                  <a:schemeClr val="bg1"/>
                </a:solidFill>
              </a:rPr>
              <a:t> </a:t>
            </a:r>
          </a:p>
          <a:p>
            <a:r>
              <a:rPr lang="en-US" sz="2000" b="1" dirty="0">
                <a:solidFill>
                  <a:schemeClr val="bg1"/>
                </a:solidFill>
              </a:rPr>
              <a:t>• </a:t>
            </a:r>
            <a:r>
              <a:rPr lang="en-US" sz="2000" b="1" dirty="0" err="1">
                <a:solidFill>
                  <a:schemeClr val="bg1"/>
                </a:solidFill>
              </a:rPr>
              <a:t>BeeF</a:t>
            </a:r>
            <a:r>
              <a:rPr lang="en-US" sz="2000" b="1" dirty="0">
                <a:solidFill>
                  <a:schemeClr val="bg1"/>
                </a:solidFill>
              </a:rPr>
              <a:t> </a:t>
            </a:r>
          </a:p>
          <a:p>
            <a:r>
              <a:rPr lang="en-US" sz="2000" b="1" dirty="0">
                <a:solidFill>
                  <a:schemeClr val="bg1"/>
                </a:solidFill>
              </a:rPr>
              <a:t>• Chrome </a:t>
            </a:r>
            <a:r>
              <a:rPr lang="en-US" sz="2000" b="1" dirty="0" err="1">
                <a:solidFill>
                  <a:schemeClr val="bg1"/>
                </a:solidFill>
              </a:rPr>
              <a:t>DevTools</a:t>
            </a:r>
            <a:endParaRPr lang="en-IN" sz="2000" b="1" dirty="0">
              <a:solidFill>
                <a:schemeClr val="bg1"/>
              </a:solidFill>
            </a:endParaRPr>
          </a:p>
        </p:txBody>
      </p:sp>
    </p:spTree>
    <p:extLst>
      <p:ext uri="{BB962C8B-B14F-4D97-AF65-F5344CB8AC3E}">
        <p14:creationId xmlns:p14="http://schemas.microsoft.com/office/powerpoint/2010/main" val="241871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2191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685CC3E-4D67-474F-F531-71A594C43F64}"/>
              </a:ext>
            </a:extLst>
          </p:cNvPr>
          <p:cNvSpPr txBox="1"/>
          <p:nvPr/>
        </p:nvSpPr>
        <p:spPr>
          <a:xfrm>
            <a:off x="543560" y="1282581"/>
            <a:ext cx="7741920" cy="584775"/>
          </a:xfrm>
          <a:prstGeom prst="rect">
            <a:avLst/>
          </a:prstGeom>
          <a:noFill/>
        </p:spPr>
        <p:txBody>
          <a:bodyPr wrap="square" rtlCol="0">
            <a:spAutoFit/>
          </a:bodyPr>
          <a:lstStyle/>
          <a:p>
            <a:pPr algn="ctr"/>
            <a:r>
              <a:rPr lang="en-IN" sz="3200" u="sng" dirty="0">
                <a:solidFill>
                  <a:schemeClr val="bg1"/>
                </a:solidFill>
                <a:latin typeface="Arial Rounded MT Bold" panose="020F0704030504030204" pitchFamily="34" charset="0"/>
              </a:rPr>
              <a:t>What are Browser Extensions?</a:t>
            </a:r>
          </a:p>
        </p:txBody>
      </p:sp>
      <p:sp>
        <p:nvSpPr>
          <p:cNvPr id="3" name="TextBox 2">
            <a:extLst>
              <a:ext uri="{FF2B5EF4-FFF2-40B4-BE49-F238E27FC236}">
                <a16:creationId xmlns:a16="http://schemas.microsoft.com/office/drawing/2014/main" id="{3BE31BA9-C747-E350-1914-6F3C80BCFA95}"/>
              </a:ext>
            </a:extLst>
          </p:cNvPr>
          <p:cNvSpPr txBox="1"/>
          <p:nvPr/>
        </p:nvSpPr>
        <p:spPr>
          <a:xfrm>
            <a:off x="1363980" y="2144901"/>
            <a:ext cx="9060180" cy="1323439"/>
          </a:xfrm>
          <a:prstGeom prst="rect">
            <a:avLst/>
          </a:prstGeom>
          <a:noFill/>
        </p:spPr>
        <p:txBody>
          <a:bodyPr wrap="square">
            <a:spAutoFit/>
          </a:bodyPr>
          <a:lstStyle/>
          <a:p>
            <a:r>
              <a:rPr lang="en-US" sz="2000" b="1" dirty="0">
                <a:solidFill>
                  <a:schemeClr val="bg1"/>
                </a:solidFill>
              </a:rPr>
              <a:t>Browser extensions are software programs that can be installed within a web browser to enhance its functionality and customize the browsing experience. These extensions are designed to provide additional features, tools, and capabilities to the browser, to improve productivity, or convenience for users. </a:t>
            </a:r>
            <a:endParaRPr lang="en-IN" sz="2000" b="1" dirty="0">
              <a:solidFill>
                <a:schemeClr val="bg1"/>
              </a:solidFill>
            </a:endParaRPr>
          </a:p>
        </p:txBody>
      </p:sp>
      <p:sp>
        <p:nvSpPr>
          <p:cNvPr id="7" name="TextBox 6">
            <a:extLst>
              <a:ext uri="{FF2B5EF4-FFF2-40B4-BE49-F238E27FC236}">
                <a16:creationId xmlns:a16="http://schemas.microsoft.com/office/drawing/2014/main" id="{775A7198-4ECC-84D3-7EEF-9F02B564F279}"/>
              </a:ext>
            </a:extLst>
          </p:cNvPr>
          <p:cNvSpPr txBox="1"/>
          <p:nvPr/>
        </p:nvSpPr>
        <p:spPr>
          <a:xfrm>
            <a:off x="1363980" y="3745885"/>
            <a:ext cx="6101080" cy="1631216"/>
          </a:xfrm>
          <a:prstGeom prst="rect">
            <a:avLst/>
          </a:prstGeom>
          <a:noFill/>
        </p:spPr>
        <p:txBody>
          <a:bodyPr wrap="square">
            <a:spAutoFit/>
          </a:bodyPr>
          <a:lstStyle/>
          <a:p>
            <a:r>
              <a:rPr lang="en-US" sz="2000" b="1" dirty="0">
                <a:solidFill>
                  <a:schemeClr val="bg1"/>
                </a:solidFill>
              </a:rPr>
              <a:t>Some Popular Browser Extensions are: </a:t>
            </a:r>
          </a:p>
          <a:p>
            <a:r>
              <a:rPr lang="en-US" sz="2000" b="1" dirty="0">
                <a:solidFill>
                  <a:schemeClr val="bg1"/>
                </a:solidFill>
              </a:rPr>
              <a:t>• </a:t>
            </a:r>
            <a:r>
              <a:rPr lang="en-US" sz="2000" b="1" dirty="0" err="1">
                <a:solidFill>
                  <a:schemeClr val="bg1"/>
                </a:solidFill>
              </a:rPr>
              <a:t>Wappalyzer</a:t>
            </a:r>
            <a:r>
              <a:rPr lang="en-US" sz="2000" b="1" dirty="0">
                <a:solidFill>
                  <a:schemeClr val="bg1"/>
                </a:solidFill>
              </a:rPr>
              <a:t> </a:t>
            </a:r>
          </a:p>
          <a:p>
            <a:r>
              <a:rPr lang="en-US" sz="2000" b="1" dirty="0">
                <a:solidFill>
                  <a:schemeClr val="bg1"/>
                </a:solidFill>
              </a:rPr>
              <a:t>• Grammarly</a:t>
            </a:r>
          </a:p>
          <a:p>
            <a:r>
              <a:rPr lang="en-US" sz="2000" b="1" dirty="0">
                <a:solidFill>
                  <a:schemeClr val="bg1"/>
                </a:solidFill>
              </a:rPr>
              <a:t>• AdBlock </a:t>
            </a:r>
          </a:p>
          <a:p>
            <a:r>
              <a:rPr lang="en-US" sz="2000" b="1" dirty="0">
                <a:solidFill>
                  <a:schemeClr val="bg1"/>
                </a:solidFill>
              </a:rPr>
              <a:t>• LastPass </a:t>
            </a:r>
            <a:endParaRPr lang="en-IN" sz="2000" b="1" dirty="0">
              <a:solidFill>
                <a:schemeClr val="bg1"/>
              </a:solidFill>
            </a:endParaRPr>
          </a:p>
        </p:txBody>
      </p:sp>
    </p:spTree>
    <p:extLst>
      <p:ext uri="{BB962C8B-B14F-4D97-AF65-F5344CB8AC3E}">
        <p14:creationId xmlns:p14="http://schemas.microsoft.com/office/powerpoint/2010/main" val="229245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2191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FB8E8748-DD12-268C-8C8B-DDE43B14C90E}"/>
              </a:ext>
            </a:extLst>
          </p:cNvPr>
          <p:cNvPicPr>
            <a:picLocks noChangeAspect="1"/>
          </p:cNvPicPr>
          <p:nvPr/>
        </p:nvPicPr>
        <p:blipFill>
          <a:blip r:embed="rId2"/>
          <a:stretch>
            <a:fillRect/>
          </a:stretch>
        </p:blipFill>
        <p:spPr>
          <a:xfrm>
            <a:off x="3458763" y="1627387"/>
            <a:ext cx="5034807" cy="4450080"/>
          </a:xfrm>
          <a:prstGeom prst="rect">
            <a:avLst/>
          </a:prstGeom>
        </p:spPr>
      </p:pic>
      <p:sp>
        <p:nvSpPr>
          <p:cNvPr id="10" name="TextBox 9">
            <a:extLst>
              <a:ext uri="{FF2B5EF4-FFF2-40B4-BE49-F238E27FC236}">
                <a16:creationId xmlns:a16="http://schemas.microsoft.com/office/drawing/2014/main" id="{D53B168F-55A7-DAD3-648F-DA80A034F2FF}"/>
              </a:ext>
            </a:extLst>
          </p:cNvPr>
          <p:cNvSpPr txBox="1"/>
          <p:nvPr/>
        </p:nvSpPr>
        <p:spPr>
          <a:xfrm>
            <a:off x="2925626" y="1034533"/>
            <a:ext cx="6101080" cy="369332"/>
          </a:xfrm>
          <a:prstGeom prst="rect">
            <a:avLst/>
          </a:prstGeom>
          <a:noFill/>
        </p:spPr>
        <p:txBody>
          <a:bodyPr wrap="square">
            <a:spAutoFit/>
          </a:bodyPr>
          <a:lstStyle/>
          <a:p>
            <a:pPr algn="ctr"/>
            <a:r>
              <a:rPr lang="en-US" b="1" dirty="0">
                <a:solidFill>
                  <a:schemeClr val="bg1"/>
                </a:solidFill>
                <a:latin typeface="Arial Rounded MT Bold" panose="020F0704030504030204" pitchFamily="34" charset="0"/>
              </a:rPr>
              <a:t>The structure of a typical extension looks like this:</a:t>
            </a:r>
            <a:endParaRPr lang="en-IN" b="1" dirty="0">
              <a:solidFill>
                <a:schemeClr val="bg1"/>
              </a:solidFill>
              <a:latin typeface="Arial Rounded MT Bold" panose="020F0704030504030204" pitchFamily="34" charset="0"/>
            </a:endParaRPr>
          </a:p>
        </p:txBody>
      </p:sp>
      <p:sp>
        <p:nvSpPr>
          <p:cNvPr id="11" name="TextBox 10">
            <a:extLst>
              <a:ext uri="{FF2B5EF4-FFF2-40B4-BE49-F238E27FC236}">
                <a16:creationId xmlns:a16="http://schemas.microsoft.com/office/drawing/2014/main" id="{CCCC6B37-D56C-D480-D396-2D239DCA7A25}"/>
              </a:ext>
            </a:extLst>
          </p:cNvPr>
          <p:cNvSpPr txBox="1"/>
          <p:nvPr/>
        </p:nvSpPr>
        <p:spPr>
          <a:xfrm>
            <a:off x="3180080" y="6289040"/>
            <a:ext cx="5689600" cy="276999"/>
          </a:xfrm>
          <a:prstGeom prst="rect">
            <a:avLst/>
          </a:prstGeom>
          <a:noFill/>
        </p:spPr>
        <p:txBody>
          <a:bodyPr wrap="square" rtlCol="0">
            <a:spAutoFit/>
          </a:bodyPr>
          <a:lstStyle/>
          <a:p>
            <a:r>
              <a:rPr lang="en-IN" sz="1200" dirty="0">
                <a:solidFill>
                  <a:schemeClr val="bg1"/>
                </a:solidFill>
              </a:rPr>
              <a:t>Taken from https://developer.chrome.com/docs/extensions/mv3/architecture-overview/</a:t>
            </a:r>
          </a:p>
        </p:txBody>
      </p:sp>
    </p:spTree>
    <p:extLst>
      <p:ext uri="{BB962C8B-B14F-4D97-AF65-F5344CB8AC3E}">
        <p14:creationId xmlns:p14="http://schemas.microsoft.com/office/powerpoint/2010/main" val="175118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2191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D4D0B55-A711-36C7-9B0F-91E7B2CF4864}"/>
              </a:ext>
            </a:extLst>
          </p:cNvPr>
          <p:cNvSpPr txBox="1"/>
          <p:nvPr/>
        </p:nvSpPr>
        <p:spPr>
          <a:xfrm>
            <a:off x="1235710" y="670064"/>
            <a:ext cx="9517380" cy="5632311"/>
          </a:xfrm>
          <a:prstGeom prst="rect">
            <a:avLst/>
          </a:prstGeom>
          <a:noFill/>
        </p:spPr>
        <p:txBody>
          <a:bodyPr wrap="square">
            <a:spAutoFit/>
          </a:bodyPr>
          <a:lstStyle/>
          <a:p>
            <a:r>
              <a:rPr lang="en-US" b="1" dirty="0">
                <a:solidFill>
                  <a:schemeClr val="bg1"/>
                </a:solidFill>
              </a:rPr>
              <a:t>• </a:t>
            </a:r>
            <a:r>
              <a:rPr lang="en-US" b="1" u="sng" dirty="0" err="1">
                <a:solidFill>
                  <a:schemeClr val="bg1"/>
                </a:solidFill>
              </a:rPr>
              <a:t>Manifest.json</a:t>
            </a:r>
            <a:r>
              <a:rPr lang="en-US" b="1" dirty="0">
                <a:solidFill>
                  <a:schemeClr val="bg1"/>
                </a:solidFill>
              </a:rPr>
              <a:t>: This is a mandatory file that provides metadata and configuration information            </a:t>
            </a:r>
          </a:p>
          <a:p>
            <a:r>
              <a:rPr lang="en-US" b="1" dirty="0">
                <a:solidFill>
                  <a:schemeClr val="bg1"/>
                </a:solidFill>
              </a:rPr>
              <a:t>about the extension. It defines details like the extension's name, version, permissions, icons, background scripts, content scripts, and more. </a:t>
            </a:r>
          </a:p>
          <a:p>
            <a:endParaRPr lang="en-US" b="1" dirty="0">
              <a:solidFill>
                <a:schemeClr val="bg1"/>
              </a:solidFill>
            </a:endParaRPr>
          </a:p>
          <a:p>
            <a:r>
              <a:rPr lang="en-US" b="1" dirty="0">
                <a:solidFill>
                  <a:schemeClr val="bg1"/>
                </a:solidFill>
              </a:rPr>
              <a:t>• </a:t>
            </a:r>
            <a:r>
              <a:rPr lang="en-US" b="1" u="sng" dirty="0">
                <a:solidFill>
                  <a:schemeClr val="bg1"/>
                </a:solidFill>
              </a:rPr>
              <a:t>Popup</a:t>
            </a:r>
            <a:r>
              <a:rPr lang="en-US" b="1" dirty="0">
                <a:solidFill>
                  <a:schemeClr val="bg1"/>
                </a:solidFill>
              </a:rPr>
              <a:t>: This folder contains files related to the extension's popup, which is a small window that appears when the user clicks the extension icon in the browser's toolbar. The popup can provide a user interface for quick actions or information display. </a:t>
            </a:r>
          </a:p>
          <a:p>
            <a:endParaRPr lang="en-US" b="1" dirty="0">
              <a:solidFill>
                <a:schemeClr val="bg1"/>
              </a:solidFill>
            </a:endParaRPr>
          </a:p>
          <a:p>
            <a:r>
              <a:rPr lang="en-US" b="1" dirty="0">
                <a:solidFill>
                  <a:schemeClr val="bg1"/>
                </a:solidFill>
              </a:rPr>
              <a:t>• </a:t>
            </a:r>
            <a:r>
              <a:rPr lang="en-US" b="1" u="sng" dirty="0">
                <a:solidFill>
                  <a:schemeClr val="bg1"/>
                </a:solidFill>
              </a:rPr>
              <a:t>Content scripts</a:t>
            </a:r>
            <a:r>
              <a:rPr lang="en-US" b="1" dirty="0">
                <a:solidFill>
                  <a:schemeClr val="bg1"/>
                </a:solidFill>
              </a:rPr>
              <a:t>: Content scripts are JavaScript files that can be injected into web pages to interact with and modify their content. They can be used to enhance or alter 	the </a:t>
            </a:r>
            <a:r>
              <a:rPr lang="en-US" b="1" dirty="0" err="1">
                <a:solidFill>
                  <a:schemeClr val="bg1"/>
                </a:solidFill>
              </a:rPr>
              <a:t>behaviour</a:t>
            </a:r>
            <a:r>
              <a:rPr lang="en-US" b="1" dirty="0">
                <a:solidFill>
                  <a:schemeClr val="bg1"/>
                </a:solidFill>
              </a:rPr>
              <a:t> of specific websites. </a:t>
            </a:r>
          </a:p>
          <a:p>
            <a:endParaRPr lang="en-US" b="1" dirty="0">
              <a:solidFill>
                <a:schemeClr val="bg1"/>
              </a:solidFill>
            </a:endParaRPr>
          </a:p>
          <a:p>
            <a:r>
              <a:rPr lang="en-US" b="1" dirty="0">
                <a:solidFill>
                  <a:schemeClr val="bg1"/>
                </a:solidFill>
              </a:rPr>
              <a:t>• </a:t>
            </a:r>
            <a:r>
              <a:rPr lang="en-US" b="1" u="sng" dirty="0">
                <a:solidFill>
                  <a:schemeClr val="bg1"/>
                </a:solidFill>
              </a:rPr>
              <a:t>Icons</a:t>
            </a:r>
            <a:r>
              <a:rPr lang="en-US" b="1" dirty="0">
                <a:solidFill>
                  <a:schemeClr val="bg1"/>
                </a:solidFill>
              </a:rPr>
              <a:t>: This folder contains different sizes of icons used 	to represent the extension in the browser's user interface. Icons are usually provided in various resolutions to 	accommodate different display sizes. </a:t>
            </a:r>
          </a:p>
          <a:p>
            <a:endParaRPr lang="en-US" b="1" dirty="0">
              <a:solidFill>
                <a:schemeClr val="bg1"/>
              </a:solidFill>
            </a:endParaRPr>
          </a:p>
          <a:p>
            <a:r>
              <a:rPr lang="en-US" b="1" dirty="0">
                <a:solidFill>
                  <a:schemeClr val="bg1"/>
                </a:solidFill>
              </a:rPr>
              <a:t>• </a:t>
            </a:r>
            <a:r>
              <a:rPr lang="en-US" b="1" u="sng" dirty="0">
                <a:solidFill>
                  <a:schemeClr val="bg1"/>
                </a:solidFill>
              </a:rPr>
              <a:t>Background</a:t>
            </a:r>
            <a:r>
              <a:rPr lang="en-US" b="1" dirty="0">
                <a:solidFill>
                  <a:schemeClr val="bg1"/>
                </a:solidFill>
              </a:rPr>
              <a:t>: This folder contains background scripts that run in the background of the browser, even when the extension's popup or content scripts are not active. Background 		         scripts can be used for tasks like handling events, managing data, and maintaining the extension's state. </a:t>
            </a:r>
            <a:endParaRPr lang="en-IN" b="1" dirty="0">
              <a:solidFill>
                <a:schemeClr val="bg1"/>
              </a:solidFill>
            </a:endParaRPr>
          </a:p>
        </p:txBody>
      </p:sp>
    </p:spTree>
    <p:extLst>
      <p:ext uri="{BB962C8B-B14F-4D97-AF65-F5344CB8AC3E}">
        <p14:creationId xmlns:p14="http://schemas.microsoft.com/office/powerpoint/2010/main" val="200791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2191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53B168F-55A7-DAD3-648F-DA80A034F2FF}"/>
              </a:ext>
            </a:extLst>
          </p:cNvPr>
          <p:cNvSpPr txBox="1"/>
          <p:nvPr/>
        </p:nvSpPr>
        <p:spPr>
          <a:xfrm>
            <a:off x="2854506" y="599949"/>
            <a:ext cx="6101080" cy="923330"/>
          </a:xfrm>
          <a:prstGeom prst="rect">
            <a:avLst/>
          </a:prstGeom>
          <a:noFill/>
        </p:spPr>
        <p:txBody>
          <a:bodyPr wrap="square">
            <a:spAutoFit/>
          </a:bodyPr>
          <a:lstStyle/>
          <a:p>
            <a:pPr algn="ctr"/>
            <a:r>
              <a:rPr lang="en-US" b="1" u="sng" dirty="0">
                <a:solidFill>
                  <a:schemeClr val="bg1"/>
                </a:solidFill>
              </a:rPr>
              <a:t>Matches</a:t>
            </a:r>
            <a:r>
              <a:rPr lang="en-US" b="1" dirty="0">
                <a:solidFill>
                  <a:schemeClr val="bg1"/>
                </a:solidFill>
              </a:rPr>
              <a:t>: It is a regular expression that defines which URLs or web pages the extension’s content script should be injected into. Matches can be found in </a:t>
            </a:r>
            <a:r>
              <a:rPr lang="en-US" b="1" dirty="0" err="1">
                <a:solidFill>
                  <a:schemeClr val="bg1"/>
                </a:solidFill>
              </a:rPr>
              <a:t>manifest.json</a:t>
            </a:r>
            <a:r>
              <a:rPr lang="en-US" b="1" dirty="0">
                <a:solidFill>
                  <a:schemeClr val="bg1"/>
                </a:solidFill>
              </a:rPr>
              <a:t> file.</a:t>
            </a:r>
            <a:endParaRPr lang="en-IN" b="1" dirty="0">
              <a:solidFill>
                <a:schemeClr val="bg1"/>
              </a:solidFill>
            </a:endParaRPr>
          </a:p>
        </p:txBody>
      </p:sp>
      <p:pic>
        <p:nvPicPr>
          <p:cNvPr id="2" name="Picture 1">
            <a:extLst>
              <a:ext uri="{FF2B5EF4-FFF2-40B4-BE49-F238E27FC236}">
                <a16:creationId xmlns:a16="http://schemas.microsoft.com/office/drawing/2014/main" id="{056386B5-DDF3-50A5-4050-E841E62BB62F}"/>
              </a:ext>
            </a:extLst>
          </p:cNvPr>
          <p:cNvPicPr>
            <a:picLocks noChangeAspect="1"/>
          </p:cNvPicPr>
          <p:nvPr/>
        </p:nvPicPr>
        <p:blipFill>
          <a:blip r:embed="rId2"/>
          <a:stretch>
            <a:fillRect/>
          </a:stretch>
        </p:blipFill>
        <p:spPr>
          <a:xfrm>
            <a:off x="2386275" y="1701693"/>
            <a:ext cx="7317850" cy="3901653"/>
          </a:xfrm>
          <a:prstGeom prst="rect">
            <a:avLst/>
          </a:prstGeom>
          <a:ln>
            <a:solidFill>
              <a:schemeClr val="tx1"/>
            </a:solidFill>
          </a:ln>
        </p:spPr>
      </p:pic>
    </p:spTree>
    <p:extLst>
      <p:ext uri="{BB962C8B-B14F-4D97-AF65-F5344CB8AC3E}">
        <p14:creationId xmlns:p14="http://schemas.microsoft.com/office/powerpoint/2010/main" val="89078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2191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6">
            <a:extLst>
              <a:ext uri="{FF2B5EF4-FFF2-40B4-BE49-F238E27FC236}">
                <a16:creationId xmlns:a16="http://schemas.microsoft.com/office/drawing/2014/main" id="{0E0780A0-DFB1-10E4-EB47-EAE1D0481ADD}"/>
              </a:ext>
            </a:extLst>
          </p:cNvPr>
          <p:cNvGraphicFramePr>
            <a:graphicFrameLocks noGrp="1"/>
          </p:cNvGraphicFramePr>
          <p:nvPr>
            <p:extLst>
              <p:ext uri="{D42A27DB-BD31-4B8C-83A1-F6EECF244321}">
                <p14:modId xmlns:p14="http://schemas.microsoft.com/office/powerpoint/2010/main" val="906636094"/>
              </p:ext>
            </p:extLst>
          </p:nvPr>
        </p:nvGraphicFramePr>
        <p:xfrm>
          <a:off x="1518739" y="1151568"/>
          <a:ext cx="9154521" cy="5103778"/>
        </p:xfrm>
        <a:graphic>
          <a:graphicData uri="http://schemas.openxmlformats.org/drawingml/2006/table">
            <a:tbl>
              <a:tblPr firstRow="1" firstCol="1" bandRow="1">
                <a:tableStyleId>{5C22544A-7EE6-4342-B048-85BDC9FD1C3A}</a:tableStyleId>
              </a:tblPr>
              <a:tblGrid>
                <a:gridCol w="2153408">
                  <a:extLst>
                    <a:ext uri="{9D8B030D-6E8A-4147-A177-3AD203B41FA5}">
                      <a16:colId xmlns:a16="http://schemas.microsoft.com/office/drawing/2014/main" val="1699665668"/>
                    </a:ext>
                  </a:extLst>
                </a:gridCol>
                <a:gridCol w="7001113">
                  <a:extLst>
                    <a:ext uri="{9D8B030D-6E8A-4147-A177-3AD203B41FA5}">
                      <a16:colId xmlns:a16="http://schemas.microsoft.com/office/drawing/2014/main" val="2693225612"/>
                    </a:ext>
                  </a:extLst>
                </a:gridCol>
              </a:tblGrid>
              <a:tr h="274944">
                <a:tc>
                  <a:txBody>
                    <a:bodyPr/>
                    <a:lstStyle/>
                    <a:p>
                      <a:pPr marL="6350" indent="-6350">
                        <a:lnSpc>
                          <a:spcPct val="107000"/>
                        </a:lnSpc>
                        <a:spcAft>
                          <a:spcPts val="345"/>
                        </a:spcAft>
                      </a:pPr>
                      <a:r>
                        <a:rPr lang="en-IN" sz="1400" kern="100" dirty="0">
                          <a:effectLst/>
                        </a:rPr>
                        <a:t>Permission Name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tc>
                  <a:txBody>
                    <a:bodyPr/>
                    <a:lstStyle/>
                    <a:p>
                      <a:pPr marL="6350" indent="-6350">
                        <a:lnSpc>
                          <a:spcPct val="107000"/>
                        </a:lnSpc>
                        <a:spcAft>
                          <a:spcPts val="345"/>
                        </a:spcAft>
                      </a:pPr>
                      <a:r>
                        <a:rPr lang="en-IN" sz="1400" kern="100" dirty="0">
                          <a:effectLst/>
                        </a:rPr>
                        <a:t>Description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extLst>
                  <a:ext uri="{0D108BD9-81ED-4DB2-BD59-A6C34878D82A}">
                    <a16:rowId xmlns:a16="http://schemas.microsoft.com/office/drawing/2014/main" val="702299968"/>
                  </a:ext>
                </a:extLst>
              </a:tr>
              <a:tr h="500297">
                <a:tc>
                  <a:txBody>
                    <a:bodyPr/>
                    <a:lstStyle/>
                    <a:p>
                      <a:pPr marL="6350" indent="-6350">
                        <a:lnSpc>
                          <a:spcPct val="107000"/>
                        </a:lnSpc>
                        <a:spcAft>
                          <a:spcPts val="345"/>
                        </a:spcAft>
                      </a:pPr>
                      <a:r>
                        <a:rPr lang="en-IN" sz="1400" kern="100">
                          <a:effectLst/>
                        </a:rPr>
                        <a:t>activetab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tc>
                  <a:txBody>
                    <a:bodyPr/>
                    <a:lstStyle/>
                    <a:p>
                      <a:pPr marL="6350" indent="-6350">
                        <a:lnSpc>
                          <a:spcPct val="107000"/>
                        </a:lnSpc>
                        <a:spcAft>
                          <a:spcPts val="345"/>
                        </a:spcAft>
                      </a:pPr>
                      <a:r>
                        <a:rPr lang="en-IN" sz="1400" kern="100" dirty="0">
                          <a:solidFill>
                            <a:schemeClr val="bg1"/>
                          </a:solidFill>
                          <a:effectLst/>
                        </a:rPr>
                        <a:t>Allows the extension to read the content of the currently active tab and interact with it.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extLst>
                  <a:ext uri="{0D108BD9-81ED-4DB2-BD59-A6C34878D82A}">
                    <a16:rowId xmlns:a16="http://schemas.microsoft.com/office/drawing/2014/main" val="2979395041"/>
                  </a:ext>
                </a:extLst>
              </a:tr>
              <a:tr h="498838">
                <a:tc>
                  <a:txBody>
                    <a:bodyPr/>
                    <a:lstStyle/>
                    <a:p>
                      <a:pPr marL="6350" indent="-6350">
                        <a:lnSpc>
                          <a:spcPct val="107000"/>
                        </a:lnSpc>
                        <a:spcAft>
                          <a:spcPts val="345"/>
                        </a:spcAft>
                      </a:pPr>
                      <a:r>
                        <a:rPr lang="en-IN" sz="1400" kern="100">
                          <a:effectLst/>
                        </a:rPr>
                        <a:t>storage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tc>
                  <a:txBody>
                    <a:bodyPr/>
                    <a:lstStyle/>
                    <a:p>
                      <a:pPr marL="6350" indent="-6350">
                        <a:lnSpc>
                          <a:spcPct val="107000"/>
                        </a:lnSpc>
                        <a:spcAft>
                          <a:spcPts val="345"/>
                        </a:spcAft>
                      </a:pPr>
                      <a:r>
                        <a:rPr lang="en-IN" sz="1400" kern="100" dirty="0">
                          <a:solidFill>
                            <a:schemeClr val="bg1"/>
                          </a:solidFill>
                          <a:effectLst/>
                        </a:rPr>
                        <a:t>Enables the extension to store and retrieve data locally, such as preferences or user settings.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extLst>
                  <a:ext uri="{0D108BD9-81ED-4DB2-BD59-A6C34878D82A}">
                    <a16:rowId xmlns:a16="http://schemas.microsoft.com/office/drawing/2014/main" val="422544827"/>
                  </a:ext>
                </a:extLst>
              </a:tr>
              <a:tr h="500297">
                <a:tc>
                  <a:txBody>
                    <a:bodyPr/>
                    <a:lstStyle/>
                    <a:p>
                      <a:pPr marL="6350" indent="-6350">
                        <a:lnSpc>
                          <a:spcPct val="107000"/>
                        </a:lnSpc>
                        <a:spcAft>
                          <a:spcPts val="345"/>
                        </a:spcAft>
                      </a:pPr>
                      <a:r>
                        <a:rPr lang="en-IN" sz="1400" kern="100" dirty="0">
                          <a:effectLst/>
                        </a:rPr>
                        <a:t>cookies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tc>
                  <a:txBody>
                    <a:bodyPr/>
                    <a:lstStyle/>
                    <a:p>
                      <a:pPr marL="6350" indent="-6350">
                        <a:lnSpc>
                          <a:spcPct val="107000"/>
                        </a:lnSpc>
                        <a:spcAft>
                          <a:spcPts val="345"/>
                        </a:spcAft>
                      </a:pPr>
                      <a:r>
                        <a:rPr lang="en-IN" sz="1400" kern="100" dirty="0">
                          <a:solidFill>
                            <a:schemeClr val="bg1"/>
                          </a:solidFill>
                          <a:effectLst/>
                        </a:rPr>
                        <a:t>Grants access to browser cookies, allowing the extension to read, create, modify, and delete cookies.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extLst>
                  <a:ext uri="{0D108BD9-81ED-4DB2-BD59-A6C34878D82A}">
                    <a16:rowId xmlns:a16="http://schemas.microsoft.com/office/drawing/2014/main" val="1106670214"/>
                  </a:ext>
                </a:extLst>
              </a:tr>
              <a:tr h="498838">
                <a:tc>
                  <a:txBody>
                    <a:bodyPr/>
                    <a:lstStyle/>
                    <a:p>
                      <a:pPr marL="6350" indent="-6350">
                        <a:lnSpc>
                          <a:spcPct val="107000"/>
                        </a:lnSpc>
                        <a:spcAft>
                          <a:spcPts val="345"/>
                        </a:spcAft>
                      </a:pPr>
                      <a:r>
                        <a:rPr lang="en-IN" sz="1400" kern="100">
                          <a:effectLst/>
                        </a:rPr>
                        <a:t>history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tc>
                  <a:txBody>
                    <a:bodyPr/>
                    <a:lstStyle/>
                    <a:p>
                      <a:pPr marL="6350" indent="-6350">
                        <a:lnSpc>
                          <a:spcPct val="107000"/>
                        </a:lnSpc>
                        <a:spcAft>
                          <a:spcPts val="345"/>
                        </a:spcAft>
                      </a:pPr>
                      <a:r>
                        <a:rPr lang="en-IN" sz="1400" kern="100" dirty="0">
                          <a:solidFill>
                            <a:schemeClr val="bg1"/>
                          </a:solidFill>
                          <a:effectLst/>
                        </a:rPr>
                        <a:t>Provides access to the user's browsing history, allowing the extension to query and manipulate the user's browsing history.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extLst>
                  <a:ext uri="{0D108BD9-81ED-4DB2-BD59-A6C34878D82A}">
                    <a16:rowId xmlns:a16="http://schemas.microsoft.com/office/drawing/2014/main" val="2498622750"/>
                  </a:ext>
                </a:extLst>
              </a:tr>
              <a:tr h="502485">
                <a:tc>
                  <a:txBody>
                    <a:bodyPr/>
                    <a:lstStyle/>
                    <a:p>
                      <a:pPr marL="6350" indent="-6350">
                        <a:lnSpc>
                          <a:spcPct val="107000"/>
                        </a:lnSpc>
                        <a:spcAft>
                          <a:spcPts val="345"/>
                        </a:spcAft>
                      </a:pPr>
                      <a:r>
                        <a:rPr lang="en-IN" sz="1400" kern="100">
                          <a:effectLst/>
                        </a:rPr>
                        <a:t>unlimitedStorage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tc>
                  <a:txBody>
                    <a:bodyPr/>
                    <a:lstStyle/>
                    <a:p>
                      <a:pPr marL="6350" indent="-6350">
                        <a:lnSpc>
                          <a:spcPct val="107000"/>
                        </a:lnSpc>
                        <a:spcAft>
                          <a:spcPts val="345"/>
                        </a:spcAft>
                      </a:pPr>
                      <a:r>
                        <a:rPr lang="en-IN" sz="1400" kern="100" dirty="0">
                          <a:solidFill>
                            <a:schemeClr val="bg1"/>
                          </a:solidFill>
                          <a:effectLst/>
                        </a:rPr>
                        <a:t>Increases the amount of storage that the extension can use without requesting additional storage permissions.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extLst>
                  <a:ext uri="{0D108BD9-81ED-4DB2-BD59-A6C34878D82A}">
                    <a16:rowId xmlns:a16="http://schemas.microsoft.com/office/drawing/2014/main" val="3021672835"/>
                  </a:ext>
                </a:extLst>
              </a:tr>
              <a:tr h="498838">
                <a:tc>
                  <a:txBody>
                    <a:bodyPr/>
                    <a:lstStyle/>
                    <a:p>
                      <a:pPr marL="6350" indent="-6350">
                        <a:lnSpc>
                          <a:spcPct val="107000"/>
                        </a:lnSpc>
                        <a:spcAft>
                          <a:spcPts val="345"/>
                        </a:spcAft>
                      </a:pPr>
                      <a:r>
                        <a:rPr lang="en-IN" sz="1400" kern="100">
                          <a:effectLst/>
                        </a:rPr>
                        <a:t>bookmarks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tc>
                  <a:txBody>
                    <a:bodyPr/>
                    <a:lstStyle/>
                    <a:p>
                      <a:pPr marL="6350" indent="-6350">
                        <a:lnSpc>
                          <a:spcPct val="107000"/>
                        </a:lnSpc>
                        <a:spcAft>
                          <a:spcPts val="345"/>
                        </a:spcAft>
                      </a:pPr>
                      <a:r>
                        <a:rPr lang="en-IN" sz="1400" kern="100" dirty="0">
                          <a:solidFill>
                            <a:schemeClr val="bg1"/>
                          </a:solidFill>
                          <a:effectLst/>
                        </a:rPr>
                        <a:t>Allows the extension to manage the user's bookmarks, create new bookmarks, and modify existing ones.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extLst>
                  <a:ext uri="{0D108BD9-81ED-4DB2-BD59-A6C34878D82A}">
                    <a16:rowId xmlns:a16="http://schemas.microsoft.com/office/drawing/2014/main" val="2136218274"/>
                  </a:ext>
                </a:extLst>
              </a:tr>
              <a:tr h="500297">
                <a:tc>
                  <a:txBody>
                    <a:bodyPr/>
                    <a:lstStyle/>
                    <a:p>
                      <a:pPr marL="6350" indent="-6350">
                        <a:lnSpc>
                          <a:spcPct val="107000"/>
                        </a:lnSpc>
                        <a:spcAft>
                          <a:spcPts val="345"/>
                        </a:spcAft>
                      </a:pPr>
                      <a:r>
                        <a:rPr lang="en-IN" sz="1400" kern="100">
                          <a:effectLst/>
                        </a:rPr>
                        <a:t>tabs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tc>
                  <a:txBody>
                    <a:bodyPr/>
                    <a:lstStyle/>
                    <a:p>
                      <a:pPr marL="6350" indent="-6350">
                        <a:lnSpc>
                          <a:spcPct val="107000"/>
                        </a:lnSpc>
                        <a:spcAft>
                          <a:spcPts val="345"/>
                        </a:spcAft>
                      </a:pPr>
                      <a:r>
                        <a:rPr lang="en-IN" sz="1400" kern="100" dirty="0">
                          <a:solidFill>
                            <a:schemeClr val="bg1"/>
                          </a:solidFill>
                          <a:effectLst/>
                        </a:rPr>
                        <a:t>Enables the extension to query and manipulate browser tabs, including opening, closing, and reloading tabs.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extLst>
                  <a:ext uri="{0D108BD9-81ED-4DB2-BD59-A6C34878D82A}">
                    <a16:rowId xmlns:a16="http://schemas.microsoft.com/office/drawing/2014/main" val="1817121861"/>
                  </a:ext>
                </a:extLst>
              </a:tr>
              <a:tr h="498838">
                <a:tc>
                  <a:txBody>
                    <a:bodyPr/>
                    <a:lstStyle/>
                    <a:p>
                      <a:pPr marL="6350" indent="-6350">
                        <a:lnSpc>
                          <a:spcPct val="107000"/>
                        </a:lnSpc>
                        <a:spcAft>
                          <a:spcPts val="345"/>
                        </a:spcAft>
                      </a:pPr>
                      <a:r>
                        <a:rPr lang="en-IN" sz="1400" kern="100">
                          <a:effectLst/>
                        </a:rPr>
                        <a:t>Alarms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tc>
                  <a:txBody>
                    <a:bodyPr/>
                    <a:lstStyle/>
                    <a:p>
                      <a:pPr marL="6350" indent="-6350">
                        <a:lnSpc>
                          <a:spcPct val="107000"/>
                        </a:lnSpc>
                        <a:spcAft>
                          <a:spcPts val="345"/>
                        </a:spcAft>
                      </a:pPr>
                      <a:r>
                        <a:rPr lang="en-IN" sz="1400" kern="100" dirty="0">
                          <a:solidFill>
                            <a:schemeClr val="bg1"/>
                          </a:solidFill>
                          <a:effectLst/>
                        </a:rPr>
                        <a:t>Allows the extension to schedule and manage alarms, which can trigger events at specific times.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extLst>
                  <a:ext uri="{0D108BD9-81ED-4DB2-BD59-A6C34878D82A}">
                    <a16:rowId xmlns:a16="http://schemas.microsoft.com/office/drawing/2014/main" val="592108270"/>
                  </a:ext>
                </a:extLst>
              </a:tr>
              <a:tr h="274944">
                <a:tc>
                  <a:txBody>
                    <a:bodyPr/>
                    <a:lstStyle/>
                    <a:p>
                      <a:pPr marL="6350" indent="-6350">
                        <a:lnSpc>
                          <a:spcPct val="107000"/>
                        </a:lnSpc>
                        <a:spcAft>
                          <a:spcPts val="345"/>
                        </a:spcAft>
                      </a:pPr>
                      <a:r>
                        <a:rPr lang="en-IN" sz="1400" kern="100">
                          <a:effectLst/>
                        </a:rPr>
                        <a:t>notifications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tc>
                  <a:txBody>
                    <a:bodyPr/>
                    <a:lstStyle/>
                    <a:p>
                      <a:pPr marL="6350" indent="-6350">
                        <a:lnSpc>
                          <a:spcPct val="107000"/>
                        </a:lnSpc>
                        <a:spcAft>
                          <a:spcPts val="345"/>
                        </a:spcAft>
                      </a:pPr>
                      <a:r>
                        <a:rPr lang="en-IN" sz="1400" kern="100" dirty="0">
                          <a:solidFill>
                            <a:schemeClr val="bg1"/>
                          </a:solidFill>
                          <a:effectLst/>
                        </a:rPr>
                        <a:t>Enables the extension to display desktop notifications to the user.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extLst>
                  <a:ext uri="{0D108BD9-81ED-4DB2-BD59-A6C34878D82A}">
                    <a16:rowId xmlns:a16="http://schemas.microsoft.com/office/drawing/2014/main" val="3861270754"/>
                  </a:ext>
                </a:extLst>
              </a:tr>
              <a:tr h="477094">
                <a:tc>
                  <a:txBody>
                    <a:bodyPr/>
                    <a:lstStyle/>
                    <a:p>
                      <a:pPr marL="6350" indent="-6350">
                        <a:lnSpc>
                          <a:spcPct val="107000"/>
                        </a:lnSpc>
                        <a:spcAft>
                          <a:spcPts val="345"/>
                        </a:spcAft>
                      </a:pPr>
                      <a:r>
                        <a:rPr lang="en-IN" sz="1400" kern="100" dirty="0">
                          <a:effectLst/>
                        </a:rPr>
                        <a:t>downloads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tc>
                  <a:txBody>
                    <a:bodyPr/>
                    <a:lstStyle/>
                    <a:p>
                      <a:pPr marL="6350" indent="-6350">
                        <a:lnSpc>
                          <a:spcPct val="107000"/>
                        </a:lnSpc>
                        <a:spcAft>
                          <a:spcPts val="345"/>
                        </a:spcAft>
                      </a:pPr>
                      <a:r>
                        <a:rPr lang="en-IN" sz="1400" kern="100" dirty="0">
                          <a:solidFill>
                            <a:schemeClr val="bg1"/>
                          </a:solidFill>
                          <a:effectLst/>
                        </a:rPr>
                        <a:t>Grants the extension the ability to interact with the browser's download manager and manage downloaded files.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821918"/>
                    </a:solidFill>
                  </a:tcPr>
                </a:tc>
                <a:extLst>
                  <a:ext uri="{0D108BD9-81ED-4DB2-BD59-A6C34878D82A}">
                    <a16:rowId xmlns:a16="http://schemas.microsoft.com/office/drawing/2014/main" val="2024534226"/>
                  </a:ext>
                </a:extLst>
              </a:tr>
            </a:tbl>
          </a:graphicData>
        </a:graphic>
      </p:graphicFrame>
      <p:sp>
        <p:nvSpPr>
          <p:cNvPr id="9" name="TextBox 8">
            <a:extLst>
              <a:ext uri="{FF2B5EF4-FFF2-40B4-BE49-F238E27FC236}">
                <a16:creationId xmlns:a16="http://schemas.microsoft.com/office/drawing/2014/main" id="{5BA8731A-E483-F4BC-ABEE-9215272F83A4}"/>
              </a:ext>
            </a:extLst>
          </p:cNvPr>
          <p:cNvSpPr txBox="1"/>
          <p:nvPr/>
        </p:nvSpPr>
        <p:spPr>
          <a:xfrm>
            <a:off x="3456940" y="602591"/>
            <a:ext cx="6101080" cy="369332"/>
          </a:xfrm>
          <a:prstGeom prst="rect">
            <a:avLst/>
          </a:prstGeom>
          <a:noFill/>
        </p:spPr>
        <p:txBody>
          <a:bodyPr wrap="square">
            <a:spAutoFit/>
          </a:bodyPr>
          <a:lstStyle/>
          <a:p>
            <a:r>
              <a:rPr lang="en-US" b="1" dirty="0">
                <a:solidFill>
                  <a:schemeClr val="bg1"/>
                </a:solidFill>
                <a:latin typeface="Arial Rounded MT Bold" panose="020F0704030504030204" pitchFamily="34" charset="0"/>
              </a:rPr>
              <a:t>Some Known permissions of chrome extensions: </a:t>
            </a:r>
            <a:endParaRPr lang="en-IN"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70998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2191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F85BC4B-8AAC-60A9-3599-6765DFEF146D}"/>
              </a:ext>
            </a:extLst>
          </p:cNvPr>
          <p:cNvSpPr txBox="1"/>
          <p:nvPr/>
        </p:nvSpPr>
        <p:spPr>
          <a:xfrm>
            <a:off x="1470173" y="1286638"/>
            <a:ext cx="6101080" cy="1477328"/>
          </a:xfrm>
          <a:prstGeom prst="rect">
            <a:avLst/>
          </a:prstGeom>
          <a:noFill/>
        </p:spPr>
        <p:txBody>
          <a:bodyPr wrap="square">
            <a:spAutoFit/>
          </a:bodyPr>
          <a:lstStyle/>
          <a:p>
            <a:r>
              <a:rPr lang="en-US" b="1" dirty="0">
                <a:solidFill>
                  <a:schemeClr val="bg1"/>
                </a:solidFill>
                <a:latin typeface="Arial Rounded MT Bold" panose="020F0704030504030204" pitchFamily="34" charset="0"/>
              </a:rPr>
              <a:t>How to load an extension in chrome Browser? </a:t>
            </a:r>
          </a:p>
          <a:p>
            <a:endParaRPr lang="en-US" b="1" dirty="0">
              <a:solidFill>
                <a:schemeClr val="bg1"/>
              </a:solidFill>
            </a:endParaRPr>
          </a:p>
          <a:p>
            <a:r>
              <a:rPr lang="en-US" b="1" dirty="0">
                <a:solidFill>
                  <a:schemeClr val="bg1"/>
                </a:solidFill>
              </a:rPr>
              <a:t>• Open chrome://extensions </a:t>
            </a:r>
          </a:p>
          <a:p>
            <a:r>
              <a:rPr lang="en-US" b="1" dirty="0">
                <a:solidFill>
                  <a:schemeClr val="bg1"/>
                </a:solidFill>
              </a:rPr>
              <a:t>• Turn on Developer mode </a:t>
            </a:r>
          </a:p>
          <a:p>
            <a:r>
              <a:rPr lang="en-US" b="1" dirty="0">
                <a:solidFill>
                  <a:schemeClr val="bg1"/>
                </a:solidFill>
              </a:rPr>
              <a:t>• Click on Load unpacked and upload the extension</a:t>
            </a:r>
            <a:endParaRPr lang="en-IN" b="1" dirty="0">
              <a:solidFill>
                <a:schemeClr val="bg1"/>
              </a:solidFill>
            </a:endParaRPr>
          </a:p>
        </p:txBody>
      </p:sp>
      <p:grpSp>
        <p:nvGrpSpPr>
          <p:cNvPr id="8" name="Group 7">
            <a:extLst>
              <a:ext uri="{FF2B5EF4-FFF2-40B4-BE49-F238E27FC236}">
                <a16:creationId xmlns:a16="http://schemas.microsoft.com/office/drawing/2014/main" id="{45C3A1A0-7B1A-9C74-8A94-A40FADA59E20}"/>
              </a:ext>
            </a:extLst>
          </p:cNvPr>
          <p:cNvGrpSpPr/>
          <p:nvPr/>
        </p:nvGrpSpPr>
        <p:grpSpPr>
          <a:xfrm>
            <a:off x="1470173" y="2525038"/>
            <a:ext cx="9502627" cy="4688587"/>
            <a:chOff x="0" y="0"/>
            <a:chExt cx="5848330" cy="1869131"/>
          </a:xfrm>
        </p:grpSpPr>
        <p:sp>
          <p:nvSpPr>
            <p:cNvPr id="9" name="Rectangle 8">
              <a:extLst>
                <a:ext uri="{FF2B5EF4-FFF2-40B4-BE49-F238E27FC236}">
                  <a16:creationId xmlns:a16="http://schemas.microsoft.com/office/drawing/2014/main" id="{A909BDC2-293C-B58A-BB8A-5600811E3E80}"/>
                </a:ext>
              </a:extLst>
            </p:cNvPr>
            <p:cNvSpPr/>
            <p:nvPr/>
          </p:nvSpPr>
          <p:spPr>
            <a:xfrm>
              <a:off x="5804662" y="1378966"/>
              <a:ext cx="42144" cy="189936"/>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11" name="Rectangle 10">
              <a:extLst>
                <a:ext uri="{FF2B5EF4-FFF2-40B4-BE49-F238E27FC236}">
                  <a16:creationId xmlns:a16="http://schemas.microsoft.com/office/drawing/2014/main" id="{6142231D-94E8-4DF3-29FA-875CA1159869}"/>
                </a:ext>
              </a:extLst>
            </p:cNvPr>
            <p:cNvSpPr/>
            <p:nvPr/>
          </p:nvSpPr>
          <p:spPr>
            <a:xfrm>
              <a:off x="305" y="1679194"/>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12" name="Rectangle 11">
              <a:extLst>
                <a:ext uri="{FF2B5EF4-FFF2-40B4-BE49-F238E27FC236}">
                  <a16:creationId xmlns:a16="http://schemas.microsoft.com/office/drawing/2014/main" id="{868E9CE6-628F-B5BC-AD82-A1E71FF23033}"/>
                </a:ext>
              </a:extLst>
            </p:cNvPr>
            <p:cNvSpPr/>
            <p:nvPr/>
          </p:nvSpPr>
          <p:spPr>
            <a:xfrm>
              <a:off x="32309" y="1679194"/>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13" name="Picture 12">
              <a:extLst>
                <a:ext uri="{FF2B5EF4-FFF2-40B4-BE49-F238E27FC236}">
                  <a16:creationId xmlns:a16="http://schemas.microsoft.com/office/drawing/2014/main" id="{C5E26050-E3EC-A861-D8ED-39F7330B8CA3}"/>
                </a:ext>
              </a:extLst>
            </p:cNvPr>
            <p:cNvPicPr/>
            <p:nvPr/>
          </p:nvPicPr>
          <p:blipFill>
            <a:blip r:embed="rId2"/>
            <a:stretch>
              <a:fillRect/>
            </a:stretch>
          </p:blipFill>
          <p:spPr>
            <a:xfrm>
              <a:off x="457200" y="0"/>
              <a:ext cx="42672" cy="190500"/>
            </a:xfrm>
            <a:prstGeom prst="rect">
              <a:avLst/>
            </a:prstGeom>
          </p:spPr>
        </p:pic>
        <p:sp>
          <p:nvSpPr>
            <p:cNvPr id="14" name="Rectangle 13">
              <a:extLst>
                <a:ext uri="{FF2B5EF4-FFF2-40B4-BE49-F238E27FC236}">
                  <a16:creationId xmlns:a16="http://schemas.microsoft.com/office/drawing/2014/main" id="{B9F4D069-7862-6C13-DE26-58F1390E6FE0}"/>
                </a:ext>
              </a:extLst>
            </p:cNvPr>
            <p:cNvSpPr/>
            <p:nvPr/>
          </p:nvSpPr>
          <p:spPr>
            <a:xfrm>
              <a:off x="457454" y="28321"/>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15" name="Rectangle 14">
              <a:extLst>
                <a:ext uri="{FF2B5EF4-FFF2-40B4-BE49-F238E27FC236}">
                  <a16:creationId xmlns:a16="http://schemas.microsoft.com/office/drawing/2014/main" id="{6A114E8D-33F9-6D87-7D75-2B63E9A9A91C}"/>
                </a:ext>
              </a:extLst>
            </p:cNvPr>
            <p:cNvSpPr/>
            <p:nvPr/>
          </p:nvSpPr>
          <p:spPr>
            <a:xfrm>
              <a:off x="489458" y="28321"/>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16" name="Picture 15">
              <a:extLst>
                <a:ext uri="{FF2B5EF4-FFF2-40B4-BE49-F238E27FC236}">
                  <a16:creationId xmlns:a16="http://schemas.microsoft.com/office/drawing/2014/main" id="{5E14C4CB-A84B-0E60-7A6D-BFBE3B81510A}"/>
                </a:ext>
              </a:extLst>
            </p:cNvPr>
            <p:cNvPicPr/>
            <p:nvPr/>
          </p:nvPicPr>
          <p:blipFill>
            <a:blip r:embed="rId2"/>
            <a:stretch>
              <a:fillRect/>
            </a:stretch>
          </p:blipFill>
          <p:spPr>
            <a:xfrm>
              <a:off x="5772912" y="1078992"/>
              <a:ext cx="41149" cy="190500"/>
            </a:xfrm>
            <a:prstGeom prst="rect">
              <a:avLst/>
            </a:prstGeom>
          </p:spPr>
        </p:pic>
        <p:sp>
          <p:nvSpPr>
            <p:cNvPr id="17" name="Rectangle 16">
              <a:extLst>
                <a:ext uri="{FF2B5EF4-FFF2-40B4-BE49-F238E27FC236}">
                  <a16:creationId xmlns:a16="http://schemas.microsoft.com/office/drawing/2014/main" id="{4FE00FED-800A-D7AE-E3AE-E57E9D92B5BC}"/>
                </a:ext>
              </a:extLst>
            </p:cNvPr>
            <p:cNvSpPr/>
            <p:nvPr/>
          </p:nvSpPr>
          <p:spPr>
            <a:xfrm>
              <a:off x="5774182" y="1107694"/>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18" name="Rectangle 17">
              <a:extLst>
                <a:ext uri="{FF2B5EF4-FFF2-40B4-BE49-F238E27FC236}">
                  <a16:creationId xmlns:a16="http://schemas.microsoft.com/office/drawing/2014/main" id="{41389759-1B79-1CB3-8EDF-89C34944B307}"/>
                </a:ext>
              </a:extLst>
            </p:cNvPr>
            <p:cNvSpPr/>
            <p:nvPr/>
          </p:nvSpPr>
          <p:spPr>
            <a:xfrm>
              <a:off x="5806186" y="1107694"/>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19" name="Picture 18">
              <a:extLst>
                <a:ext uri="{FF2B5EF4-FFF2-40B4-BE49-F238E27FC236}">
                  <a16:creationId xmlns:a16="http://schemas.microsoft.com/office/drawing/2014/main" id="{16F92CAA-AED2-DD9E-5F18-5981D0C1DB78}"/>
                </a:ext>
              </a:extLst>
            </p:cNvPr>
            <p:cNvPicPr/>
            <p:nvPr/>
          </p:nvPicPr>
          <p:blipFill>
            <a:blip r:embed="rId2"/>
            <a:stretch>
              <a:fillRect/>
            </a:stretch>
          </p:blipFill>
          <p:spPr>
            <a:xfrm>
              <a:off x="0" y="1339596"/>
              <a:ext cx="42672" cy="190500"/>
            </a:xfrm>
            <a:prstGeom prst="rect">
              <a:avLst/>
            </a:prstGeom>
          </p:spPr>
        </p:pic>
        <p:sp>
          <p:nvSpPr>
            <p:cNvPr id="20" name="Rectangle 19">
              <a:extLst>
                <a:ext uri="{FF2B5EF4-FFF2-40B4-BE49-F238E27FC236}">
                  <a16:creationId xmlns:a16="http://schemas.microsoft.com/office/drawing/2014/main" id="{78C4B7FD-0B67-EB31-BA4D-0442B71C67EA}"/>
                </a:ext>
              </a:extLst>
            </p:cNvPr>
            <p:cNvSpPr/>
            <p:nvPr/>
          </p:nvSpPr>
          <p:spPr>
            <a:xfrm>
              <a:off x="305" y="1368298"/>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21" name="Rectangle 20">
              <a:extLst>
                <a:ext uri="{FF2B5EF4-FFF2-40B4-BE49-F238E27FC236}">
                  <a16:creationId xmlns:a16="http://schemas.microsoft.com/office/drawing/2014/main" id="{5F2E3A75-1B13-93BF-C2BA-87BCA7814BFB}"/>
                </a:ext>
              </a:extLst>
            </p:cNvPr>
            <p:cNvSpPr/>
            <p:nvPr/>
          </p:nvSpPr>
          <p:spPr>
            <a:xfrm>
              <a:off x="32309" y="1368298"/>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22" name="Picture 21">
              <a:extLst>
                <a:ext uri="{FF2B5EF4-FFF2-40B4-BE49-F238E27FC236}">
                  <a16:creationId xmlns:a16="http://schemas.microsoft.com/office/drawing/2014/main" id="{64E02AAA-4FB0-C1F1-0A60-D00B44E27B47}"/>
                </a:ext>
              </a:extLst>
            </p:cNvPr>
            <p:cNvPicPr/>
            <p:nvPr/>
          </p:nvPicPr>
          <p:blipFill>
            <a:blip r:embed="rId3"/>
            <a:stretch>
              <a:fillRect/>
            </a:stretch>
          </p:blipFill>
          <p:spPr>
            <a:xfrm>
              <a:off x="18745" y="287948"/>
              <a:ext cx="5731383" cy="871182"/>
            </a:xfrm>
            <a:prstGeom prst="rect">
              <a:avLst/>
            </a:prstGeom>
          </p:spPr>
        </p:pic>
        <p:sp>
          <p:nvSpPr>
            <p:cNvPr id="23" name="Shape 387">
              <a:extLst>
                <a:ext uri="{FF2B5EF4-FFF2-40B4-BE49-F238E27FC236}">
                  <a16:creationId xmlns:a16="http://schemas.microsoft.com/office/drawing/2014/main" id="{B04728E3-35E1-2FCD-D559-AF5F3D034ADF}"/>
                </a:ext>
              </a:extLst>
            </p:cNvPr>
            <p:cNvSpPr/>
            <p:nvPr/>
          </p:nvSpPr>
          <p:spPr>
            <a:xfrm>
              <a:off x="13983" y="283121"/>
              <a:ext cx="5740908" cy="880707"/>
            </a:xfrm>
            <a:custGeom>
              <a:avLst/>
              <a:gdLst/>
              <a:ahLst/>
              <a:cxnLst/>
              <a:rect l="0" t="0" r="0" b="0"/>
              <a:pathLst>
                <a:path w="5740908" h="880707">
                  <a:moveTo>
                    <a:pt x="0" y="880707"/>
                  </a:moveTo>
                  <a:lnTo>
                    <a:pt x="5740908" y="880707"/>
                  </a:lnTo>
                  <a:lnTo>
                    <a:pt x="5740908" y="0"/>
                  </a:lnTo>
                  <a:lnTo>
                    <a:pt x="0"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88129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2191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685CC3E-4D67-474F-F531-71A594C43F64}"/>
              </a:ext>
            </a:extLst>
          </p:cNvPr>
          <p:cNvSpPr txBox="1"/>
          <p:nvPr/>
        </p:nvSpPr>
        <p:spPr>
          <a:xfrm>
            <a:off x="506730" y="1224170"/>
            <a:ext cx="10571480" cy="400110"/>
          </a:xfrm>
          <a:prstGeom prst="rect">
            <a:avLst/>
          </a:prstGeom>
          <a:noFill/>
        </p:spPr>
        <p:txBody>
          <a:bodyPr wrap="square" rtlCol="0">
            <a:spAutoFit/>
          </a:bodyPr>
          <a:lstStyle/>
          <a:p>
            <a:pPr algn="ctr"/>
            <a:r>
              <a:rPr lang="en-IN" sz="2000" u="sng" dirty="0">
                <a:solidFill>
                  <a:schemeClr val="bg1"/>
                </a:solidFill>
                <a:latin typeface="Arial Rounded MT Bold" panose="020F0704030504030204" pitchFamily="34" charset="0"/>
              </a:rPr>
              <a:t>What is Damn Vulnerable Browser Extension (DVBE) and what does it do?</a:t>
            </a:r>
          </a:p>
        </p:txBody>
      </p:sp>
      <p:sp>
        <p:nvSpPr>
          <p:cNvPr id="3" name="TextBox 2">
            <a:extLst>
              <a:ext uri="{FF2B5EF4-FFF2-40B4-BE49-F238E27FC236}">
                <a16:creationId xmlns:a16="http://schemas.microsoft.com/office/drawing/2014/main" id="{3BE31BA9-C747-E350-1914-6F3C80BCFA95}"/>
              </a:ext>
            </a:extLst>
          </p:cNvPr>
          <p:cNvSpPr txBox="1"/>
          <p:nvPr/>
        </p:nvSpPr>
        <p:spPr>
          <a:xfrm>
            <a:off x="1262380" y="2063621"/>
            <a:ext cx="9060180" cy="3170099"/>
          </a:xfrm>
          <a:prstGeom prst="rect">
            <a:avLst/>
          </a:prstGeom>
          <a:noFill/>
        </p:spPr>
        <p:txBody>
          <a:bodyPr wrap="square">
            <a:spAutoFit/>
          </a:bodyPr>
          <a:lstStyle/>
          <a:p>
            <a:r>
              <a:rPr lang="en-US" sz="2000" b="1" dirty="0">
                <a:solidFill>
                  <a:schemeClr val="bg1"/>
                </a:solidFill>
              </a:rPr>
              <a:t>DVBE is a chrome extension designed to show the vulnerabilities in browser extensions. This extension serves as a hands-on learning tool for developers and security professionals. Upon installation of DVBE, users experience simulated vulnerabilities firsthand, highlighting the potential vulnerabilities found in poorly written extensions. DVBE educates by demonstrating the tangible consequences of unpatched code, overreaching permissions, and improper data handling. Through interactive exercises, users will understand secure development practices, permissions management, and secure data handling for extensions. By practicing on DVBE, users will be to understand how to perform Browser Extension Security Assessments. </a:t>
            </a:r>
            <a:endParaRPr lang="en-IN" sz="2000" b="1" dirty="0">
              <a:solidFill>
                <a:schemeClr val="bg1"/>
              </a:solidFill>
            </a:endParaRPr>
          </a:p>
        </p:txBody>
      </p:sp>
    </p:spTree>
    <p:extLst>
      <p:ext uri="{BB962C8B-B14F-4D97-AF65-F5344CB8AC3E}">
        <p14:creationId xmlns:p14="http://schemas.microsoft.com/office/powerpoint/2010/main" val="310855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2191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rgbClr val="B08A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F85BC4B-8AAC-60A9-3599-6765DFEF146D}"/>
              </a:ext>
            </a:extLst>
          </p:cNvPr>
          <p:cNvSpPr txBox="1"/>
          <p:nvPr/>
        </p:nvSpPr>
        <p:spPr>
          <a:xfrm>
            <a:off x="1653052" y="839909"/>
            <a:ext cx="8232627" cy="369332"/>
          </a:xfrm>
          <a:prstGeom prst="rect">
            <a:avLst/>
          </a:prstGeom>
          <a:noFill/>
        </p:spPr>
        <p:txBody>
          <a:bodyPr wrap="square">
            <a:spAutoFit/>
          </a:bodyPr>
          <a:lstStyle/>
          <a:p>
            <a:pPr algn="ctr"/>
            <a:r>
              <a:rPr lang="en-US" b="1" dirty="0">
                <a:solidFill>
                  <a:schemeClr val="bg1"/>
                </a:solidFill>
                <a:latin typeface="Arial Rounded MT Bold" panose="020F0704030504030204" pitchFamily="34" charset="0"/>
              </a:rPr>
              <a:t>       How does the Damn Vulnerable Browser Extension (DVBE) look like? </a:t>
            </a:r>
          </a:p>
        </p:txBody>
      </p:sp>
      <p:pic>
        <p:nvPicPr>
          <p:cNvPr id="9" name="Picture 8">
            <a:extLst>
              <a:ext uri="{FF2B5EF4-FFF2-40B4-BE49-F238E27FC236}">
                <a16:creationId xmlns:a16="http://schemas.microsoft.com/office/drawing/2014/main" id="{D5D217DA-E682-D5C6-BFD4-64F8EE9E6054}"/>
              </a:ext>
            </a:extLst>
          </p:cNvPr>
          <p:cNvPicPr>
            <a:picLocks noChangeAspect="1"/>
          </p:cNvPicPr>
          <p:nvPr/>
        </p:nvPicPr>
        <p:blipFill>
          <a:blip r:embed="rId2"/>
          <a:stretch>
            <a:fillRect/>
          </a:stretch>
        </p:blipFill>
        <p:spPr>
          <a:xfrm>
            <a:off x="1979686" y="1534969"/>
            <a:ext cx="8232627" cy="4113790"/>
          </a:xfrm>
          <a:prstGeom prst="rect">
            <a:avLst/>
          </a:prstGeom>
          <a:ln>
            <a:solidFill>
              <a:schemeClr val="tx1"/>
            </a:solidFill>
          </a:ln>
        </p:spPr>
      </p:pic>
    </p:spTree>
    <p:extLst>
      <p:ext uri="{BB962C8B-B14F-4D97-AF65-F5344CB8AC3E}">
        <p14:creationId xmlns:p14="http://schemas.microsoft.com/office/powerpoint/2010/main" val="302406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750</Words>
  <Application>Microsoft Macintosh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Khanna</dc:creator>
  <cp:lastModifiedBy>Khanna, Abhinav</cp:lastModifiedBy>
  <cp:revision>5</cp:revision>
  <dcterms:created xsi:type="dcterms:W3CDTF">2023-08-12T10:43:35Z</dcterms:created>
  <dcterms:modified xsi:type="dcterms:W3CDTF">2024-08-15T07:14:42Z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4321fe-1db3-4305-a2cc-aad91140672d_Enabled">
    <vt:lpwstr>true</vt:lpwstr>
  </property>
  <property fmtid="{D5CDD505-2E9C-101B-9397-08002B2CF9AE}" pid="3" name="MSIP_Label_1e4321fe-1db3-4305-a2cc-aad91140672d_SetDate">
    <vt:lpwstr>2024-08-15T07:14:23Z</vt:lpwstr>
  </property>
  <property fmtid="{D5CDD505-2E9C-101B-9397-08002B2CF9AE}" pid="4" name="MSIP_Label_1e4321fe-1db3-4305-a2cc-aad91140672d_Method">
    <vt:lpwstr>Privileged</vt:lpwstr>
  </property>
  <property fmtid="{D5CDD505-2E9C-101B-9397-08002B2CF9AE}" pid="5" name="MSIP_Label_1e4321fe-1db3-4305-a2cc-aad91140672d_Name">
    <vt:lpwstr>External</vt:lpwstr>
  </property>
  <property fmtid="{D5CDD505-2E9C-101B-9397-08002B2CF9AE}" pid="6" name="MSIP_Label_1e4321fe-1db3-4305-a2cc-aad91140672d_SiteId">
    <vt:lpwstr>8f3e36ea-8039-4b40-81a7-7dc0599e8645</vt:lpwstr>
  </property>
  <property fmtid="{D5CDD505-2E9C-101B-9397-08002B2CF9AE}" pid="7" name="MSIP_Label_1e4321fe-1db3-4305-a2cc-aad91140672d_ActionId">
    <vt:lpwstr>aff0525c-9fe6-42e9-9b76-17f10e70ec57</vt:lpwstr>
  </property>
  <property fmtid="{D5CDD505-2E9C-101B-9397-08002B2CF9AE}" pid="8" name="MSIP_Label_1e4321fe-1db3-4305-a2cc-aad91140672d_ContentBits">
    <vt:lpwstr>0</vt:lpwstr>
  </property>
</Properties>
</file>