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62" r:id="rId4"/>
    <p:sldId id="263" r:id="rId5"/>
    <p:sldId id="264" r:id="rId6"/>
    <p:sldId id="261" r:id="rId7"/>
    <p:sldId id="265" r:id="rId8"/>
    <p:sldId id="267" r:id="rId9"/>
    <p:sldId id="268" r:id="rId10"/>
    <p:sldId id="266" r:id="rId11"/>
    <p:sldId id="269" r:id="rId12"/>
    <p:sldId id="270" r:id="rId13"/>
    <p:sldId id="271" r:id="rId14"/>
    <p:sldId id="276" r:id="rId15"/>
    <p:sldId id="277" r:id="rId16"/>
  </p:sldIdLst>
  <p:sldSz cx="9144000" cy="5143500" type="screen16x9"/>
  <p:notesSz cx="6858000" cy="9144000"/>
  <p:embeddedFontLst>
    <p:embeddedFont>
      <p:font typeface="Montserrat" panose="020B0604020202020204" charset="-18"/>
      <p:regular r:id="rId19"/>
      <p:bold r:id="rId20"/>
    </p:embeddedFont>
    <p:embeddedFont>
      <p:font typeface="Roboto Condensed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9B98"/>
    <a:srgbClr val="333232"/>
    <a:srgbClr val="B30507"/>
    <a:srgbClr val="AF0000"/>
    <a:srgbClr val="AF1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A7E3F6-9C0C-4D4D-8763-B6DDE02C0599}">
  <a:tblStyle styleId="{7FA7E3F6-9C0C-4D4D-8763-B6DDE02C0599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590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1" d="100"/>
          <a:sy n="71" d="100"/>
        </p:scale>
        <p:origin x="20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5EEA9-9628-42E3-8BC2-2BF12CB17F1A}" type="datetimeFigureOut">
              <a:rPr lang="pl-PL" smtClean="0"/>
              <a:t>18.06.2019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798F8F-7F11-4A8E-AF20-16CF7A7945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5885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51460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0294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130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883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745800"/>
          </a:xfrm>
          <a:prstGeom prst="rect">
            <a:avLst/>
          </a:prstGeom>
          <a:solidFill>
            <a:srgbClr val="359B9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360000" y="1920450"/>
            <a:ext cx="54300" cy="119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720000" y="1915625"/>
            <a:ext cx="786474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defRPr sz="3600" b="1">
                <a:solidFill>
                  <a:srgbClr val="FFFFFF"/>
                </a:solidFill>
                <a:latin typeface="Montserrat" panose="00000500000000000000" pitchFamily="50" charset="-18"/>
                <a:ea typeface="Roboto Condensed"/>
                <a:cs typeface="Montserrat" panose="00000500000000000000" pitchFamily="50" charset="-18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pic>
        <p:nvPicPr>
          <p:cNvPr id="13" name="Obraz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799" y="0"/>
            <a:ext cx="1417201" cy="7262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colo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0"/>
            <a:ext cx="9144000" cy="2593500"/>
          </a:xfrm>
          <a:prstGeom prst="rect">
            <a:avLst/>
          </a:prstGeom>
          <a:solidFill>
            <a:srgbClr val="359B9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" name="Obraz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799" y="0"/>
            <a:ext cx="1417201" cy="726267"/>
          </a:xfrm>
          <a:prstGeom prst="rect">
            <a:avLst/>
          </a:prstGeom>
        </p:spPr>
      </p:pic>
      <p:sp>
        <p:nvSpPr>
          <p:cNvPr id="5" name="Shape 15"/>
          <p:cNvSpPr txBox="1">
            <a:spLocks noGrp="1"/>
          </p:cNvSpPr>
          <p:nvPr>
            <p:ph type="ctrTitle"/>
          </p:nvPr>
        </p:nvSpPr>
        <p:spPr>
          <a:xfrm>
            <a:off x="720000" y="1368000"/>
            <a:ext cx="83097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9600" b="1">
                <a:solidFill>
                  <a:srgbClr val="FFFFFF"/>
                </a:solidFill>
                <a:latin typeface="Montserrat" panose="00000500000000000000" pitchFamily="50" charset="-18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720000" y="360000"/>
            <a:ext cx="6882374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Roboto Condensed"/>
              <a:defRPr b="1">
                <a:latin typeface="Montserrat" panose="00000500000000000000" pitchFamily="50" charset="-18"/>
                <a:ea typeface="Roboto Condensed"/>
                <a:cs typeface="Montserrat" panose="00000500000000000000" pitchFamily="50" charset="-18"/>
                <a:sym typeface="Roboto Condensed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4" name="Shape 24"/>
          <p:cNvSpPr/>
          <p:nvPr/>
        </p:nvSpPr>
        <p:spPr>
          <a:xfrm>
            <a:off x="360000" y="360000"/>
            <a:ext cx="54300" cy="675599"/>
          </a:xfrm>
          <a:prstGeom prst="rect">
            <a:avLst/>
          </a:prstGeom>
          <a:solidFill>
            <a:srgbClr val="359B9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28"/>
          <p:cNvSpPr txBox="1">
            <a:spLocks noGrp="1"/>
          </p:cNvSpPr>
          <p:nvPr>
            <p:ph type="body" idx="1" hasCustomPrompt="1"/>
          </p:nvPr>
        </p:nvSpPr>
        <p:spPr>
          <a:xfrm>
            <a:off x="719999" y="1440000"/>
            <a:ext cx="8243025" cy="3218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417150" lvl="0" indent="-285750">
              <a:spcBef>
                <a:spcPts val="600"/>
              </a:spcBef>
              <a:spcAft>
                <a:spcPts val="0"/>
              </a:spcAft>
              <a:buClr>
                <a:srgbClr val="359B98"/>
              </a:buClr>
              <a:buFont typeface="Wingdings" panose="05000000000000000000" pitchFamily="2" charset="2"/>
              <a:buChar char="§"/>
              <a:defRPr>
                <a:latin typeface="+mn-lt"/>
              </a:defRPr>
            </a:lvl1pPr>
            <a:lvl2pPr lvl="1">
              <a:spcBef>
                <a:spcPts val="600"/>
              </a:spcBef>
              <a:defRPr lang="pl-PL" smtClean="0">
                <a:solidFill>
                  <a:srgbClr val="333232"/>
                </a:solidFill>
              </a:defRPr>
            </a:lvl2pPr>
            <a:lvl3pPr lvl="2">
              <a:spcBef>
                <a:spcPts val="600"/>
              </a:spcBef>
              <a:defRPr lang="en" smtClean="0">
                <a:solidFill>
                  <a:srgbClr val="333232"/>
                </a:solidFill>
              </a:defRPr>
            </a:lvl3pPr>
            <a:lvl4pPr lvl="3">
              <a:spcBef>
                <a:spcPts val="60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333232"/>
                </a:solidFill>
                <a:latin typeface="+mn-lt"/>
              </a:rPr>
              <a:t>You audience will listen to you or read the content, but won’t do both. </a:t>
            </a:r>
            <a:endParaRPr lang="pl-PL" dirty="0">
              <a:solidFill>
                <a:srgbClr val="333232"/>
              </a:solidFill>
              <a:latin typeface="+mn-lt"/>
            </a:endParaRPr>
          </a:p>
          <a:p>
            <a:pPr lvl="0">
              <a:spcBef>
                <a:spcPts val="0"/>
              </a:spcBef>
              <a:buNone/>
            </a:pPr>
            <a:r>
              <a:rPr lang="pl-PL" dirty="0" err="1">
                <a:solidFill>
                  <a:srgbClr val="333232"/>
                </a:solidFill>
                <a:latin typeface="+mn-lt"/>
              </a:rPr>
              <a:t>Let’s</a:t>
            </a:r>
            <a:r>
              <a:rPr lang="pl-PL" dirty="0">
                <a:solidFill>
                  <a:srgbClr val="333232"/>
                </a:solidFill>
                <a:latin typeface="+mn-lt"/>
              </a:rPr>
              <a:t> </a:t>
            </a:r>
            <a:r>
              <a:rPr lang="pl-PL" dirty="0" err="1">
                <a:solidFill>
                  <a:srgbClr val="333232"/>
                </a:solidFill>
                <a:latin typeface="+mn-lt"/>
              </a:rPr>
              <a:t>add</a:t>
            </a:r>
            <a:r>
              <a:rPr lang="pl-PL" dirty="0">
                <a:solidFill>
                  <a:srgbClr val="333232"/>
                </a:solidFill>
                <a:latin typeface="+mn-lt"/>
              </a:rPr>
              <a:t> </a:t>
            </a:r>
            <a:r>
              <a:rPr lang="pl-PL" dirty="0" err="1">
                <a:solidFill>
                  <a:srgbClr val="333232"/>
                </a:solidFill>
                <a:latin typeface="+mn-lt"/>
              </a:rPr>
              <a:t>some</a:t>
            </a:r>
            <a:r>
              <a:rPr lang="pl-PL" dirty="0">
                <a:solidFill>
                  <a:srgbClr val="333232"/>
                </a:solidFill>
                <a:latin typeface="+mn-lt"/>
              </a:rPr>
              <a:t> bullets:</a:t>
            </a:r>
          </a:p>
          <a:p>
            <a:pPr lvl="0">
              <a:spcBef>
                <a:spcPts val="0"/>
              </a:spcBef>
            </a:pPr>
            <a:r>
              <a:rPr lang="pl-PL" dirty="0">
                <a:solidFill>
                  <a:srgbClr val="333232"/>
                </a:solidFill>
                <a:latin typeface="+mn-lt"/>
              </a:rPr>
              <a:t>One</a:t>
            </a:r>
          </a:p>
          <a:p>
            <a:pPr lvl="1">
              <a:spcBef>
                <a:spcPts val="0"/>
              </a:spcBef>
            </a:pPr>
            <a:r>
              <a:rPr lang="pl-PL" dirty="0">
                <a:solidFill>
                  <a:srgbClr val="333232"/>
                </a:solidFill>
                <a:latin typeface="+mn-lt"/>
              </a:rPr>
              <a:t>Two</a:t>
            </a:r>
          </a:p>
          <a:p>
            <a:pPr lvl="2">
              <a:spcBef>
                <a:spcPts val="0"/>
              </a:spcBef>
            </a:pPr>
            <a:r>
              <a:rPr lang="pl-PL" dirty="0">
                <a:solidFill>
                  <a:srgbClr val="333232"/>
                </a:solidFill>
                <a:latin typeface="+mn-lt"/>
              </a:rPr>
              <a:t>Three</a:t>
            </a:r>
          </a:p>
          <a:p>
            <a:pPr lvl="3">
              <a:spcBef>
                <a:spcPts val="0"/>
              </a:spcBef>
            </a:pPr>
            <a:r>
              <a:rPr lang="pl-PL" dirty="0">
                <a:solidFill>
                  <a:srgbClr val="333232"/>
                </a:solidFill>
                <a:latin typeface="+mn-lt"/>
              </a:rPr>
              <a:t>Four</a:t>
            </a:r>
          </a:p>
          <a:p>
            <a:pPr lvl="3">
              <a:spcBef>
                <a:spcPts val="0"/>
              </a:spcBef>
            </a:pPr>
            <a:endParaRPr lang="pl-PL" dirty="0">
              <a:solidFill>
                <a:srgbClr val="333232"/>
              </a:solidFill>
              <a:latin typeface="+mn-lt"/>
            </a:endParaRPr>
          </a:p>
          <a:p>
            <a:pPr marL="360000" lvl="0" indent="-288000">
              <a:buClr>
                <a:srgbClr val="359B98"/>
              </a:buClr>
              <a:buFont typeface="+mj-lt"/>
              <a:buAutoNum type="arabicPeriod"/>
            </a:pPr>
            <a:r>
              <a:rPr lang="pl-PL" dirty="0">
                <a:solidFill>
                  <a:srgbClr val="333232"/>
                </a:solidFill>
                <a:latin typeface="+mn-lt"/>
              </a:rPr>
              <a:t>One</a:t>
            </a:r>
          </a:p>
          <a:p>
            <a:pPr marL="360000" lvl="0" indent="-288000">
              <a:buClr>
                <a:srgbClr val="359B98"/>
              </a:buClr>
              <a:buFont typeface="+mj-lt"/>
              <a:buAutoNum type="arabicPeriod"/>
            </a:pPr>
            <a:r>
              <a:rPr lang="pl-PL" dirty="0">
                <a:solidFill>
                  <a:srgbClr val="333232"/>
                </a:solidFill>
                <a:latin typeface="+mn-lt"/>
              </a:rPr>
              <a:t>Two</a:t>
            </a:r>
          </a:p>
          <a:p>
            <a:pPr marL="360000" lvl="0" indent="-288000">
              <a:buClr>
                <a:srgbClr val="359B98"/>
              </a:buClr>
              <a:buFont typeface="+mj-lt"/>
              <a:buAutoNum type="arabicPeriod"/>
            </a:pPr>
            <a:r>
              <a:rPr lang="pl-PL" dirty="0">
                <a:solidFill>
                  <a:srgbClr val="333232"/>
                </a:solidFill>
                <a:latin typeface="+mn-lt"/>
              </a:rPr>
              <a:t>Three</a:t>
            </a:r>
          </a:p>
          <a:p>
            <a:pPr marL="360000" lvl="0" indent="-288000">
              <a:buClr>
                <a:srgbClr val="359B98"/>
              </a:buClr>
              <a:buFont typeface="+mj-lt"/>
              <a:buAutoNum type="arabicPeriod"/>
            </a:pPr>
            <a:endParaRPr lang="pl-PL" dirty="0">
              <a:solidFill>
                <a:srgbClr val="333232"/>
              </a:solidFill>
              <a:latin typeface="+mn-lt"/>
            </a:endParaRPr>
          </a:p>
          <a:p>
            <a:pPr marL="360000" lvl="0" indent="-288000">
              <a:buClr>
                <a:srgbClr val="359B98"/>
              </a:buClr>
              <a:buFont typeface="+mj-lt"/>
              <a:buAutoNum type="arabicPeriod"/>
            </a:pPr>
            <a:endParaRPr lang="en" dirty="0">
              <a:solidFill>
                <a:srgbClr val="333232"/>
              </a:solidFill>
              <a:latin typeface="+mn-lt"/>
            </a:endParaRPr>
          </a:p>
          <a:p>
            <a:endParaRPr dirty="0"/>
          </a:p>
        </p:txBody>
      </p:sp>
      <p:pic>
        <p:nvPicPr>
          <p:cNvPr id="8" name="Obraz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799" y="0"/>
            <a:ext cx="1417201" cy="72626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  <a:p>
            <a:pPr lvl="4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5744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60" r:id="rId2"/>
    <p:sldLayoutId id="2147483651" r:id="rId3"/>
  </p:sldLayoutIdLst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2600" b="1" kern="1200">
          <a:solidFill>
            <a:schemeClr val="tx1"/>
          </a:solidFill>
          <a:latin typeface="Montserrat" panose="00000500000000000000" pitchFamily="50" charset="-1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600"/>
        </a:spcBef>
        <a:buClr>
          <a:srgbClr val="359B98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576000" indent="-228600" algn="l" defTabSz="914400" rtl="0" eaLnBrk="1" latinLnBrk="0" hangingPunct="1">
        <a:lnSpc>
          <a:spcPct val="114000"/>
        </a:lnSpc>
        <a:spcBef>
          <a:spcPts val="600"/>
        </a:spcBef>
        <a:buClr>
          <a:srgbClr val="359B98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792000" indent="-228600" algn="l" defTabSz="914400" rtl="0" eaLnBrk="1" latinLnBrk="0" hangingPunct="1">
        <a:lnSpc>
          <a:spcPct val="114000"/>
        </a:lnSpc>
        <a:spcBef>
          <a:spcPts val="600"/>
        </a:spcBef>
        <a:buClr>
          <a:srgbClr val="359B98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008000" indent="-228600" algn="l" defTabSz="914400" rtl="0" eaLnBrk="1" latinLnBrk="0" hangingPunct="1">
        <a:lnSpc>
          <a:spcPct val="114000"/>
        </a:lnSpc>
        <a:spcBef>
          <a:spcPts val="600"/>
        </a:spcBef>
        <a:buClr>
          <a:srgbClr val="359B98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24000" indent="-228600" algn="l" defTabSz="914400" rtl="0" eaLnBrk="1" latinLnBrk="0" hangingPunct="1">
        <a:lnSpc>
          <a:spcPct val="114000"/>
        </a:lnSpc>
        <a:spcBef>
          <a:spcPts val="600"/>
        </a:spcBef>
        <a:buClr>
          <a:srgbClr val="359B98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685800" y="1915625"/>
            <a:ext cx="6955972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pl-PL" dirty="0" err="1"/>
              <a:t>Python</a:t>
            </a:r>
            <a:br>
              <a:rPr lang="pl-PL" sz="1800" dirty="0"/>
            </a:br>
            <a:r>
              <a:rPr lang="pl-PL" sz="1800" b="0" i="1" dirty="0"/>
              <a:t>Warsztaty 18.06.2019</a:t>
            </a:r>
            <a:br>
              <a:rPr lang="pl-PL" sz="1800" b="0" i="1" dirty="0"/>
            </a:br>
            <a:r>
              <a:rPr lang="pl-PL" sz="1800" b="0" i="1" dirty="0"/>
              <a:t>Karolina Wadowska</a:t>
            </a:r>
            <a:endParaRPr lang="en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BA3C02-D6B1-4F1F-9CC2-98E43E0F6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953" y="719418"/>
            <a:ext cx="2122059" cy="20730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C8A52-6D21-4FD1-9446-A6F074D0E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Zmienna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6A4DE-46D8-468E-9010-88BD04C3C0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1400" indent="0">
              <a:buNone/>
            </a:pPr>
            <a:r>
              <a:rPr lang="pl-PL" dirty="0"/>
              <a:t>Zmienną nazywamy zalokowany na daną informację obszar pamięci. Zmienną przypisujemy znakiem =</a:t>
            </a:r>
          </a:p>
          <a:p>
            <a:pPr marL="131400" indent="0">
              <a:buNone/>
            </a:pPr>
            <a:endParaRPr lang="pl-PL" dirty="0"/>
          </a:p>
          <a:p>
            <a:r>
              <a:rPr lang="pl-PL" dirty="0" err="1"/>
              <a:t>moja_liczba</a:t>
            </a:r>
            <a:r>
              <a:rPr lang="pl-PL" dirty="0"/>
              <a:t> = 124</a:t>
            </a:r>
          </a:p>
          <a:p>
            <a:r>
              <a:rPr lang="pl-PL" dirty="0"/>
              <a:t>nazwisko = "Kowalski"</a:t>
            </a:r>
          </a:p>
          <a:p>
            <a:r>
              <a:rPr lang="pl-PL" dirty="0" err="1"/>
              <a:t>czy_obecny</a:t>
            </a:r>
            <a:r>
              <a:rPr lang="pl-PL" dirty="0"/>
              <a:t> = True</a:t>
            </a:r>
          </a:p>
          <a:p>
            <a:pPr marL="13140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01091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EA00-0E09-4993-9096-CA01487FB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Operatory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91A05A-CCEA-4CBE-BD35-E8D12110E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4107"/>
            <a:ext cx="9144000" cy="306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99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30E0B-5240-4F07-8178-FBE55885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Przypisanie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8F154-8E1D-4F35-8D28-973A42A41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231923"/>
            <a:ext cx="8424000" cy="293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48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7A67D-5F10-4DCB-8CDB-FBF2D6AE1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Porównanie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04CB41-43FE-42A5-B1C1-1D7717B92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70" y="1217400"/>
            <a:ext cx="6465234" cy="306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73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C994-CF02-4A7A-98CF-63D1C3FE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Komentarze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0B0363-36D1-4B58-9B5A-F24CE752D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217" y="1295680"/>
            <a:ext cx="6793566" cy="301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88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4BF8-8658-4F7A-A803-9ABA12CD3C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Warsztaty</a:t>
            </a:r>
          </a:p>
        </p:txBody>
      </p:sp>
    </p:spTree>
    <p:extLst>
      <p:ext uri="{BB962C8B-B14F-4D97-AF65-F5344CB8AC3E}">
        <p14:creationId xmlns:p14="http://schemas.microsoft.com/office/powerpoint/2010/main" val="118478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2520000" y="1368000"/>
            <a:ext cx="3662363" cy="151423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 b="1" dirty="0">
                <a:solidFill>
                  <a:srgbClr val="FFFFFF"/>
                </a:solidFill>
                <a:latin typeface="+mj-lt"/>
              </a:rPr>
              <a:t>Hello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subTitle" idx="4294967295"/>
          </p:nvPr>
        </p:nvSpPr>
        <p:spPr>
          <a:xfrm>
            <a:off x="2556000" y="2880000"/>
            <a:ext cx="6552000" cy="1533466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sz="3600" dirty="0">
                <a:solidFill>
                  <a:srgbClr val="333232"/>
                </a:solidFill>
                <a:latin typeface="+mn-lt"/>
              </a:rPr>
              <a:t>Karolina Wadowska</a:t>
            </a:r>
          </a:p>
          <a:p>
            <a:pPr lvl="0" rtl="0">
              <a:spcBef>
                <a:spcPts val="0"/>
              </a:spcBef>
              <a:buNone/>
            </a:pPr>
            <a:r>
              <a:rPr lang="pl-PL" sz="2000" dirty="0">
                <a:solidFill>
                  <a:srgbClr val="333232"/>
                </a:solidFill>
                <a:latin typeface="+mn-lt"/>
              </a:rPr>
              <a:t>Data </a:t>
            </a:r>
            <a:r>
              <a:rPr lang="pl-PL" sz="2000" dirty="0" err="1">
                <a:solidFill>
                  <a:srgbClr val="333232"/>
                </a:solidFill>
                <a:latin typeface="+mn-lt"/>
              </a:rPr>
              <a:t>Scientist</a:t>
            </a:r>
            <a:r>
              <a:rPr lang="pl-PL" sz="2000" dirty="0">
                <a:solidFill>
                  <a:srgbClr val="333232"/>
                </a:solidFill>
                <a:latin typeface="+mn-lt"/>
              </a:rPr>
              <a:t> </a:t>
            </a:r>
            <a:r>
              <a:rPr lang="pl-PL" sz="2000" dirty="0" err="1">
                <a:solidFill>
                  <a:srgbClr val="333232"/>
                </a:solidFill>
                <a:latin typeface="+mn-lt"/>
              </a:rPr>
              <a:t>at</a:t>
            </a:r>
            <a:r>
              <a:rPr lang="pl-PL" sz="2000" dirty="0">
                <a:solidFill>
                  <a:srgbClr val="333232"/>
                </a:solidFill>
                <a:latin typeface="+mn-lt"/>
              </a:rPr>
              <a:t> </a:t>
            </a:r>
            <a:r>
              <a:rPr lang="pl-PL" sz="2000" dirty="0" err="1">
                <a:solidFill>
                  <a:srgbClr val="333232"/>
                </a:solidFill>
                <a:latin typeface="+mn-lt"/>
              </a:rPr>
              <a:t>Wavemaker</a:t>
            </a:r>
            <a:endParaRPr lang="en" sz="2000" dirty="0">
              <a:solidFill>
                <a:srgbClr val="333232"/>
              </a:solidFill>
              <a:latin typeface="+mn-lt"/>
            </a:endParaRPr>
          </a:p>
          <a:p>
            <a:pPr lvl="0">
              <a:buClr>
                <a:schemeClr val="dk1"/>
              </a:buClr>
              <a:buSzPct val="30555"/>
              <a:buFont typeface="Arial"/>
              <a:buNone/>
            </a:pPr>
            <a:r>
              <a:rPr lang="pl-PL" dirty="0">
                <a:solidFill>
                  <a:srgbClr val="333232"/>
                </a:solidFill>
              </a:rPr>
              <a:t>https://www.linkedin.com/in/karolina-w-28026a75/</a:t>
            </a:r>
            <a:endParaRPr lang="pl-PL" dirty="0">
              <a:solidFill>
                <a:srgbClr val="333232"/>
              </a:solidFill>
              <a:latin typeface="+mn-lt"/>
            </a:endParaRPr>
          </a:p>
        </p:txBody>
      </p:sp>
      <p:pic>
        <p:nvPicPr>
          <p:cNvPr id="82" name="Shape 82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00" y="1874859"/>
            <a:ext cx="1393799" cy="1393799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9F34A-C337-42CE-ACD0-BE3BF320C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na dzisiaj?:)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5E26A-292C-4BC2-985D-C653846AA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1400" indent="0">
              <a:buNone/>
            </a:pPr>
            <a:r>
              <a:rPr lang="pl-PL" dirty="0"/>
              <a:t>18.00-19.45 – Warsztatowe podstawy </a:t>
            </a:r>
            <a:r>
              <a:rPr lang="pl-PL" dirty="0" err="1"/>
              <a:t>pythona</a:t>
            </a:r>
            <a:endParaRPr lang="pl-PL" dirty="0"/>
          </a:p>
          <a:p>
            <a:pPr marL="131400" indent="0">
              <a:buNone/>
            </a:pPr>
            <a:r>
              <a:rPr lang="pl-PL" dirty="0"/>
              <a:t>19.45-20.00 – Przerwa</a:t>
            </a:r>
          </a:p>
          <a:p>
            <a:pPr marL="131400" indent="0">
              <a:buNone/>
            </a:pPr>
            <a:r>
              <a:rPr lang="pl-PL" dirty="0"/>
              <a:t>20.00-21.00 – Analiza danych NLP-dane z </a:t>
            </a:r>
            <a:r>
              <a:rPr lang="pl-PL" dirty="0" err="1"/>
              <a:t>Twittera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3439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952F2-D6A8-42C5-A191-2C38B99E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Skąd dane?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A0E42-0FDD-4E77-AB25-EA0545AFAD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Google ( </a:t>
            </a:r>
            <a:r>
              <a:rPr lang="pl-PL" dirty="0" err="1"/>
              <a:t>googlujcie</a:t>
            </a:r>
            <a:r>
              <a:rPr lang="pl-PL" dirty="0"/>
              <a:t> pod </a:t>
            </a:r>
            <a:r>
              <a:rPr lang="pl-PL" dirty="0" err="1"/>
              <a:t>Pythona</a:t>
            </a:r>
            <a:r>
              <a:rPr lang="pl-PL" dirty="0"/>
              <a:t> 3</a:t>
            </a:r>
            <a:r>
              <a:rPr lang="pl-PL" dirty="0">
                <a:sym typeface="Wingdings" panose="05000000000000000000" pitchFamily="2" charset="2"/>
              </a:rPr>
              <a:t>)</a:t>
            </a:r>
            <a:endParaRPr lang="pl-PL" dirty="0"/>
          </a:p>
          <a:p>
            <a:r>
              <a:rPr lang="pl-PL" dirty="0"/>
              <a:t>Dokumentacja </a:t>
            </a:r>
            <a:r>
              <a:rPr lang="pl-PL" dirty="0" err="1"/>
              <a:t>Python</a:t>
            </a:r>
            <a:r>
              <a:rPr lang="pl-PL" dirty="0"/>
              <a:t>: https://docs.python.org/3/</a:t>
            </a:r>
          </a:p>
          <a:p>
            <a:r>
              <a:rPr lang="pl-PL" dirty="0" err="1"/>
              <a:t>StackOverflow</a:t>
            </a:r>
            <a:r>
              <a:rPr lang="pl-PL" dirty="0"/>
              <a:t>: https://stackoverflow.com/</a:t>
            </a:r>
          </a:p>
          <a:p>
            <a:r>
              <a:rPr lang="pl-PL" dirty="0"/>
              <a:t>GitHub: https://github.com/infoshareacademy/2019-06-18_Python_Warsztat</a:t>
            </a:r>
          </a:p>
          <a:p>
            <a:pPr marL="13140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67422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D413-487F-40C9-9057-1C445359D6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Podstawy</a:t>
            </a:r>
          </a:p>
        </p:txBody>
      </p:sp>
    </p:spTree>
    <p:extLst>
      <p:ext uri="{BB962C8B-B14F-4D97-AF65-F5344CB8AC3E}">
        <p14:creationId xmlns:p14="http://schemas.microsoft.com/office/powerpoint/2010/main" val="2412309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20000" y="360000"/>
            <a:ext cx="6882374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pl-PL" dirty="0"/>
              <a:t>Dlaczego </a:t>
            </a:r>
            <a:r>
              <a:rPr lang="pl-PL" dirty="0" err="1"/>
              <a:t>Python</a:t>
            </a:r>
            <a:r>
              <a:rPr lang="pl-PL" dirty="0"/>
              <a:t>?</a:t>
            </a:r>
            <a:br>
              <a:rPr lang="pl-PL" dirty="0"/>
            </a:br>
            <a:endParaRPr lang="en" dirty="0">
              <a:solidFill>
                <a:srgbClr val="33323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3D22DA-0A9A-46EA-9F90-0941361E2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773" y="360000"/>
            <a:ext cx="3498444" cy="2349582"/>
          </a:xfrm>
          <a:prstGeom prst="rect">
            <a:avLst/>
          </a:prstGeom>
        </p:spPr>
      </p:pic>
      <p:sp>
        <p:nvSpPr>
          <p:cNvPr id="99" name="Shape 99"/>
          <p:cNvSpPr txBox="1">
            <a:spLocks noGrp="1"/>
          </p:cNvSpPr>
          <p:nvPr>
            <p:ph type="body" idx="4294967295"/>
          </p:nvPr>
        </p:nvSpPr>
        <p:spPr>
          <a:xfrm>
            <a:off x="457730" y="2131359"/>
            <a:ext cx="3909043" cy="211689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pl-PL" sz="1200" dirty="0"/>
              <a:t>Nazwa języka nie pochodzi od tego zwierzaka, lecz od</a:t>
            </a:r>
          </a:p>
          <a:p>
            <a:pPr marL="0" indent="0" algn="just">
              <a:buNone/>
            </a:pPr>
            <a:r>
              <a:rPr lang="pl-PL" sz="1200" b="1" dirty="0"/>
              <a:t>„Latającego Cyrku Monty </a:t>
            </a:r>
            <a:r>
              <a:rPr lang="pl-PL" sz="1200" b="1" dirty="0" err="1"/>
              <a:t>Pythona</a:t>
            </a:r>
            <a:r>
              <a:rPr lang="pl-PL" sz="1200" b="1" dirty="0"/>
              <a:t>”.</a:t>
            </a:r>
          </a:p>
          <a:p>
            <a:pPr marL="0" indent="0" algn="just">
              <a:buNone/>
            </a:pPr>
            <a:r>
              <a:rPr lang="pl-PL" sz="1200" dirty="0"/>
              <a:t>Projektant, będąc fanem serialu i poszukując nazwy krótkiej, unikalnej i nieco tajemniczej, uznał tę za świetną</a:t>
            </a:r>
            <a:r>
              <a:rPr lang="pl-PL" sz="1200" dirty="0">
                <a:solidFill>
                  <a:srgbClr val="333232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pl-PL" sz="1200" dirty="0"/>
              <a:t>Tradycja języka ma około 25 lat.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E26C-5A39-4705-8AFB-35B14F6C8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Python</a:t>
            </a:r>
            <a:r>
              <a:rPr lang="pl-PL" dirty="0"/>
              <a:t> jest językiem: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9D824-2A44-43C7-95EB-EC894BF42A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wysokopoziomowym,</a:t>
            </a:r>
          </a:p>
          <a:p>
            <a:r>
              <a:rPr lang="pl-PL" dirty="0" err="1"/>
              <a:t>wieloparadygmatowym</a:t>
            </a:r>
            <a:r>
              <a:rPr lang="pl-PL" dirty="0"/>
              <a:t> - programowanie obiektowe, strukturalne oraz funkcyjne, czyli nie narzuca stylu pisania kodu użytkownikowi.</a:t>
            </a:r>
          </a:p>
          <a:p>
            <a:r>
              <a:rPr lang="pl-PL" dirty="0"/>
              <a:t>dynamicznie i silnie typowanym – nie deklaruje się typu, zmienna przechowa wszystko co podamy;</a:t>
            </a:r>
          </a:p>
          <a:p>
            <a:r>
              <a:rPr lang="pl-PL" dirty="0"/>
              <a:t>Interpretowanym – możemy go natychmiast uruchomić;</a:t>
            </a:r>
          </a:p>
          <a:p>
            <a:r>
              <a:rPr lang="pl-PL" dirty="0"/>
              <a:t>Wieloplatformowym – posiada wsparcie wielu platform;</a:t>
            </a:r>
          </a:p>
          <a:p>
            <a:r>
              <a:rPr lang="pl-PL" dirty="0"/>
              <a:t>Posiadającym wiele miejsc użycia – np. aplikacje, AI</a:t>
            </a:r>
          </a:p>
          <a:p>
            <a:r>
              <a:rPr lang="pl-PL" dirty="0"/>
              <a:t>Przyjaznym użytkownikowi – kod w porównaniu do innych </a:t>
            </a:r>
            <a:r>
              <a:rPr lang="pl-PL" dirty="0" err="1"/>
              <a:t>jezyków</a:t>
            </a:r>
            <a:r>
              <a:rPr lang="pl-PL" dirty="0"/>
              <a:t> jest stosunkowo prosty – niski próg wejścia. </a:t>
            </a:r>
          </a:p>
          <a:p>
            <a:pPr marL="13140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24213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FB98-2669-4B52-8BC9-B8618CC21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się tworzy kod?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F2033-79F7-46D6-8602-CDFB287A74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interpreter</a:t>
            </a:r>
          </a:p>
          <a:p>
            <a:r>
              <a:rPr lang="pl-PL" dirty="0"/>
              <a:t>zwykły notatnik (pliki tekstowe *.</a:t>
            </a:r>
            <a:r>
              <a:rPr lang="pl-PL" dirty="0" err="1"/>
              <a:t>py</a:t>
            </a:r>
            <a:r>
              <a:rPr lang="pl-PL" dirty="0"/>
              <a:t>)</a:t>
            </a:r>
          </a:p>
          <a:p>
            <a:r>
              <a:rPr lang="pl-PL" dirty="0"/>
              <a:t>IDE - dodatkowa funkcjonalność takie jak:</a:t>
            </a:r>
          </a:p>
          <a:p>
            <a:pPr marL="131400" indent="0">
              <a:buNone/>
            </a:pPr>
            <a:r>
              <a:rPr lang="pl-PL" dirty="0"/>
              <a:t>podpowiedzi</a:t>
            </a:r>
          </a:p>
          <a:p>
            <a:pPr marL="131400" indent="0">
              <a:buNone/>
            </a:pPr>
            <a:r>
              <a:rPr lang="pl-PL" dirty="0"/>
              <a:t>kolorowanie składni, </a:t>
            </a:r>
          </a:p>
          <a:p>
            <a:pPr marL="131400" indent="0">
              <a:buNone/>
            </a:pPr>
            <a:r>
              <a:rPr lang="pl-PL" dirty="0" err="1"/>
              <a:t>debugger</a:t>
            </a:r>
            <a:r>
              <a:rPr lang="pl-PL" dirty="0"/>
              <a:t>, </a:t>
            </a:r>
          </a:p>
          <a:p>
            <a:pPr marL="131400" indent="0">
              <a:buNone/>
            </a:pPr>
            <a:r>
              <a:rPr lang="pl-PL" dirty="0"/>
              <a:t>testy</a:t>
            </a:r>
          </a:p>
          <a:p>
            <a:r>
              <a:rPr lang="pl-PL" dirty="0" err="1"/>
              <a:t>Python</a:t>
            </a:r>
            <a:r>
              <a:rPr lang="pl-PL" dirty="0"/>
              <a:t> IDLE, </a:t>
            </a:r>
            <a:r>
              <a:rPr lang="pl-PL" dirty="0" err="1"/>
              <a:t>Jupyter</a:t>
            </a:r>
            <a:r>
              <a:rPr lang="pl-PL" dirty="0"/>
              <a:t>, </a:t>
            </a:r>
            <a:r>
              <a:rPr lang="pl-PL" dirty="0" err="1"/>
              <a:t>PyCharm</a:t>
            </a:r>
            <a:r>
              <a:rPr lang="pl-PL" dirty="0"/>
              <a:t>, VS </a:t>
            </a:r>
            <a:r>
              <a:rPr lang="pl-PL" dirty="0" err="1"/>
              <a:t>Code</a:t>
            </a:r>
            <a:r>
              <a:rPr lang="pl-PL" dirty="0"/>
              <a:t>, </a:t>
            </a:r>
            <a:r>
              <a:rPr lang="pl-PL" dirty="0" err="1"/>
              <a:t>Sublime</a:t>
            </a:r>
            <a:r>
              <a:rPr lang="pl-PL" dirty="0"/>
              <a:t>, Atom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67584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8E1C4-26EF-4F3B-AB87-0DA5E22D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Typy danych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D8D168-8354-45D4-B1F5-8B2EE55F0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35" y="1246128"/>
            <a:ext cx="6985747" cy="328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36868"/>
      </p:ext>
    </p:extLst>
  </p:cSld>
  <p:clrMapOvr>
    <a:masterClrMapping/>
  </p:clrMapOvr>
</p:sld>
</file>

<file path=ppt/theme/theme1.xml><?xml version="1.0" encoding="utf-8"?>
<a:theme xmlns:a="http://schemas.openxmlformats.org/drawingml/2006/main" name="Projekt niestandardowy">
  <a:themeElements>
    <a:clrScheme name="IS Academy">
      <a:dk1>
        <a:srgbClr val="333232"/>
      </a:dk1>
      <a:lt1>
        <a:srgbClr val="FFFFFF"/>
      </a:lt1>
      <a:dk2>
        <a:srgbClr val="359B98"/>
      </a:dk2>
      <a:lt2>
        <a:srgbClr val="FFFFFF"/>
      </a:lt2>
      <a:accent1>
        <a:srgbClr val="333232"/>
      </a:accent1>
      <a:accent2>
        <a:srgbClr val="557C84"/>
      </a:accent2>
      <a:accent3>
        <a:srgbClr val="A1D5AC"/>
      </a:accent3>
      <a:accent4>
        <a:srgbClr val="E4EFC3"/>
      </a:accent4>
      <a:accent5>
        <a:srgbClr val="E46267"/>
      </a:accent5>
      <a:accent6>
        <a:srgbClr val="ECC17C"/>
      </a:accent6>
      <a:hlink>
        <a:srgbClr val="333232"/>
      </a:hlink>
      <a:folHlink>
        <a:srgbClr val="333232"/>
      </a:folHlink>
    </a:clrScheme>
    <a:fontScheme name="IS Academy">
      <a:majorFont>
        <a:latin typeface="Montserrat"/>
        <a:ea typeface=""/>
        <a:cs typeface=""/>
      </a:majorFont>
      <a:minorFont>
        <a:latin typeface="Arial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290</Words>
  <Application>Microsoft Office PowerPoint</Application>
  <PresentationFormat>On-screen Show (16:9)</PresentationFormat>
  <Paragraphs>49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Wingdings</vt:lpstr>
      <vt:lpstr>Montserrat</vt:lpstr>
      <vt:lpstr>Roboto Condensed</vt:lpstr>
      <vt:lpstr>Projekt niestandardowy</vt:lpstr>
      <vt:lpstr>Python Warsztaty 18.06.2019 Karolina Wadowska</vt:lpstr>
      <vt:lpstr>Hello</vt:lpstr>
      <vt:lpstr>Co na dzisiaj?:)</vt:lpstr>
      <vt:lpstr>Skąd dane?</vt:lpstr>
      <vt:lpstr>Podstawy</vt:lpstr>
      <vt:lpstr>Dlaczego Python? </vt:lpstr>
      <vt:lpstr>Python jest językiem:</vt:lpstr>
      <vt:lpstr>Jak się tworzy kod?</vt:lpstr>
      <vt:lpstr>Typy danych</vt:lpstr>
      <vt:lpstr>Zmienna</vt:lpstr>
      <vt:lpstr>Operatory</vt:lpstr>
      <vt:lpstr>Przypisanie</vt:lpstr>
      <vt:lpstr>Porównanie</vt:lpstr>
      <vt:lpstr>Komentarze</vt:lpstr>
      <vt:lpstr>Warsztaty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szablon prezentacji 1.1</dc:title>
  <dc:creator>IS Academy</dc:creator>
  <cp:lastModifiedBy>Karolina Wadowska (Contractor)</cp:lastModifiedBy>
  <cp:revision>174</cp:revision>
  <dcterms:modified xsi:type="dcterms:W3CDTF">2019-06-18T13:46:11Z</dcterms:modified>
</cp:coreProperties>
</file>