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consumption</a:t>
            </a:r>
            <a:r>
              <a:rPr lang="pl-PL" dirty="0"/>
              <a:t> (per capita)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Average consumption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794-48E0-9ABA-1ED7D8C733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Arkusz1!$A$2:$A$27</c:f>
              <c:strCache>
                <c:ptCount val="26"/>
                <c:pt idx="0">
                  <c:v>North America</c:v>
                </c:pt>
                <c:pt idx="1">
                  <c:v>High income: OECD</c:v>
                </c:pt>
                <c:pt idx="2">
                  <c:v>High income</c:v>
                </c:pt>
                <c:pt idx="3">
                  <c:v>OECD members</c:v>
                </c:pt>
                <c:pt idx="4">
                  <c:v>High income: nonOECD</c:v>
                </c:pt>
                <c:pt idx="5">
                  <c:v>Europe &amp; Central Asia (all income levels)</c:v>
                </c:pt>
                <c:pt idx="6">
                  <c:v>Euro area</c:v>
                </c:pt>
                <c:pt idx="7">
                  <c:v>European Union</c:v>
                </c:pt>
                <c:pt idx="8">
                  <c:v>Central Europe and the Baltics</c:v>
                </c:pt>
                <c:pt idx="9">
                  <c:v>Europe &amp; Central Asia (developing only)</c:v>
                </c:pt>
                <c:pt idx="10">
                  <c:v>World</c:v>
                </c:pt>
                <c:pt idx="11">
                  <c:v>East Asia &amp; Pacific (all income levels)</c:v>
                </c:pt>
                <c:pt idx="12">
                  <c:v>Middle East &amp; North Africa (all income levels)</c:v>
                </c:pt>
                <c:pt idx="13">
                  <c:v>Latin America &amp; Caribbean (all income levels)</c:v>
                </c:pt>
                <c:pt idx="14">
                  <c:v>Arab World</c:v>
                </c:pt>
                <c:pt idx="15">
                  <c:v>Upper middle income</c:v>
                </c:pt>
                <c:pt idx="16">
                  <c:v>Latin America &amp; Caribbean (developing only)</c:v>
                </c:pt>
                <c:pt idx="17">
                  <c:v>Middle East &amp; North Africa (developing only)</c:v>
                </c:pt>
                <c:pt idx="18">
                  <c:v>East Asia &amp; Pacific (developing only)</c:v>
                </c:pt>
                <c:pt idx="19">
                  <c:v>Middle income</c:v>
                </c:pt>
                <c:pt idx="20">
                  <c:v>Low &amp; middle income</c:v>
                </c:pt>
                <c:pt idx="21">
                  <c:v>Sub-Saharan Africa (developing only)</c:v>
                </c:pt>
                <c:pt idx="22">
                  <c:v>Sub-Saharan Africa (all income levels)</c:v>
                </c:pt>
                <c:pt idx="23">
                  <c:v>Fragile and conflict affected situations</c:v>
                </c:pt>
                <c:pt idx="24">
                  <c:v>Lower middle income</c:v>
                </c:pt>
                <c:pt idx="25">
                  <c:v>South Asia</c:v>
                </c:pt>
              </c:strCache>
            </c:strRef>
          </c:cat>
          <c:val>
            <c:numRef>
              <c:f>Arkusz1!$B$2:$B$27</c:f>
              <c:numCache>
                <c:formatCode>General</c:formatCode>
                <c:ptCount val="26"/>
                <c:pt idx="0">
                  <c:v>10513.7</c:v>
                </c:pt>
                <c:pt idx="1">
                  <c:v>6547.4</c:v>
                </c:pt>
                <c:pt idx="2">
                  <c:v>6074.8</c:v>
                </c:pt>
                <c:pt idx="3">
                  <c:v>5865.8</c:v>
                </c:pt>
                <c:pt idx="4">
                  <c:v>5245.3</c:v>
                </c:pt>
                <c:pt idx="5">
                  <c:v>5095.2</c:v>
                </c:pt>
                <c:pt idx="6">
                  <c:v>4523.1000000000004</c:v>
                </c:pt>
                <c:pt idx="7">
                  <c:v>4416.3</c:v>
                </c:pt>
                <c:pt idx="8">
                  <c:v>3398.5</c:v>
                </c:pt>
                <c:pt idx="9">
                  <c:v>2569.6</c:v>
                </c:pt>
                <c:pt idx="10">
                  <c:v>2065.3000000000002</c:v>
                </c:pt>
                <c:pt idx="11">
                  <c:v>1392.6</c:v>
                </c:pt>
                <c:pt idx="12">
                  <c:v>1346.1</c:v>
                </c:pt>
                <c:pt idx="13">
                  <c:v>1246.7</c:v>
                </c:pt>
                <c:pt idx="14">
                  <c:v>1163.9000000000001</c:v>
                </c:pt>
                <c:pt idx="15">
                  <c:v>1134.5</c:v>
                </c:pt>
                <c:pt idx="16">
                  <c:v>1121</c:v>
                </c:pt>
                <c:pt idx="17">
                  <c:v>837.8</c:v>
                </c:pt>
                <c:pt idx="18">
                  <c:v>797</c:v>
                </c:pt>
                <c:pt idx="19">
                  <c:v>722.1</c:v>
                </c:pt>
                <c:pt idx="20">
                  <c:v>692.6</c:v>
                </c:pt>
                <c:pt idx="21">
                  <c:v>493.6</c:v>
                </c:pt>
                <c:pt idx="22">
                  <c:v>493.6</c:v>
                </c:pt>
                <c:pt idx="23">
                  <c:v>383.8</c:v>
                </c:pt>
                <c:pt idx="24">
                  <c:v>340.2</c:v>
                </c:pt>
                <c:pt idx="25">
                  <c:v>284.3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4-48E0-9ABA-1ED7D8C73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7308856"/>
        <c:axId val="677309184"/>
      </c:barChart>
      <c:catAx>
        <c:axId val="6773088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77309184"/>
        <c:crosses val="autoZero"/>
        <c:auto val="1"/>
        <c:lblAlgn val="ctr"/>
        <c:lblOffset val="100"/>
        <c:noMultiLvlLbl val="0"/>
      </c:catAx>
      <c:valAx>
        <c:axId val="67730918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77308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Libya</c:v>
                </c:pt>
                <c:pt idx="1">
                  <c:v>Qatar</c:v>
                </c:pt>
                <c:pt idx="2">
                  <c:v>Yemen</c:v>
                </c:pt>
                <c:pt idx="3">
                  <c:v>Oman</c:v>
                </c:pt>
                <c:pt idx="4">
                  <c:v>Kuwait</c:v>
                </c:pt>
                <c:pt idx="5">
                  <c:v>Bahrain</c:v>
                </c:pt>
                <c:pt idx="6">
                  <c:v>United Arab Emirates</c:v>
                </c:pt>
                <c:pt idx="7">
                  <c:v>Brunei</c:v>
                </c:pt>
                <c:pt idx="8">
                  <c:v>Belarus</c:v>
                </c:pt>
                <c:pt idx="9">
                  <c:v>Jordan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99.933333333333294</c:v>
                </c:pt>
                <c:pt idx="8">
                  <c:v>99.826086956521706</c:v>
                </c:pt>
                <c:pt idx="9">
                  <c:v>99.55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Norway</c:v>
                </c:pt>
                <c:pt idx="1">
                  <c:v>Turkmenistan</c:v>
                </c:pt>
                <c:pt idx="2">
                  <c:v>Benin</c:v>
                </c:pt>
                <c:pt idx="3">
                  <c:v>Zambia</c:v>
                </c:pt>
                <c:pt idx="4">
                  <c:v>Namibia</c:v>
                </c:pt>
                <c:pt idx="5">
                  <c:v>Jamaica</c:v>
                </c:pt>
                <c:pt idx="6">
                  <c:v>Brazil</c:v>
                </c:pt>
                <c:pt idx="7">
                  <c:v>Algeria</c:v>
                </c:pt>
                <c:pt idx="8">
                  <c:v>Belarus</c:v>
                </c:pt>
                <c:pt idx="9">
                  <c:v>Kyrgyz Republic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99.129629629629605</c:v>
                </c:pt>
                <c:pt idx="1">
                  <c:v>99.109090909090895</c:v>
                </c:pt>
                <c:pt idx="2">
                  <c:v>98.241176470588201</c:v>
                </c:pt>
                <c:pt idx="3">
                  <c:v>98.090476190476096</c:v>
                </c:pt>
                <c:pt idx="4">
                  <c:v>95.4136363636363</c:v>
                </c:pt>
                <c:pt idx="5">
                  <c:v>89.073809523809501</c:v>
                </c:pt>
                <c:pt idx="6">
                  <c:v>88.5309523809523</c:v>
                </c:pt>
                <c:pt idx="7">
                  <c:v>86.8</c:v>
                </c:pt>
                <c:pt idx="8">
                  <c:v>85.417391304347802</c:v>
                </c:pt>
                <c:pt idx="9">
                  <c:v>82.821739130434693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Cambodia</c:v>
                </c:pt>
                <c:pt idx="1">
                  <c:v>Senegal</c:v>
                </c:pt>
                <c:pt idx="2">
                  <c:v>Lebanon</c:v>
                </c:pt>
                <c:pt idx="3">
                  <c:v>Moldova</c:v>
                </c:pt>
                <c:pt idx="4">
                  <c:v>Lithuania</c:v>
                </c:pt>
                <c:pt idx="5">
                  <c:v>Jordan</c:v>
                </c:pt>
                <c:pt idx="6">
                  <c:v>Uzbekistan</c:v>
                </c:pt>
                <c:pt idx="7">
                  <c:v>Bangladesh</c:v>
                </c:pt>
                <c:pt idx="8">
                  <c:v>Cuba</c:v>
                </c:pt>
                <c:pt idx="9">
                  <c:v>Iraq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92.8</c:v>
                </c:pt>
                <c:pt idx="1">
                  <c:v>89.231707317073102</c:v>
                </c:pt>
                <c:pt idx="2">
                  <c:v>81.154761904761898</c:v>
                </c:pt>
                <c:pt idx="3">
                  <c:v>79.373913043478197</c:v>
                </c:pt>
                <c:pt idx="4">
                  <c:v>76.94</c:v>
                </c:pt>
                <c:pt idx="5">
                  <c:v>74.067857142857093</c:v>
                </c:pt>
                <c:pt idx="6">
                  <c:v>73.243478260869495</c:v>
                </c:pt>
                <c:pt idx="7">
                  <c:v>73.204878048780401</c:v>
                </c:pt>
                <c:pt idx="8">
                  <c:v>70.126190476190402</c:v>
                </c:pt>
                <c:pt idx="9">
                  <c:v>59.285714285714199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Dominican Republic</c:v>
                </c:pt>
                <c:pt idx="1">
                  <c:v>France</c:v>
                </c:pt>
                <c:pt idx="2">
                  <c:v>Philippines</c:v>
                </c:pt>
                <c:pt idx="3">
                  <c:v>Indonesia</c:v>
                </c:pt>
                <c:pt idx="4">
                  <c:v>Ukraine</c:v>
                </c:pt>
                <c:pt idx="5">
                  <c:v>Morocco</c:v>
                </c:pt>
                <c:pt idx="6">
                  <c:v>Malaysia</c:v>
                </c:pt>
                <c:pt idx="7">
                  <c:v>Belgium</c:v>
                </c:pt>
                <c:pt idx="8">
                  <c:v>Slovak Republic</c:v>
                </c:pt>
                <c:pt idx="9">
                  <c:v>Israel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71.611904761904697</c:v>
                </c:pt>
                <c:pt idx="1">
                  <c:v>46.577777777777698</c:v>
                </c:pt>
                <c:pt idx="2">
                  <c:v>45.1714285714285</c:v>
                </c:pt>
                <c:pt idx="3">
                  <c:v>44.002380952380904</c:v>
                </c:pt>
                <c:pt idx="4">
                  <c:v>41.773913043478203</c:v>
                </c:pt>
                <c:pt idx="5">
                  <c:v>41.6</c:v>
                </c:pt>
                <c:pt idx="6">
                  <c:v>40.952380952380899</c:v>
                </c:pt>
                <c:pt idx="7">
                  <c:v>39.451999999999998</c:v>
                </c:pt>
                <c:pt idx="8">
                  <c:v>39.388095238095197</c:v>
                </c:pt>
                <c:pt idx="9">
                  <c:v>39.313888888888798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Mexico</c:v>
                </c:pt>
                <c:pt idx="1">
                  <c:v>Italy</c:v>
                </c:pt>
                <c:pt idx="2">
                  <c:v>Iran</c:v>
                </c:pt>
                <c:pt idx="3">
                  <c:v>Korea</c:v>
                </c:pt>
                <c:pt idx="4">
                  <c:v>Japan</c:v>
                </c:pt>
                <c:pt idx="5">
                  <c:v>Pakistan</c:v>
                </c:pt>
                <c:pt idx="6">
                  <c:v>Argentina</c:v>
                </c:pt>
                <c:pt idx="7">
                  <c:v>Philippines</c:v>
                </c:pt>
                <c:pt idx="8">
                  <c:v>Belgium</c:v>
                </c:pt>
                <c:pt idx="9">
                  <c:v>Spain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42.990697674418598</c:v>
                </c:pt>
                <c:pt idx="1">
                  <c:v>37.696296296296197</c:v>
                </c:pt>
                <c:pt idx="2">
                  <c:v>37.411904761904701</c:v>
                </c:pt>
                <c:pt idx="3">
                  <c:v>34.586046511627899</c:v>
                </c:pt>
                <c:pt idx="4">
                  <c:v>28.8074074074074</c:v>
                </c:pt>
                <c:pt idx="5">
                  <c:v>21.068292682926799</c:v>
                </c:pt>
                <c:pt idx="6">
                  <c:v>20.711904761904702</c:v>
                </c:pt>
                <c:pt idx="7">
                  <c:v>19.025714285714201</c:v>
                </c:pt>
                <c:pt idx="8">
                  <c:v>16.040740740740699</c:v>
                </c:pt>
                <c:pt idx="9">
                  <c:v>14.4351851851851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Finland</c:v>
                </c:pt>
                <c:pt idx="1">
                  <c:v>Spain</c:v>
                </c:pt>
                <c:pt idx="2">
                  <c:v>Italy</c:v>
                </c:pt>
                <c:pt idx="3">
                  <c:v>Germany</c:v>
                </c:pt>
                <c:pt idx="4">
                  <c:v>Netherlands</c:v>
                </c:pt>
                <c:pt idx="5">
                  <c:v>Mexico</c:v>
                </c:pt>
                <c:pt idx="6">
                  <c:v>Sweden</c:v>
                </c:pt>
                <c:pt idx="7">
                  <c:v>United Kingdom</c:v>
                </c:pt>
                <c:pt idx="8">
                  <c:v>Brazil</c:v>
                </c:pt>
                <c:pt idx="9">
                  <c:v>Hungary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12.1041666666666</c:v>
                </c:pt>
                <c:pt idx="1">
                  <c:v>4.1386363636363601</c:v>
                </c:pt>
                <c:pt idx="2">
                  <c:v>3.6666666666666599</c:v>
                </c:pt>
                <c:pt idx="3">
                  <c:v>3.6090909090909</c:v>
                </c:pt>
                <c:pt idx="4">
                  <c:v>3.5717948717948702</c:v>
                </c:pt>
                <c:pt idx="5">
                  <c:v>3.3439024390243901</c:v>
                </c:pt>
                <c:pt idx="6">
                  <c:v>3.07045454545454</c:v>
                </c:pt>
                <c:pt idx="7">
                  <c:v>2.47586206896551</c:v>
                </c:pt>
                <c:pt idx="8">
                  <c:v>2.44285714285714</c:v>
                </c:pt>
                <c:pt idx="9">
                  <c:v>2.0033333333333299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Przyrost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Arkusz1!$A$2:$A$11</c:f>
              <c:numCache>
                <c:formatCode>General</c:formatCode>
                <c:ptCount val="10"/>
                <c:pt idx="0">
                  <c:v>1968</c:v>
                </c:pt>
                <c:pt idx="1">
                  <c:v>1960</c:v>
                </c:pt>
                <c:pt idx="2">
                  <c:v>1962</c:v>
                </c:pt>
                <c:pt idx="3">
                  <c:v>1963</c:v>
                </c:pt>
                <c:pt idx="4">
                  <c:v>1969</c:v>
                </c:pt>
                <c:pt idx="5">
                  <c:v>1961</c:v>
                </c:pt>
                <c:pt idx="6">
                  <c:v>1966</c:v>
                </c:pt>
                <c:pt idx="7">
                  <c:v>1967</c:v>
                </c:pt>
                <c:pt idx="8">
                  <c:v>1964</c:v>
                </c:pt>
                <c:pt idx="9">
                  <c:v>1965</c:v>
                </c:pt>
              </c:numCache>
            </c:numRef>
          </c:cat>
          <c:val>
            <c:numRef>
              <c:f>Arkusz1!$B$2:$B$11</c:f>
              <c:numCache>
                <c:formatCode>0.00</c:formatCode>
                <c:ptCount val="10"/>
                <c:pt idx="0">
                  <c:v>1.89</c:v>
                </c:pt>
                <c:pt idx="1">
                  <c:v>1.89</c:v>
                </c:pt>
                <c:pt idx="2">
                  <c:v>1.84</c:v>
                </c:pt>
                <c:pt idx="3">
                  <c:v>1.81</c:v>
                </c:pt>
                <c:pt idx="4">
                  <c:v>1.79</c:v>
                </c:pt>
                <c:pt idx="5">
                  <c:v>1.79</c:v>
                </c:pt>
                <c:pt idx="6">
                  <c:v>1.76</c:v>
                </c:pt>
                <c:pt idx="7">
                  <c:v>1.74</c:v>
                </c:pt>
                <c:pt idx="8">
                  <c:v>1.74</c:v>
                </c:pt>
                <c:pt idx="9">
                  <c:v>1.72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Przyrost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1991</c:v>
                </c:pt>
                <c:pt idx="2">
                  <c:v>2002</c:v>
                </c:pt>
                <c:pt idx="3">
                  <c:v>2001</c:v>
                </c:pt>
                <c:pt idx="4">
                  <c:v>2007</c:v>
                </c:pt>
                <c:pt idx="5">
                  <c:v>1990</c:v>
                </c:pt>
                <c:pt idx="6">
                  <c:v>1993</c:v>
                </c:pt>
                <c:pt idx="7">
                  <c:v>1998</c:v>
                </c:pt>
                <c:pt idx="8">
                  <c:v>2009</c:v>
                </c:pt>
                <c:pt idx="9">
                  <c:v>1995</c:v>
                </c:pt>
              </c:numCache>
            </c:numRef>
          </c:cat>
          <c:val>
            <c:numRef>
              <c:f>Arkusz1!$B$2:$B$11</c:f>
              <c:numCache>
                <c:formatCode>0.00</c:formatCode>
                <c:ptCount val="10"/>
                <c:pt idx="0">
                  <c:v>0.38</c:v>
                </c:pt>
                <c:pt idx="1">
                  <c:v>0.39</c:v>
                </c:pt>
                <c:pt idx="2">
                  <c:v>0.39</c:v>
                </c:pt>
                <c:pt idx="3">
                  <c:v>0.39</c:v>
                </c:pt>
                <c:pt idx="4">
                  <c:v>0.39</c:v>
                </c:pt>
                <c:pt idx="5">
                  <c:v>0.39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Botswana</c:v>
                </c:pt>
                <c:pt idx="1">
                  <c:v>Mongolia</c:v>
                </c:pt>
                <c:pt idx="2">
                  <c:v>Hong Kong SAR, China</c:v>
                </c:pt>
                <c:pt idx="3">
                  <c:v>Israel</c:v>
                </c:pt>
                <c:pt idx="4">
                  <c:v>Malta</c:v>
                </c:pt>
                <c:pt idx="5">
                  <c:v>Eritrea</c:v>
                </c:pt>
                <c:pt idx="6">
                  <c:v>Brunei</c:v>
                </c:pt>
                <c:pt idx="7">
                  <c:v>Bahrain</c:v>
                </c:pt>
                <c:pt idx="8">
                  <c:v>Cyprus</c:v>
                </c:pt>
                <c:pt idx="9">
                  <c:v>Dem. Rep. Congo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99.924999999999997</c:v>
                </c:pt>
                <c:pt idx="3">
                  <c:v>99.644117647058806</c:v>
                </c:pt>
                <c:pt idx="4">
                  <c:v>99.55</c:v>
                </c:pt>
                <c:pt idx="5">
                  <c:v>99.5</c:v>
                </c:pt>
                <c:pt idx="6">
                  <c:v>99.147058823529406</c:v>
                </c:pt>
                <c:pt idx="7">
                  <c:v>99.1</c:v>
                </c:pt>
                <c:pt idx="8">
                  <c:v>98.733333333333306</c:v>
                </c:pt>
                <c:pt idx="9">
                  <c:v>98.580952380952297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Sub-Saharan Africa (developing only)</c:v>
                </c:pt>
                <c:pt idx="1">
                  <c:v>Sub-Saharan Africa (all income levels)</c:v>
                </c:pt>
                <c:pt idx="2">
                  <c:v>East Asia &amp; Pacific (developing only)</c:v>
                </c:pt>
                <c:pt idx="3">
                  <c:v>Central Europe and the Baltics</c:v>
                </c:pt>
                <c:pt idx="4">
                  <c:v>South Asia</c:v>
                </c:pt>
                <c:pt idx="5">
                  <c:v>North America</c:v>
                </c:pt>
                <c:pt idx="6">
                  <c:v>Upper middle income</c:v>
                </c:pt>
                <c:pt idx="7">
                  <c:v>East Asia &amp; Pacific (all income levels)</c:v>
                </c:pt>
                <c:pt idx="8">
                  <c:v>High income: OECD</c:v>
                </c:pt>
                <c:pt idx="9">
                  <c:v>OECD members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62.602380952380898</c:v>
                </c:pt>
                <c:pt idx="1">
                  <c:v>62.161904761904701</c:v>
                </c:pt>
                <c:pt idx="2">
                  <c:v>60.1928571428571</c:v>
                </c:pt>
                <c:pt idx="3">
                  <c:v>56.323809523809501</c:v>
                </c:pt>
                <c:pt idx="4">
                  <c:v>53.502380952380904</c:v>
                </c:pt>
                <c:pt idx="5">
                  <c:v>46.207547169811299</c:v>
                </c:pt>
                <c:pt idx="6">
                  <c:v>43.026190476190401</c:v>
                </c:pt>
                <c:pt idx="7">
                  <c:v>41.461904761904698</c:v>
                </c:pt>
                <c:pt idx="8">
                  <c:v>40.4981132075471</c:v>
                </c:pt>
                <c:pt idx="9">
                  <c:v>39.939622641509402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consumption by decades (</a:t>
            </a:r>
            <a:r>
              <a:rPr lang="pl-PL" dirty="0" err="1"/>
              <a:t>kwh</a:t>
            </a:r>
            <a:r>
              <a:rPr lang="pl-PL" dirty="0"/>
              <a:t> </a:t>
            </a:r>
            <a:r>
              <a:rPr lang="en-US" dirty="0"/>
              <a:t>per capita)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Average consumption by decades (per capita)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Arkusz1!$A$2:$A$7</c:f>
              <c:strCache>
                <c:ptCount val="6"/>
                <c:pt idx="0">
                  <c:v>do 1970</c:v>
                </c:pt>
                <c:pt idx="1">
                  <c:v>do 1980</c:v>
                </c:pt>
                <c:pt idx="2">
                  <c:v>do 1990</c:v>
                </c:pt>
                <c:pt idx="3">
                  <c:v>do 2000</c:v>
                </c:pt>
                <c:pt idx="4">
                  <c:v>do 2010</c:v>
                </c:pt>
                <c:pt idx="5">
                  <c:v>do 2013</c:v>
                </c:pt>
              </c:strCache>
            </c:strRef>
          </c:cat>
          <c:val>
            <c:numRef>
              <c:f>Arkusz1!$B$2:$B$7</c:f>
              <c:numCache>
                <c:formatCode>0.00</c:formatCode>
                <c:ptCount val="6"/>
                <c:pt idx="0">
                  <c:v>2928.7866042740802</c:v>
                </c:pt>
                <c:pt idx="1">
                  <c:v>1877.9908241036801</c:v>
                </c:pt>
                <c:pt idx="2">
                  <c:v>2695.2359590289302</c:v>
                </c:pt>
                <c:pt idx="3">
                  <c:v>3282.8994610504601</c:v>
                </c:pt>
                <c:pt idx="4">
                  <c:v>3970.0101125073102</c:v>
                </c:pt>
                <c:pt idx="5">
                  <c:v>4316.9052077659499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D-40D4-A09B-DCA90FA66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5472112"/>
        <c:axId val="405480640"/>
      </c:barChart>
      <c:catAx>
        <c:axId val="405472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5480640"/>
        <c:crosses val="autoZero"/>
        <c:auto val="1"/>
        <c:lblAlgn val="ctr"/>
        <c:lblOffset val="100"/>
        <c:noMultiLvlLbl val="0"/>
      </c:catAx>
      <c:valAx>
        <c:axId val="405480640"/>
        <c:scaling>
          <c:orientation val="minMax"/>
          <c:max val="4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547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Latin America &amp; Caribbean (developing only)</c:v>
                </c:pt>
                <c:pt idx="1">
                  <c:v>Heavily indebted poor countries (HIPC)</c:v>
                </c:pt>
                <c:pt idx="2">
                  <c:v>Latin America &amp; Caribbean (all income levels)</c:v>
                </c:pt>
                <c:pt idx="3">
                  <c:v>Least developed countries: UN classification</c:v>
                </c:pt>
                <c:pt idx="4">
                  <c:v>South Asia</c:v>
                </c:pt>
                <c:pt idx="5">
                  <c:v>Upper middle income</c:v>
                </c:pt>
                <c:pt idx="6">
                  <c:v>Low &amp; middle income</c:v>
                </c:pt>
                <c:pt idx="7">
                  <c:v>Middle income</c:v>
                </c:pt>
                <c:pt idx="8">
                  <c:v>Other small states</c:v>
                </c:pt>
                <c:pt idx="9">
                  <c:v>Fragile and conflict affected situations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63.5880952380952</c:v>
                </c:pt>
                <c:pt idx="1">
                  <c:v>58.069047619047602</c:v>
                </c:pt>
                <c:pt idx="2">
                  <c:v>57.480952380952303</c:v>
                </c:pt>
                <c:pt idx="3">
                  <c:v>47.895238095238</c:v>
                </c:pt>
                <c:pt idx="4">
                  <c:v>26.185714285714202</c:v>
                </c:pt>
                <c:pt idx="5">
                  <c:v>25.909523809523801</c:v>
                </c:pt>
                <c:pt idx="6">
                  <c:v>24.5309523809523</c:v>
                </c:pt>
                <c:pt idx="7">
                  <c:v>24.033333333333299</c:v>
                </c:pt>
                <c:pt idx="8">
                  <c:v>23.722727272727202</c:v>
                </c:pt>
                <c:pt idx="9">
                  <c:v>22.55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Arab World</c:v>
                </c:pt>
                <c:pt idx="1">
                  <c:v>Middle East &amp; North Africa (all income levels)</c:v>
                </c:pt>
                <c:pt idx="2">
                  <c:v>Middle East &amp; North Africa (developing only)</c:v>
                </c:pt>
                <c:pt idx="3">
                  <c:v>High income: nonOECD</c:v>
                </c:pt>
                <c:pt idx="4">
                  <c:v>Europe &amp; Central Asia (developing only)</c:v>
                </c:pt>
                <c:pt idx="5">
                  <c:v>North America</c:v>
                </c:pt>
                <c:pt idx="6">
                  <c:v>Least developed countries: UN classification</c:v>
                </c:pt>
                <c:pt idx="7">
                  <c:v>Europe &amp; Central Asia (all income levels)</c:v>
                </c:pt>
                <c:pt idx="8">
                  <c:v>High income</c:v>
                </c:pt>
                <c:pt idx="9">
                  <c:v>World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46.528571428571396</c:v>
                </c:pt>
                <c:pt idx="1">
                  <c:v>44.004761904761899</c:v>
                </c:pt>
                <c:pt idx="2">
                  <c:v>40.611904761904697</c:v>
                </c:pt>
                <c:pt idx="3">
                  <c:v>39.978260869565197</c:v>
                </c:pt>
                <c:pt idx="4">
                  <c:v>27.104347826086901</c:v>
                </c:pt>
                <c:pt idx="5">
                  <c:v>15.7603773584905</c:v>
                </c:pt>
                <c:pt idx="6">
                  <c:v>15.066666666666601</c:v>
                </c:pt>
                <c:pt idx="7">
                  <c:v>14.566666666666601</c:v>
                </c:pt>
                <c:pt idx="8">
                  <c:v>14.2377358490566</c:v>
                </c:pt>
                <c:pt idx="9">
                  <c:v>13.9904761904761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Arab World</c:v>
                </c:pt>
                <c:pt idx="1">
                  <c:v>Fragile and conflict affected situations</c:v>
                </c:pt>
                <c:pt idx="2">
                  <c:v>Euro area</c:v>
                </c:pt>
                <c:pt idx="3">
                  <c:v>European Union</c:v>
                </c:pt>
                <c:pt idx="4">
                  <c:v>Europe &amp; Central Asia (all income levels)</c:v>
                </c:pt>
                <c:pt idx="5">
                  <c:v>High income: OECD</c:v>
                </c:pt>
                <c:pt idx="6">
                  <c:v>OECD members</c:v>
                </c:pt>
                <c:pt idx="7">
                  <c:v>Europe &amp; Central Asia (developing only)</c:v>
                </c:pt>
                <c:pt idx="8">
                  <c:v>High income</c:v>
                </c:pt>
                <c:pt idx="9">
                  <c:v>Central Europe and the Baltics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36.778571428571396</c:v>
                </c:pt>
                <c:pt idx="1">
                  <c:v>36.216666666666598</c:v>
                </c:pt>
                <c:pt idx="2">
                  <c:v>20.9188679245283</c:v>
                </c:pt>
                <c:pt idx="3">
                  <c:v>19.0226415094339</c:v>
                </c:pt>
                <c:pt idx="4">
                  <c:v>17.295238095237998</c:v>
                </c:pt>
                <c:pt idx="5">
                  <c:v>14.8377358490566</c:v>
                </c:pt>
                <c:pt idx="6">
                  <c:v>14.437735849056599</c:v>
                </c:pt>
                <c:pt idx="7">
                  <c:v>14.2521739130434</c:v>
                </c:pt>
                <c:pt idx="8">
                  <c:v>13.307547169811301</c:v>
                </c:pt>
                <c:pt idx="9">
                  <c:v>12.826829268292601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Middle East &amp; North Africa (developing only)</c:v>
                </c:pt>
                <c:pt idx="1">
                  <c:v>Middle East &amp; North Africa (all income levels)</c:v>
                </c:pt>
                <c:pt idx="2">
                  <c:v>East Asia &amp; Pacific (all income levels)</c:v>
                </c:pt>
                <c:pt idx="3">
                  <c:v>Latin America &amp; Caribbean (developing only)</c:v>
                </c:pt>
                <c:pt idx="4">
                  <c:v>Latin America &amp; Caribbean (all income levels)</c:v>
                </c:pt>
                <c:pt idx="5">
                  <c:v>East Asia &amp; Pacific (developing only)</c:v>
                </c:pt>
                <c:pt idx="6">
                  <c:v>Upper middle income</c:v>
                </c:pt>
                <c:pt idx="7">
                  <c:v>Euro area</c:v>
                </c:pt>
                <c:pt idx="8">
                  <c:v>Middle income</c:v>
                </c:pt>
                <c:pt idx="9">
                  <c:v>Low &amp; middle income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40.597619047618998</c:v>
                </c:pt>
                <c:pt idx="1">
                  <c:v>39.128571428571398</c:v>
                </c:pt>
                <c:pt idx="2">
                  <c:v>21</c:v>
                </c:pt>
                <c:pt idx="3">
                  <c:v>19.607142857142801</c:v>
                </c:pt>
                <c:pt idx="4">
                  <c:v>18.469047619047601</c:v>
                </c:pt>
                <c:pt idx="5">
                  <c:v>13.466666666666599</c:v>
                </c:pt>
                <c:pt idx="6">
                  <c:v>12.9619047619047</c:v>
                </c:pt>
                <c:pt idx="7">
                  <c:v>12.7207547169811</c:v>
                </c:pt>
                <c:pt idx="8">
                  <c:v>12.0738095238095</c:v>
                </c:pt>
                <c:pt idx="9">
                  <c:v>11.816666666666601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Latin America &amp; Caribbean (developing only)</c:v>
                </c:pt>
                <c:pt idx="1">
                  <c:v>Latin America &amp; Caribbean (all income levels)</c:v>
                </c:pt>
                <c:pt idx="2">
                  <c:v>Euro area</c:v>
                </c:pt>
                <c:pt idx="3">
                  <c:v>European Union</c:v>
                </c:pt>
                <c:pt idx="4">
                  <c:v>Europe &amp; Central Asia (all income levels)</c:v>
                </c:pt>
                <c:pt idx="5">
                  <c:v>OECD members</c:v>
                </c:pt>
                <c:pt idx="6">
                  <c:v>High income: OECD</c:v>
                </c:pt>
                <c:pt idx="7">
                  <c:v>World</c:v>
                </c:pt>
                <c:pt idx="8">
                  <c:v>Lower middle income</c:v>
                </c:pt>
                <c:pt idx="9">
                  <c:v>High income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2.8214285714285698</c:v>
                </c:pt>
                <c:pt idx="1">
                  <c:v>2.2595238095238002</c:v>
                </c:pt>
                <c:pt idx="2">
                  <c:v>2.2415094339622601</c:v>
                </c:pt>
                <c:pt idx="3">
                  <c:v>1.93396226415094</c:v>
                </c:pt>
                <c:pt idx="4">
                  <c:v>1.52857142857142</c:v>
                </c:pt>
                <c:pt idx="5">
                  <c:v>1.4415094339622601</c:v>
                </c:pt>
                <c:pt idx="6">
                  <c:v>1.4377358490565999</c:v>
                </c:pt>
                <c:pt idx="7">
                  <c:v>1.26428571428571</c:v>
                </c:pt>
                <c:pt idx="8">
                  <c:v>1.24285714285714</c:v>
                </c:pt>
                <c:pt idx="9">
                  <c:v>1.2207547169811299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Przyrost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Arkusz1!$A$2:$A$11</c:f>
              <c:numCache>
                <c:formatCode>General</c:formatCode>
                <c:ptCount val="10"/>
                <c:pt idx="0">
                  <c:v>1966</c:v>
                </c:pt>
                <c:pt idx="1">
                  <c:v>1970</c:v>
                </c:pt>
                <c:pt idx="2">
                  <c:v>1963</c:v>
                </c:pt>
                <c:pt idx="3">
                  <c:v>1968</c:v>
                </c:pt>
                <c:pt idx="4">
                  <c:v>1967</c:v>
                </c:pt>
                <c:pt idx="5">
                  <c:v>1965</c:v>
                </c:pt>
                <c:pt idx="6">
                  <c:v>1969</c:v>
                </c:pt>
                <c:pt idx="7">
                  <c:v>1960</c:v>
                </c:pt>
                <c:pt idx="8">
                  <c:v>1964</c:v>
                </c:pt>
                <c:pt idx="9">
                  <c:v>1961</c:v>
                </c:pt>
              </c:numCache>
            </c:numRef>
          </c:cat>
          <c:val>
            <c:numRef>
              <c:f>Arkusz1!$B$2:$B$11</c:f>
              <c:numCache>
                <c:formatCode>0.00</c:formatCode>
                <c:ptCount val="10"/>
                <c:pt idx="0">
                  <c:v>6.33</c:v>
                </c:pt>
                <c:pt idx="1">
                  <c:v>5.86</c:v>
                </c:pt>
                <c:pt idx="2">
                  <c:v>5.8</c:v>
                </c:pt>
                <c:pt idx="3">
                  <c:v>5.77</c:v>
                </c:pt>
                <c:pt idx="4">
                  <c:v>5.67</c:v>
                </c:pt>
                <c:pt idx="5">
                  <c:v>5.64</c:v>
                </c:pt>
                <c:pt idx="6">
                  <c:v>5.59</c:v>
                </c:pt>
                <c:pt idx="7">
                  <c:v>5.49</c:v>
                </c:pt>
                <c:pt idx="8">
                  <c:v>5.48</c:v>
                </c:pt>
                <c:pt idx="9">
                  <c:v>5.41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1972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Arkusz1!$A$2:$A$11</c:f>
              <c:numCache>
                <c:formatCode>General</c:formatCode>
                <c:ptCount val="10"/>
                <c:pt idx="0">
                  <c:v>1972</c:v>
                </c:pt>
                <c:pt idx="1">
                  <c:v>1971</c:v>
                </c:pt>
                <c:pt idx="2">
                  <c:v>1974</c:v>
                </c:pt>
                <c:pt idx="3">
                  <c:v>1992</c:v>
                </c:pt>
                <c:pt idx="4">
                  <c:v>1973</c:v>
                </c:pt>
                <c:pt idx="5">
                  <c:v>2007</c:v>
                </c:pt>
                <c:pt idx="6">
                  <c:v>2005</c:v>
                </c:pt>
                <c:pt idx="7">
                  <c:v>1977</c:v>
                </c:pt>
                <c:pt idx="8">
                  <c:v>1990</c:v>
                </c:pt>
                <c:pt idx="9">
                  <c:v>1994</c:v>
                </c:pt>
              </c:numCache>
            </c:numRef>
          </c:cat>
          <c:val>
            <c:numRef>
              <c:f>Arkusz1!$B$2:$B$11</c:f>
              <c:numCache>
                <c:formatCode>0.00</c:formatCode>
                <c:ptCount val="10"/>
                <c:pt idx="0">
                  <c:v>1.41</c:v>
                </c:pt>
                <c:pt idx="1">
                  <c:v>1.44</c:v>
                </c:pt>
                <c:pt idx="2">
                  <c:v>1.47</c:v>
                </c:pt>
                <c:pt idx="3">
                  <c:v>1.48</c:v>
                </c:pt>
                <c:pt idx="4">
                  <c:v>1.5</c:v>
                </c:pt>
                <c:pt idx="5">
                  <c:v>1.5</c:v>
                </c:pt>
                <c:pt idx="6">
                  <c:v>1.51</c:v>
                </c:pt>
                <c:pt idx="7">
                  <c:v>1.52</c:v>
                </c:pt>
                <c:pt idx="8">
                  <c:v>1.53</c:v>
                </c:pt>
                <c:pt idx="9">
                  <c:v>1.53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Ilość wystąpień w 5%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Arkusz1!$A$2:$A$16</c:f>
              <c:strCache>
                <c:ptCount val="15"/>
                <c:pt idx="0">
                  <c:v>Switzerland</c:v>
                </c:pt>
                <c:pt idx="1">
                  <c:v>United Kingdom</c:v>
                </c:pt>
                <c:pt idx="2">
                  <c:v>Canada</c:v>
                </c:pt>
                <c:pt idx="3">
                  <c:v>United States</c:v>
                </c:pt>
                <c:pt idx="4">
                  <c:v>Austria</c:v>
                </c:pt>
                <c:pt idx="5">
                  <c:v>Zambia</c:v>
                </c:pt>
                <c:pt idx="6">
                  <c:v>Norway</c:v>
                </c:pt>
                <c:pt idx="7">
                  <c:v>Netherlands</c:v>
                </c:pt>
                <c:pt idx="8">
                  <c:v>Czech Republic</c:v>
                </c:pt>
                <c:pt idx="9">
                  <c:v>Dem. People's Rep. Korea</c:v>
                </c:pt>
                <c:pt idx="10">
                  <c:v>Germany</c:v>
                </c:pt>
                <c:pt idx="11">
                  <c:v>Luxembourg</c:v>
                </c:pt>
                <c:pt idx="12">
                  <c:v>New Zealand</c:v>
                </c:pt>
                <c:pt idx="13">
                  <c:v>Sweden</c:v>
                </c:pt>
                <c:pt idx="14">
                  <c:v>Poland</c:v>
                </c:pt>
              </c:strCache>
            </c:strRef>
          </c:cat>
          <c:val>
            <c:numRef>
              <c:f>Arkusz1!$B$2:$B$16</c:f>
              <c:numCache>
                <c:formatCode>General</c:formatCode>
                <c:ptCount val="15"/>
                <c:pt idx="0">
                  <c:v>46</c:v>
                </c:pt>
                <c:pt idx="1">
                  <c:v>44</c:v>
                </c:pt>
                <c:pt idx="2">
                  <c:v>41</c:v>
                </c:pt>
                <c:pt idx="3">
                  <c:v>39</c:v>
                </c:pt>
                <c:pt idx="4">
                  <c:v>38</c:v>
                </c:pt>
                <c:pt idx="5">
                  <c:v>38</c:v>
                </c:pt>
                <c:pt idx="6">
                  <c:v>38</c:v>
                </c:pt>
                <c:pt idx="7">
                  <c:v>38</c:v>
                </c:pt>
                <c:pt idx="8">
                  <c:v>37</c:v>
                </c:pt>
                <c:pt idx="9">
                  <c:v>36</c:v>
                </c:pt>
                <c:pt idx="10">
                  <c:v>36</c:v>
                </c:pt>
                <c:pt idx="11">
                  <c:v>36</c:v>
                </c:pt>
                <c:pt idx="12">
                  <c:v>36</c:v>
                </c:pt>
                <c:pt idx="13">
                  <c:v>35</c:v>
                </c:pt>
                <c:pt idx="1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FE-4F1C-81AF-8DFEF2181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5474408"/>
        <c:axId val="405474736"/>
      </c:barChart>
      <c:catAx>
        <c:axId val="405474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5474736"/>
        <c:crosses val="autoZero"/>
        <c:auto val="1"/>
        <c:lblAlgn val="ctr"/>
        <c:lblOffset val="100"/>
        <c:noMultiLvlLbl val="0"/>
      </c:catAx>
      <c:valAx>
        <c:axId val="40547473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5474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procentowa</a:t>
            </a:r>
            <a:r>
              <a:rPr lang="en-US" dirty="0"/>
              <a:t> </a:t>
            </a:r>
            <a:r>
              <a:rPr lang="en-US" dirty="0" err="1"/>
              <a:t>wzrostu</a:t>
            </a:r>
            <a:r>
              <a:rPr lang="pl-PL" dirty="0"/>
              <a:t> – największe (per capita)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 procentowa wzrostu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Arkusz1!$A$2:$A$11</c:f>
              <c:numCache>
                <c:formatCode>General</c:formatCode>
                <c:ptCount val="10"/>
                <c:pt idx="0">
                  <c:v>1962</c:v>
                </c:pt>
                <c:pt idx="1">
                  <c:v>1968</c:v>
                </c:pt>
                <c:pt idx="2">
                  <c:v>1965</c:v>
                </c:pt>
                <c:pt idx="3">
                  <c:v>1961</c:v>
                </c:pt>
                <c:pt idx="4">
                  <c:v>1963</c:v>
                </c:pt>
                <c:pt idx="5">
                  <c:v>1964</c:v>
                </c:pt>
                <c:pt idx="6">
                  <c:v>1967</c:v>
                </c:pt>
                <c:pt idx="7">
                  <c:v>1966</c:v>
                </c:pt>
                <c:pt idx="8">
                  <c:v>1960</c:v>
                </c:pt>
                <c:pt idx="9">
                  <c:v>1969</c:v>
                </c:pt>
              </c:numCache>
            </c:numRef>
          </c:cat>
          <c:val>
            <c:numRef>
              <c:f>Arkusz1!$B$2:$B$11</c:f>
              <c:numCache>
                <c:formatCode>General</c:formatCode>
                <c:ptCount val="10"/>
                <c:pt idx="0">
                  <c:v>13.37</c:v>
                </c:pt>
                <c:pt idx="1">
                  <c:v>12.83</c:v>
                </c:pt>
                <c:pt idx="2">
                  <c:v>12.59</c:v>
                </c:pt>
                <c:pt idx="3">
                  <c:v>12.52</c:v>
                </c:pt>
                <c:pt idx="4">
                  <c:v>12.38</c:v>
                </c:pt>
                <c:pt idx="5">
                  <c:v>12.34</c:v>
                </c:pt>
                <c:pt idx="6">
                  <c:v>12.18</c:v>
                </c:pt>
                <c:pt idx="7">
                  <c:v>12.06</c:v>
                </c:pt>
                <c:pt idx="8">
                  <c:v>11.96</c:v>
                </c:pt>
                <c:pt idx="9">
                  <c:v>11.13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0-443A-B627-4621997D4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8322928"/>
        <c:axId val="408329488"/>
      </c:barChart>
      <c:catAx>
        <c:axId val="40832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8329488"/>
        <c:crosses val="autoZero"/>
        <c:auto val="1"/>
        <c:lblAlgn val="ctr"/>
        <c:lblOffset val="100"/>
        <c:noMultiLvlLbl val="0"/>
      </c:catAx>
      <c:valAx>
        <c:axId val="40832948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832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procentowa</a:t>
            </a:r>
            <a:r>
              <a:rPr lang="en-US" dirty="0"/>
              <a:t> </a:t>
            </a:r>
            <a:r>
              <a:rPr lang="en-US" dirty="0" err="1"/>
              <a:t>wzrostu</a:t>
            </a:r>
            <a:r>
              <a:rPr lang="pl-PL" dirty="0"/>
              <a:t> – najmniejsze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 procentowa wzrostu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Arkusz1!$A$2:$A$11</c:f>
              <c:numCache>
                <c:formatCode>General</c:formatCode>
                <c:ptCount val="10"/>
                <c:pt idx="0">
                  <c:v>2002</c:v>
                </c:pt>
                <c:pt idx="1">
                  <c:v>1998</c:v>
                </c:pt>
                <c:pt idx="2">
                  <c:v>2001</c:v>
                </c:pt>
                <c:pt idx="3">
                  <c:v>1996</c:v>
                </c:pt>
                <c:pt idx="4">
                  <c:v>2000</c:v>
                </c:pt>
                <c:pt idx="5">
                  <c:v>2004</c:v>
                </c:pt>
                <c:pt idx="6">
                  <c:v>1997</c:v>
                </c:pt>
                <c:pt idx="7">
                  <c:v>2003</c:v>
                </c:pt>
                <c:pt idx="8">
                  <c:v>1999</c:v>
                </c:pt>
                <c:pt idx="9">
                  <c:v>2005</c:v>
                </c:pt>
              </c:numCache>
            </c:numRef>
          </c:cat>
          <c:val>
            <c:numRef>
              <c:f>Arkusz1!$B$2:$B$11</c:f>
              <c:numCache>
                <c:formatCode>0.00</c:formatCode>
                <c:ptCount val="10"/>
                <c:pt idx="0">
                  <c:v>4.97</c:v>
                </c:pt>
                <c:pt idx="1">
                  <c:v>4.8899999999999997</c:v>
                </c:pt>
                <c:pt idx="2">
                  <c:v>4.87</c:v>
                </c:pt>
                <c:pt idx="3">
                  <c:v>4.8600000000000003</c:v>
                </c:pt>
                <c:pt idx="4">
                  <c:v>4.8099999999999996</c:v>
                </c:pt>
                <c:pt idx="5">
                  <c:v>4.8099999999999996</c:v>
                </c:pt>
                <c:pt idx="6">
                  <c:v>4.8099999999999996</c:v>
                </c:pt>
                <c:pt idx="7">
                  <c:v>4.79</c:v>
                </c:pt>
                <c:pt idx="8">
                  <c:v>4.71</c:v>
                </c:pt>
                <c:pt idx="9">
                  <c:v>4.6100000000000003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C-4532-A1EB-073C5FCE0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5452648"/>
        <c:axId val="415447400"/>
      </c:barChart>
      <c:catAx>
        <c:axId val="4154526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15447400"/>
        <c:crosses val="autoZero"/>
        <c:auto val="1"/>
        <c:lblAlgn val="ctr"/>
        <c:lblOffset val="100"/>
        <c:noMultiLvlLbl val="0"/>
      </c:catAx>
      <c:valAx>
        <c:axId val="41544740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1545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Arkusz1!$A$2:$A$15</c:f>
              <c:strCache>
                <c:ptCount val="14"/>
                <c:pt idx="0">
                  <c:v>World</c:v>
                </c:pt>
                <c:pt idx="1">
                  <c:v>High income</c:v>
                </c:pt>
                <c:pt idx="2">
                  <c:v>OECD members</c:v>
                </c:pt>
                <c:pt idx="3">
                  <c:v>High income: OECD</c:v>
                </c:pt>
                <c:pt idx="4">
                  <c:v>Europe &amp; Central Asia (all income levels)</c:v>
                </c:pt>
                <c:pt idx="5">
                  <c:v>Low &amp; middle income</c:v>
                </c:pt>
                <c:pt idx="6">
                  <c:v>Middle income</c:v>
                </c:pt>
                <c:pt idx="7">
                  <c:v>North America</c:v>
                </c:pt>
                <c:pt idx="8">
                  <c:v>East Asia &amp; Pacific (all income levels)</c:v>
                </c:pt>
                <c:pt idx="9">
                  <c:v>Upper middle income</c:v>
                </c:pt>
                <c:pt idx="10">
                  <c:v>European Union</c:v>
                </c:pt>
                <c:pt idx="11">
                  <c:v>High income: nonOECD</c:v>
                </c:pt>
                <c:pt idx="12">
                  <c:v>East Asia &amp; Pacific (developing only)</c:v>
                </c:pt>
                <c:pt idx="13">
                  <c:v>Euro area</c:v>
                </c:pt>
              </c:strCache>
            </c:strRef>
          </c:cat>
          <c:val>
            <c:numRef>
              <c:f>Arkusz1!$B$2:$B$15</c:f>
              <c:numCache>
                <c:formatCode>0.0</c:formatCode>
                <c:ptCount val="14"/>
                <c:pt idx="0">
                  <c:v>11690843898481.699</c:v>
                </c:pt>
                <c:pt idx="1">
                  <c:v>7315941407377.4004</c:v>
                </c:pt>
                <c:pt idx="2">
                  <c:v>6307712456634.9004</c:v>
                </c:pt>
                <c:pt idx="3">
                  <c:v>6124067571639.7002</c:v>
                </c:pt>
                <c:pt idx="4">
                  <c:v>4421491308835</c:v>
                </c:pt>
                <c:pt idx="5">
                  <c:v>3254930114781.1001</c:v>
                </c:pt>
                <c:pt idx="6">
                  <c:v>3094538844334.7002</c:v>
                </c:pt>
                <c:pt idx="7">
                  <c:v>2979719522289.3999</c:v>
                </c:pt>
                <c:pt idx="8">
                  <c:v>2750208553269.6001</c:v>
                </c:pt>
                <c:pt idx="9">
                  <c:v>2323020012013.5</c:v>
                </c:pt>
                <c:pt idx="10">
                  <c:v>2104599728020.3999</c:v>
                </c:pt>
                <c:pt idx="11">
                  <c:v>1567219746125.5</c:v>
                </c:pt>
                <c:pt idx="12">
                  <c:v>1440540144006.8</c:v>
                </c:pt>
                <c:pt idx="13">
                  <c:v>1418855824303.3999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2E-4649-93C6-A81B27206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0984016"/>
        <c:axId val="300981392"/>
      </c:barChart>
      <c:catAx>
        <c:axId val="300984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00981392"/>
        <c:crosses val="autoZero"/>
        <c:auto val="1"/>
        <c:lblAlgn val="ctr"/>
        <c:lblOffset val="100"/>
        <c:noMultiLvlLbl val="0"/>
      </c:catAx>
      <c:valAx>
        <c:axId val="30098139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0098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Ilość wystąpień w 5%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Arkusz1!$A$2:$A$18</c:f>
              <c:strCache>
                <c:ptCount val="17"/>
                <c:pt idx="0">
                  <c:v>Switzerland</c:v>
                </c:pt>
                <c:pt idx="1">
                  <c:v>United Kingdom</c:v>
                </c:pt>
                <c:pt idx="2">
                  <c:v>Norway</c:v>
                </c:pt>
                <c:pt idx="3">
                  <c:v>Austria</c:v>
                </c:pt>
                <c:pt idx="4">
                  <c:v>Czech Republic</c:v>
                </c:pt>
                <c:pt idx="5">
                  <c:v>Canada</c:v>
                </c:pt>
                <c:pt idx="6">
                  <c:v>Italy</c:v>
                </c:pt>
                <c:pt idx="7">
                  <c:v>Belgium</c:v>
                </c:pt>
                <c:pt idx="8">
                  <c:v>United States</c:v>
                </c:pt>
                <c:pt idx="9">
                  <c:v>Germany</c:v>
                </c:pt>
                <c:pt idx="10">
                  <c:v>Luxembourg</c:v>
                </c:pt>
                <c:pt idx="11">
                  <c:v>Netherlands</c:v>
                </c:pt>
                <c:pt idx="12">
                  <c:v>New Zealand</c:v>
                </c:pt>
                <c:pt idx="13">
                  <c:v>Sweden</c:v>
                </c:pt>
                <c:pt idx="14">
                  <c:v>Denmark</c:v>
                </c:pt>
                <c:pt idx="15">
                  <c:v>France</c:v>
                </c:pt>
                <c:pt idx="16">
                  <c:v>Poland</c:v>
                </c:pt>
              </c:strCache>
            </c:strRef>
          </c:cat>
          <c:val>
            <c:numRef>
              <c:f>Arkusz1!$B$2:$B$18</c:f>
              <c:numCache>
                <c:formatCode>General</c:formatCode>
                <c:ptCount val="17"/>
                <c:pt idx="0">
                  <c:v>48</c:v>
                </c:pt>
                <c:pt idx="1">
                  <c:v>45</c:v>
                </c:pt>
                <c:pt idx="2">
                  <c:v>42</c:v>
                </c:pt>
                <c:pt idx="3">
                  <c:v>42</c:v>
                </c:pt>
                <c:pt idx="4">
                  <c:v>41</c:v>
                </c:pt>
                <c:pt idx="5">
                  <c:v>40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36</c:v>
                </c:pt>
                <c:pt idx="13">
                  <c:v>36</c:v>
                </c:pt>
                <c:pt idx="14">
                  <c:v>36</c:v>
                </c:pt>
                <c:pt idx="15">
                  <c:v>35</c:v>
                </c:pt>
                <c:pt idx="1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FE-4F1C-81AF-8DFEF2181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5474408"/>
        <c:axId val="405474736"/>
      </c:barChart>
      <c:catAx>
        <c:axId val="405474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5474736"/>
        <c:crosses val="autoZero"/>
        <c:auto val="1"/>
        <c:lblAlgn val="ctr"/>
        <c:lblOffset val="100"/>
        <c:noMultiLvlLbl val="0"/>
      </c:catAx>
      <c:valAx>
        <c:axId val="40547473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5474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procentowa</a:t>
            </a:r>
            <a:r>
              <a:rPr lang="en-US" dirty="0"/>
              <a:t> </a:t>
            </a:r>
            <a:r>
              <a:rPr lang="en-US" dirty="0" err="1"/>
              <a:t>wzrostu</a:t>
            </a:r>
            <a:r>
              <a:rPr lang="pl-PL" dirty="0"/>
              <a:t> – największe (</a:t>
            </a:r>
            <a:r>
              <a:rPr lang="pl-PL" dirty="0" err="1"/>
              <a:t>total</a:t>
            </a:r>
            <a:r>
              <a:rPr lang="pl-PL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 procentowa wzrostu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Arkusz1!$A$2:$A$11</c:f>
              <c:numCache>
                <c:formatCode>General</c:formatCode>
                <c:ptCount val="10"/>
                <c:pt idx="0">
                  <c:v>1970</c:v>
                </c:pt>
                <c:pt idx="1">
                  <c:v>1973</c:v>
                </c:pt>
                <c:pt idx="2">
                  <c:v>1961</c:v>
                </c:pt>
                <c:pt idx="3">
                  <c:v>1964</c:v>
                </c:pt>
                <c:pt idx="4">
                  <c:v>1971</c:v>
                </c:pt>
                <c:pt idx="5">
                  <c:v>2009</c:v>
                </c:pt>
                <c:pt idx="6">
                  <c:v>1999</c:v>
                </c:pt>
                <c:pt idx="7">
                  <c:v>1998</c:v>
                </c:pt>
                <c:pt idx="8">
                  <c:v>1988</c:v>
                </c:pt>
                <c:pt idx="9">
                  <c:v>1979</c:v>
                </c:pt>
              </c:numCache>
            </c:numRef>
          </c:cat>
          <c:val>
            <c:numRef>
              <c:f>Arkusz1!$B$2:$B$11</c:f>
              <c:numCache>
                <c:formatCode>General</c:formatCode>
                <c:ptCount val="10"/>
                <c:pt idx="0">
                  <c:v>76.13</c:v>
                </c:pt>
                <c:pt idx="1">
                  <c:v>60.73</c:v>
                </c:pt>
                <c:pt idx="2">
                  <c:v>4.84</c:v>
                </c:pt>
                <c:pt idx="3">
                  <c:v>4.49</c:v>
                </c:pt>
                <c:pt idx="4">
                  <c:v>4.2699999999999996</c:v>
                </c:pt>
                <c:pt idx="5">
                  <c:v>2.4</c:v>
                </c:pt>
                <c:pt idx="6">
                  <c:v>2.39</c:v>
                </c:pt>
                <c:pt idx="7">
                  <c:v>1.47</c:v>
                </c:pt>
                <c:pt idx="8">
                  <c:v>0.86</c:v>
                </c:pt>
                <c:pt idx="9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0-443A-B627-4621997D4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8322928"/>
        <c:axId val="408329488"/>
      </c:barChart>
      <c:catAx>
        <c:axId val="40832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8329488"/>
        <c:crosses val="autoZero"/>
        <c:auto val="1"/>
        <c:lblAlgn val="ctr"/>
        <c:lblOffset val="100"/>
        <c:noMultiLvlLbl val="0"/>
      </c:catAx>
      <c:valAx>
        <c:axId val="40832948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832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Arkusz1!$A$2:$A$11</c:f>
              <c:strCache>
                <c:ptCount val="10"/>
                <c:pt idx="0">
                  <c:v>Botswana</c:v>
                </c:pt>
                <c:pt idx="1">
                  <c:v>Mongolia</c:v>
                </c:pt>
                <c:pt idx="2">
                  <c:v>Hong Kong SAR, China</c:v>
                </c:pt>
                <c:pt idx="3">
                  <c:v>Israel</c:v>
                </c:pt>
                <c:pt idx="4">
                  <c:v>Malta</c:v>
                </c:pt>
                <c:pt idx="5">
                  <c:v>Eritrea</c:v>
                </c:pt>
                <c:pt idx="6">
                  <c:v>Brunei</c:v>
                </c:pt>
                <c:pt idx="7">
                  <c:v>Bahrain</c:v>
                </c:pt>
                <c:pt idx="8">
                  <c:v>Cyprus</c:v>
                </c:pt>
                <c:pt idx="9">
                  <c:v>Dem. Rep. Congo</c:v>
                </c:pt>
              </c:strCache>
            </c:strRef>
          </c:cat>
          <c:val>
            <c:numRef>
              <c:f>Arkusz1!$B$2:$B$11</c:f>
              <c:numCache>
                <c:formatCode>0.00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99.924999999999997</c:v>
                </c:pt>
                <c:pt idx="3">
                  <c:v>99.644117647058806</c:v>
                </c:pt>
                <c:pt idx="4">
                  <c:v>99.55</c:v>
                </c:pt>
                <c:pt idx="5">
                  <c:v>99.5</c:v>
                </c:pt>
                <c:pt idx="6">
                  <c:v>99.147058823529406</c:v>
                </c:pt>
                <c:pt idx="7">
                  <c:v>99.1</c:v>
                </c:pt>
                <c:pt idx="8">
                  <c:v>98.733333333333306</c:v>
                </c:pt>
                <c:pt idx="9">
                  <c:v>98.580952380952297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4F7D-A70C-4A6B5F01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989736"/>
        <c:axId val="428996296"/>
      </c:barChart>
      <c:catAx>
        <c:axId val="428989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96296"/>
        <c:crosses val="autoZero"/>
        <c:auto val="1"/>
        <c:lblAlgn val="ctr"/>
        <c:lblOffset val="100"/>
        <c:noMultiLvlLbl val="0"/>
      </c:catAx>
      <c:valAx>
        <c:axId val="4289962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2898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47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85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6103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93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1421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352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513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406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58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9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39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59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30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1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47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463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D6B0-1E42-47DA-A421-5D873F6D783F}" type="datetimeFigureOut">
              <a:rPr lang="pl-PL" smtClean="0"/>
              <a:t>11.06.2021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9382-9A8C-472E-BF98-B3789F55E5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4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B8E1C9-0235-4C1D-B7E2-F22EBFD61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World Development </a:t>
            </a:r>
            <a:r>
              <a:rPr lang="pl-PL" dirty="0" err="1"/>
              <a:t>Indicators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3BED385-AC2F-4D84-8080-C4FBB54A6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Grupa WDEVS</a:t>
            </a:r>
          </a:p>
        </p:txBody>
      </p:sp>
    </p:spTree>
    <p:extLst>
      <p:ext uri="{BB962C8B-B14F-4D97-AF65-F5344CB8AC3E}">
        <p14:creationId xmlns:p14="http://schemas.microsoft.com/office/powerpoint/2010/main" val="20218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644BE8-878B-475D-9784-820B0D50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Średnie całkowite zapotrzebowanie na energię </a:t>
            </a:r>
            <a:r>
              <a:rPr lang="pl-PL" dirty="0" err="1"/>
              <a:t>elektr</a:t>
            </a:r>
            <a:r>
              <a:rPr lang="pl-PL" dirty="0"/>
              <a:t>.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930EE1A-27A7-468F-84BB-5F5D931FE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65205"/>
              </p:ext>
            </p:extLst>
          </p:nvPr>
        </p:nvGraphicFramePr>
        <p:xfrm>
          <a:off x="833300" y="2097088"/>
          <a:ext cx="10785544" cy="437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408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2E70AF-D823-4C0A-B1DE-6BE5D243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Wzrosty / spadki w zużyciu energii </a:t>
            </a:r>
            <a:r>
              <a:rPr lang="pl-PL" dirty="0" err="1"/>
              <a:t>elektr</a:t>
            </a:r>
            <a:r>
              <a:rPr lang="pl-PL" dirty="0"/>
              <a:t>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10920D-BE78-44DD-9D9B-F298EC8D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Kraj z największy wzrostem rocznym  </a:t>
            </a:r>
            <a:r>
              <a:rPr lang="en-US" sz="2800" dirty="0"/>
              <a:t>(</a:t>
            </a:r>
            <a:r>
              <a:rPr lang="pl-PL" sz="2800" dirty="0" err="1"/>
              <a:t>total</a:t>
            </a:r>
            <a:r>
              <a:rPr lang="en-US" sz="2800" dirty="0"/>
              <a:t>)</a:t>
            </a:r>
            <a:endParaRPr lang="pl-PL" sz="2800" dirty="0"/>
          </a:p>
          <a:p>
            <a:pPr lvl="1"/>
            <a:r>
              <a:rPr lang="pl-PL" sz="3200" dirty="0" err="1"/>
              <a:t>Bahrain</a:t>
            </a:r>
            <a:r>
              <a:rPr lang="pl-PL" sz="3200" dirty="0"/>
              <a:t>	1984	  181%</a:t>
            </a:r>
          </a:p>
          <a:p>
            <a:r>
              <a:rPr lang="pl-PL" sz="2800" dirty="0"/>
              <a:t>Kraj z największym spadkiem rocznym </a:t>
            </a:r>
            <a:r>
              <a:rPr lang="en-US" sz="2800" dirty="0"/>
              <a:t>(</a:t>
            </a:r>
            <a:r>
              <a:rPr lang="pl-PL" sz="2800" dirty="0" err="1"/>
              <a:t>total</a:t>
            </a:r>
            <a:r>
              <a:rPr lang="en-US" sz="2800" dirty="0"/>
              <a:t>)</a:t>
            </a:r>
            <a:endParaRPr lang="pl-PL" sz="2800" dirty="0"/>
          </a:p>
          <a:p>
            <a:pPr lvl="1"/>
            <a:r>
              <a:rPr lang="pl-PL" sz="3200" dirty="0"/>
              <a:t>Angola	1976	  -55% (działania wojenne)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908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6C687-A5D8-4E11-AB5E-0F3FD30D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Kraje najczęściej występujące w 5% największych wzrostów zapotrzebowania na energię (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AD6D042A-65ED-4DCB-B3AE-69DFDFC79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21085"/>
              </p:ext>
            </p:extLst>
          </p:nvPr>
        </p:nvGraphicFramePr>
        <p:xfrm>
          <a:off x="993913" y="2019631"/>
          <a:ext cx="10360550" cy="4219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921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E82AF6-F982-41FB-AAA0-3C6AE348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Globalne procentowe wzrosty roczne zapotrzebowania na energię elektryczną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1CFE7600-FD08-4899-A11A-A72DE85AC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803595"/>
              </p:ext>
            </p:extLst>
          </p:nvPr>
        </p:nvGraphicFramePr>
        <p:xfrm>
          <a:off x="1006997" y="2097088"/>
          <a:ext cx="10347768" cy="4142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471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krajach – węgiel, gaz, ropa 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250805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04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krajach – węgiel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603782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917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krajach – Hydroelektrownie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446192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76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krajach – Gaz ziemny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361507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132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krajach – Reaktory jądrowe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55159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40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krajach – ropa naftowa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09964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804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9A0F2-7DEA-4697-BE35-25226320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6076C1-87C9-418E-82F5-C7CEC4CD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Education</a:t>
            </a:r>
            <a:endParaRPr lang="pl-PL" dirty="0"/>
          </a:p>
          <a:p>
            <a:r>
              <a:rPr lang="pl-PL" dirty="0" err="1"/>
              <a:t>Ores</a:t>
            </a:r>
            <a:r>
              <a:rPr lang="pl-PL" dirty="0"/>
              <a:t> and </a:t>
            </a:r>
            <a:r>
              <a:rPr lang="pl-PL" dirty="0" err="1"/>
              <a:t>metals</a:t>
            </a:r>
            <a:endParaRPr lang="pl-PL" dirty="0"/>
          </a:p>
          <a:p>
            <a:r>
              <a:rPr lang="pl-PL" dirty="0" err="1"/>
              <a:t>Lifespan</a:t>
            </a:r>
            <a:r>
              <a:rPr lang="pl-PL" dirty="0"/>
              <a:t>/</a:t>
            </a:r>
            <a:r>
              <a:rPr lang="pl-PL" dirty="0" err="1"/>
              <a:t>death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/</a:t>
            </a:r>
            <a:r>
              <a:rPr lang="pl-PL" dirty="0" err="1"/>
              <a:t>population</a:t>
            </a:r>
            <a:endParaRPr lang="pl-PL" dirty="0"/>
          </a:p>
          <a:p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consumption</a:t>
            </a:r>
            <a:r>
              <a:rPr lang="pl-PL" dirty="0"/>
              <a:t> / </a:t>
            </a:r>
            <a:r>
              <a:rPr lang="pl-PL" dirty="0" err="1"/>
              <a:t>production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794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krajach – źródła odnawialne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446441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816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Lata z największym przyrostem produkcji energii elektrycznej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540296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446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Lata z najmniejszym przyrostem produkcji energii elektrycznej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739354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5506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krajach – węgiel, gaz, ropa 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7362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regionach – węgiel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366724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4926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regionach – Hydroelektrownie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66966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0920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regionach – Gaz ziemny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997232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9886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regionach – Reaktory jądrowe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474124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582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regionach – ropa naftowa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38916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9828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Produkcja elektryczności w regionach – źródła odnawialne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407410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90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B7714F-F4A4-4B18-BA95-0FC912B8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Zużycie / produkcja energii elektrycznej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957A28-09F9-4272-BEE9-665EB855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Przygotowanie danych – znaczniki</a:t>
            </a:r>
          </a:p>
          <a:p>
            <a:pPr lvl="1"/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 </a:t>
            </a:r>
            <a:r>
              <a:rPr lang="pl-PL" dirty="0" err="1"/>
              <a:t>consumption</a:t>
            </a:r>
            <a:r>
              <a:rPr lang="pl-PL" dirty="0"/>
              <a:t> (kWh per capita)	EG.USE.ELEC.KH.PC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production</a:t>
            </a:r>
            <a:r>
              <a:rPr lang="pl-PL" dirty="0"/>
              <a:t> from </a:t>
            </a:r>
            <a:r>
              <a:rPr lang="pl-PL" dirty="0" err="1"/>
              <a:t>coal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 (% of </a:t>
            </a:r>
            <a:r>
              <a:rPr lang="pl-PL" dirty="0" err="1"/>
              <a:t>total</a:t>
            </a:r>
            <a:r>
              <a:rPr lang="pl-PL" dirty="0"/>
              <a:t>)	EG.ELC.COAL.ZS</a:t>
            </a:r>
          </a:p>
          <a:p>
            <a:pPr lvl="1"/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production</a:t>
            </a:r>
            <a:r>
              <a:rPr lang="pl-PL" dirty="0"/>
              <a:t> from </a:t>
            </a:r>
            <a:r>
              <a:rPr lang="pl-PL" dirty="0" err="1"/>
              <a:t>oil</a:t>
            </a:r>
            <a:r>
              <a:rPr lang="pl-PL" dirty="0"/>
              <a:t>, </a:t>
            </a:r>
            <a:r>
              <a:rPr lang="pl-PL" dirty="0" err="1"/>
              <a:t>gas</a:t>
            </a:r>
            <a:r>
              <a:rPr lang="pl-PL" dirty="0"/>
              <a:t> and </a:t>
            </a:r>
            <a:r>
              <a:rPr lang="pl-PL" dirty="0" err="1"/>
              <a:t>coal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 (% of </a:t>
            </a:r>
            <a:r>
              <a:rPr lang="pl-PL" dirty="0" err="1"/>
              <a:t>total</a:t>
            </a:r>
            <a:r>
              <a:rPr lang="pl-PL" dirty="0"/>
              <a:t>)	EG.ELC.FOSL.ZS</a:t>
            </a:r>
          </a:p>
          <a:p>
            <a:pPr lvl="1"/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production</a:t>
            </a:r>
            <a:r>
              <a:rPr lang="pl-PL" dirty="0"/>
              <a:t> from </a:t>
            </a:r>
            <a:r>
              <a:rPr lang="pl-PL" dirty="0" err="1"/>
              <a:t>hydroelectric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 (% of </a:t>
            </a:r>
            <a:r>
              <a:rPr lang="pl-PL" dirty="0" err="1"/>
              <a:t>total</a:t>
            </a:r>
            <a:r>
              <a:rPr lang="pl-PL" dirty="0"/>
              <a:t>) 	EG.ELC.HYRO.ZS</a:t>
            </a:r>
          </a:p>
          <a:p>
            <a:pPr lvl="1"/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production</a:t>
            </a:r>
            <a:r>
              <a:rPr lang="pl-PL" dirty="0"/>
              <a:t> from </a:t>
            </a:r>
            <a:r>
              <a:rPr lang="pl-PL" dirty="0" err="1"/>
              <a:t>natural</a:t>
            </a:r>
            <a:r>
              <a:rPr lang="pl-PL" dirty="0"/>
              <a:t> </a:t>
            </a:r>
            <a:r>
              <a:rPr lang="pl-PL" dirty="0" err="1"/>
              <a:t>gas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 (% of </a:t>
            </a:r>
            <a:r>
              <a:rPr lang="pl-PL" dirty="0" err="1"/>
              <a:t>total</a:t>
            </a:r>
            <a:r>
              <a:rPr lang="pl-PL" dirty="0"/>
              <a:t>)	EG.ELC.NGAS.ZS</a:t>
            </a:r>
          </a:p>
          <a:p>
            <a:pPr lvl="1"/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production</a:t>
            </a:r>
            <a:r>
              <a:rPr lang="pl-PL" dirty="0"/>
              <a:t> from </a:t>
            </a:r>
            <a:r>
              <a:rPr lang="pl-PL" dirty="0" err="1"/>
              <a:t>nuclear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 (% of </a:t>
            </a:r>
            <a:r>
              <a:rPr lang="pl-PL" dirty="0" err="1"/>
              <a:t>total</a:t>
            </a:r>
            <a:r>
              <a:rPr lang="pl-PL" dirty="0"/>
              <a:t>)	EG.ELC.NUCL.ZS</a:t>
            </a:r>
          </a:p>
          <a:p>
            <a:pPr lvl="1"/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production</a:t>
            </a:r>
            <a:r>
              <a:rPr lang="pl-PL" dirty="0"/>
              <a:t> from </a:t>
            </a:r>
            <a:r>
              <a:rPr lang="pl-PL" dirty="0" err="1"/>
              <a:t>oil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 (% of </a:t>
            </a:r>
            <a:r>
              <a:rPr lang="pl-PL" dirty="0" err="1"/>
              <a:t>total</a:t>
            </a:r>
            <a:r>
              <a:rPr lang="pl-PL" dirty="0"/>
              <a:t>)	EG.ELC.PETR.ZS</a:t>
            </a:r>
          </a:p>
          <a:p>
            <a:pPr lvl="1"/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production</a:t>
            </a:r>
            <a:r>
              <a:rPr lang="pl-PL" dirty="0"/>
              <a:t> from </a:t>
            </a:r>
            <a:r>
              <a:rPr lang="pl-PL" dirty="0" err="1"/>
              <a:t>renewable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, </a:t>
            </a:r>
            <a:r>
              <a:rPr lang="pl-PL" dirty="0" err="1"/>
              <a:t>excluding</a:t>
            </a:r>
            <a:r>
              <a:rPr lang="pl-PL" dirty="0"/>
              <a:t> </a:t>
            </a:r>
            <a:r>
              <a:rPr lang="pl-PL" dirty="0" err="1"/>
              <a:t>hydroelectric</a:t>
            </a:r>
            <a:r>
              <a:rPr lang="pl-PL" dirty="0"/>
              <a:t> (kWh)	EG.ELC.RNWX.KH</a:t>
            </a:r>
          </a:p>
          <a:p>
            <a:pPr lvl="1"/>
            <a:r>
              <a:rPr lang="pl-PL" dirty="0" err="1"/>
              <a:t>Electricity</a:t>
            </a:r>
            <a:r>
              <a:rPr lang="pl-PL" dirty="0"/>
              <a:t> </a:t>
            </a:r>
            <a:r>
              <a:rPr lang="pl-PL" dirty="0" err="1"/>
              <a:t>production</a:t>
            </a:r>
            <a:r>
              <a:rPr lang="pl-PL" dirty="0"/>
              <a:t> from </a:t>
            </a:r>
            <a:r>
              <a:rPr lang="pl-PL" dirty="0" err="1"/>
              <a:t>renewable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, </a:t>
            </a:r>
            <a:r>
              <a:rPr lang="pl-PL" dirty="0" err="1"/>
              <a:t>excluding</a:t>
            </a:r>
            <a:r>
              <a:rPr lang="pl-PL" dirty="0"/>
              <a:t> </a:t>
            </a:r>
            <a:r>
              <a:rPr lang="pl-PL" dirty="0" err="1"/>
              <a:t>hydroelectric</a:t>
            </a:r>
            <a:r>
              <a:rPr lang="pl-PL" dirty="0"/>
              <a:t> (% of </a:t>
            </a:r>
            <a:r>
              <a:rPr lang="pl-PL" dirty="0" err="1"/>
              <a:t>total</a:t>
            </a:r>
            <a:r>
              <a:rPr lang="pl-PL" dirty="0"/>
              <a:t>)	EG.ELC.RNWX.ZS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8623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Lata z największym przyrostem produkcji energii elektrycznej w regionach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099675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502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A40AC-D6A6-4BBB-A1FD-FC85976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Lata z najmniejszym przyrostem produkcji energii elektrycznej w regionach (% of </a:t>
            </a:r>
            <a:r>
              <a:rPr lang="pl-PL" dirty="0" err="1"/>
              <a:t>total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5C8D40C-7114-48BF-AC89-690F2E29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214092"/>
              </p:ext>
            </p:extLst>
          </p:nvPr>
        </p:nvGraphicFramePr>
        <p:xfrm>
          <a:off x="1141413" y="2249487"/>
          <a:ext cx="9906000" cy="391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75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9EA212-74C9-403C-B258-6F228B4A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4807"/>
            <a:ext cx="9905998" cy="1478570"/>
          </a:xfrm>
        </p:spPr>
        <p:txBody>
          <a:bodyPr/>
          <a:lstStyle/>
          <a:p>
            <a:r>
              <a:rPr lang="pl-PL" dirty="0"/>
              <a:t>Średnie zużycie energii elektrycznej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kwh</a:t>
            </a:r>
            <a:r>
              <a:rPr lang="pl-PL" dirty="0"/>
              <a:t> per capita)</a:t>
            </a:r>
          </a:p>
        </p:txBody>
      </p:sp>
      <p:graphicFrame>
        <p:nvGraphicFramePr>
          <p:cNvPr id="12" name="Symbol zastępczy zawartości 11">
            <a:extLst>
              <a:ext uri="{FF2B5EF4-FFF2-40B4-BE49-F238E27FC236}">
                <a16:creationId xmlns:a16="http://schemas.microsoft.com/office/drawing/2014/main" id="{429241B7-899F-4666-8E2B-D55153D1F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413825"/>
              </p:ext>
            </p:extLst>
          </p:nvPr>
        </p:nvGraphicFramePr>
        <p:xfrm>
          <a:off x="779228" y="1494844"/>
          <a:ext cx="10917141" cy="5247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531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424B8-5C95-4023-8F04-31855A4D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8418"/>
            <a:ext cx="9905998" cy="1478570"/>
          </a:xfrm>
        </p:spPr>
        <p:txBody>
          <a:bodyPr/>
          <a:lstStyle/>
          <a:p>
            <a:r>
              <a:rPr lang="pl-PL" dirty="0"/>
              <a:t>Średnie zużycie energii elektrycznej dekadami (</a:t>
            </a:r>
            <a:r>
              <a:rPr lang="pl-PL" dirty="0" err="1"/>
              <a:t>kwh</a:t>
            </a:r>
            <a:r>
              <a:rPr lang="pl-PL" dirty="0"/>
              <a:t> per capita)</a:t>
            </a:r>
          </a:p>
        </p:txBody>
      </p:sp>
      <p:graphicFrame>
        <p:nvGraphicFramePr>
          <p:cNvPr id="11" name="Symbol zastępczy zawartości 10">
            <a:extLst>
              <a:ext uri="{FF2B5EF4-FFF2-40B4-BE49-F238E27FC236}">
                <a16:creationId xmlns:a16="http://schemas.microsoft.com/office/drawing/2014/main" id="{4F39EC73-CF6C-4B33-BB1B-E49F6C76A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293177"/>
              </p:ext>
            </p:extLst>
          </p:nvPr>
        </p:nvGraphicFramePr>
        <p:xfrm>
          <a:off x="874643" y="1786988"/>
          <a:ext cx="10172770" cy="4589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39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2E70AF-D823-4C0A-B1DE-6BE5D243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Wzrosty / spadki w zużyciu energii </a:t>
            </a:r>
            <a:r>
              <a:rPr lang="pl-PL" dirty="0" err="1"/>
              <a:t>elektr</a:t>
            </a:r>
            <a:r>
              <a:rPr lang="pl-PL" dirty="0"/>
              <a:t>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10920D-BE78-44DD-9D9B-F298EC8D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Kraj z największy wzrostem rocznym  </a:t>
            </a:r>
            <a:r>
              <a:rPr lang="en-US" sz="2800" dirty="0"/>
              <a:t>(per capita)</a:t>
            </a:r>
            <a:endParaRPr lang="pl-PL" sz="2800" dirty="0"/>
          </a:p>
          <a:p>
            <a:pPr lvl="1"/>
            <a:r>
              <a:rPr lang="pl-PL" sz="3200" dirty="0" err="1"/>
              <a:t>Bahrain</a:t>
            </a:r>
            <a:r>
              <a:rPr lang="pl-PL" sz="3200" dirty="0"/>
              <a:t>	1984	  173.7%</a:t>
            </a:r>
          </a:p>
          <a:p>
            <a:r>
              <a:rPr lang="pl-PL" sz="2800" dirty="0"/>
              <a:t>Kraj z największym spadkiem rocznym </a:t>
            </a:r>
            <a:r>
              <a:rPr lang="en-US" sz="2800" dirty="0"/>
              <a:t>(per capita)</a:t>
            </a:r>
            <a:endParaRPr lang="pl-PL" sz="2800" dirty="0"/>
          </a:p>
          <a:p>
            <a:pPr lvl="1"/>
            <a:r>
              <a:rPr lang="pl-PL" sz="3200" dirty="0"/>
              <a:t>Angola	1976	  -56.4% (działania wojenne)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799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6C687-A5D8-4E11-AB5E-0F3FD30D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Kraje najczęściej występujące w 5% największych wzrostów zapotrzebowania na energię (per capita)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AD6D042A-65ED-4DCB-B3AE-69DFDFC79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553801"/>
              </p:ext>
            </p:extLst>
          </p:nvPr>
        </p:nvGraphicFramePr>
        <p:xfrm>
          <a:off x="993913" y="2019631"/>
          <a:ext cx="10360550" cy="4219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461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E82AF6-F982-41FB-AAA0-3C6AE348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Globalne procentowe wzrosty roczne zapotrzebowania na energię elektryczną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1CFE7600-FD08-4899-A11A-A72DE85AC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76151"/>
              </p:ext>
            </p:extLst>
          </p:nvPr>
        </p:nvGraphicFramePr>
        <p:xfrm>
          <a:off x="1006997" y="2097088"/>
          <a:ext cx="10347768" cy="4142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054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DF589D-4A24-4E6E-AC94-4365F1B5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Globalne procentowe wzrosty roczne zapotrzebowania na energię elektryczną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F5F8E9BC-345A-49DB-8E5B-159788178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360992"/>
              </p:ext>
            </p:extLst>
          </p:nvPr>
        </p:nvGraphicFramePr>
        <p:xfrm>
          <a:off x="1141413" y="1990846"/>
          <a:ext cx="9906000" cy="4248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3822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924892EEEDAD4C9A102885EC759BC4" ma:contentTypeVersion="32" ma:contentTypeDescription="Utwórz nowy dokument." ma:contentTypeScope="" ma:versionID="0f7d2dc8e79e20ed199978bac8d1c8bb">
  <xsd:schema xmlns:xsd="http://www.w3.org/2001/XMLSchema" xmlns:xs="http://www.w3.org/2001/XMLSchema" xmlns:p="http://schemas.microsoft.com/office/2006/metadata/properties" xmlns:ns3="23d04096-985c-42d0-8472-e9d068f61f7b" xmlns:ns4="d40c8873-97e7-4292-92bc-a957253d6753" targetNamespace="http://schemas.microsoft.com/office/2006/metadata/properties" ma:root="true" ma:fieldsID="07ee860bf2a3d915d79b411a5010751b" ns3:_="" ns4:_="">
    <xsd:import namespace="23d04096-985c-42d0-8472-e9d068f61f7b"/>
    <xsd:import namespace="d40c8873-97e7-4292-92bc-a957253d67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04096-985c-42d0-8472-e9d068f61f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19" nillable="true" ma:displayName="Notebook Type" ma:internalName="NotebookType">
      <xsd:simpleType>
        <xsd:restriction base="dms:Text"/>
      </xsd:simpleType>
    </xsd:element>
    <xsd:element name="FolderType" ma:index="20" nillable="true" ma:displayName="Folder Type" ma:internalName="FolderType">
      <xsd:simpleType>
        <xsd:restriction base="dms:Text"/>
      </xsd:simpleType>
    </xsd:element>
    <xsd:element name="CultureName" ma:index="21" nillable="true" ma:displayName="Culture Name" ma:internalName="CultureName">
      <xsd:simpleType>
        <xsd:restriction base="dms:Text"/>
      </xsd:simpleType>
    </xsd:element>
    <xsd:element name="AppVersion" ma:index="22" nillable="true" ma:displayName="App Version" ma:internalName="AppVersion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Owner" ma:index="2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5" nillable="true" ma:displayName="Math Settings" ma:internalName="Math_Settings">
      <xsd:simpleType>
        <xsd:restriction base="dms:Text"/>
      </xsd:simpleType>
    </xsd:element>
    <xsd:element name="DefaultSectionNames" ma:index="2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7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7" nillable="true" ma:displayName="Is Collaboration Space Locked" ma:internalName="Is_Collaboration_Space_Locked">
      <xsd:simpleType>
        <xsd:restriction base="dms:Boolean"/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Teams_Channel_Section_Location" ma:index="39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c8873-97e7-4292-92bc-a957253d67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23d04096-985c-42d0-8472-e9d068f61f7b">
      <UserInfo>
        <DisplayName/>
        <AccountId xsi:nil="true"/>
        <AccountType/>
      </UserInfo>
    </Owner>
    <Math_Settings xmlns="23d04096-985c-42d0-8472-e9d068f61f7b" xsi:nil="true"/>
    <AppVersion xmlns="23d04096-985c-42d0-8472-e9d068f61f7b" xsi:nil="true"/>
    <Student_Groups xmlns="23d04096-985c-42d0-8472-e9d068f61f7b">
      <UserInfo>
        <DisplayName/>
        <AccountId xsi:nil="true"/>
        <AccountType/>
      </UserInfo>
    </Student_Groups>
    <DefaultSectionNames xmlns="23d04096-985c-42d0-8472-e9d068f61f7b" xsi:nil="true"/>
    <Invited_Students xmlns="23d04096-985c-42d0-8472-e9d068f61f7b" xsi:nil="true"/>
    <Teachers xmlns="23d04096-985c-42d0-8472-e9d068f61f7b">
      <UserInfo>
        <DisplayName/>
        <AccountId xsi:nil="true"/>
        <AccountType/>
      </UserInfo>
    </Teachers>
    <TeamsChannelId xmlns="23d04096-985c-42d0-8472-e9d068f61f7b" xsi:nil="true"/>
    <FolderType xmlns="23d04096-985c-42d0-8472-e9d068f61f7b" xsi:nil="true"/>
    <CultureName xmlns="23d04096-985c-42d0-8472-e9d068f61f7b" xsi:nil="true"/>
    <Students xmlns="23d04096-985c-42d0-8472-e9d068f61f7b">
      <UserInfo>
        <DisplayName/>
        <AccountId xsi:nil="true"/>
        <AccountType/>
      </UserInfo>
    </Students>
    <Distribution_Groups xmlns="23d04096-985c-42d0-8472-e9d068f61f7b" xsi:nil="true"/>
    <Self_Registration_Enabled xmlns="23d04096-985c-42d0-8472-e9d068f61f7b" xsi:nil="true"/>
    <Has_Teacher_Only_SectionGroup xmlns="23d04096-985c-42d0-8472-e9d068f61f7b" xsi:nil="true"/>
    <Is_Collaboration_Space_Locked xmlns="23d04096-985c-42d0-8472-e9d068f61f7b" xsi:nil="true"/>
    <LMS_Mappings xmlns="23d04096-985c-42d0-8472-e9d068f61f7b" xsi:nil="true"/>
    <NotebookType xmlns="23d04096-985c-42d0-8472-e9d068f61f7b" xsi:nil="true"/>
    <Templates xmlns="23d04096-985c-42d0-8472-e9d068f61f7b" xsi:nil="true"/>
    <Teams_Channel_Section_Location xmlns="23d04096-985c-42d0-8472-e9d068f61f7b" xsi:nil="true"/>
    <Invited_Teachers xmlns="23d04096-985c-42d0-8472-e9d068f61f7b" xsi:nil="true"/>
    <IsNotebookLocked xmlns="23d04096-985c-42d0-8472-e9d068f61f7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4DA4BB-4F9D-4861-97D5-4097DADE5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d04096-985c-42d0-8472-e9d068f61f7b"/>
    <ds:schemaRef ds:uri="d40c8873-97e7-4292-92bc-a957253d67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EC4819-FCD8-4794-9C54-CBA91868113A}">
  <ds:schemaRefs>
    <ds:schemaRef ds:uri="http://schemas.microsoft.com/office/infopath/2007/PartnerControls"/>
    <ds:schemaRef ds:uri="23d04096-985c-42d0-8472-e9d068f61f7b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d40c8873-97e7-4292-92bc-a957253d675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9A7E4E6-0999-4806-86EF-3E23BFA41A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206</TotalTime>
  <Words>630</Words>
  <Application>Microsoft Office PowerPoint</Application>
  <PresentationFormat>Panoramiczny</PresentationFormat>
  <Paragraphs>81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4" baseType="lpstr">
      <vt:lpstr>Arial</vt:lpstr>
      <vt:lpstr>Tw Cen MT</vt:lpstr>
      <vt:lpstr>Obwód</vt:lpstr>
      <vt:lpstr>World Development Indicators</vt:lpstr>
      <vt:lpstr>Plan prezentacji</vt:lpstr>
      <vt:lpstr>Zużycie / produkcja energii elektrycznej</vt:lpstr>
      <vt:lpstr>Średnie zużycie energii elektrycznej  (kwh per capita)</vt:lpstr>
      <vt:lpstr>Średnie zużycie energii elektrycznej dekadami (kwh per capita)</vt:lpstr>
      <vt:lpstr>Wzrosty / spadki w zużyciu energii elektr.</vt:lpstr>
      <vt:lpstr>Kraje najczęściej występujące w 5% największych wzrostów zapotrzebowania na energię (per capita)</vt:lpstr>
      <vt:lpstr>Globalne procentowe wzrosty roczne zapotrzebowania na energię elektryczną</vt:lpstr>
      <vt:lpstr>Globalne procentowe wzrosty roczne zapotrzebowania na energię elektryczną</vt:lpstr>
      <vt:lpstr>Średnie całkowite zapotrzebowanie na energię elektr.</vt:lpstr>
      <vt:lpstr>Wzrosty / spadki w zużyciu energii elektr.</vt:lpstr>
      <vt:lpstr>Kraje najczęściej występujące w 5% największych wzrostów zapotrzebowania na energię (total)</vt:lpstr>
      <vt:lpstr>Globalne procentowe wzrosty roczne zapotrzebowania na energię elektryczną</vt:lpstr>
      <vt:lpstr>Produkcja elektryczności w krajach – węgiel, gaz, ropa  (% of total)</vt:lpstr>
      <vt:lpstr>Produkcja elektryczności w krajach – węgiel (% of total)</vt:lpstr>
      <vt:lpstr>Produkcja elektryczności w krajach – Hydroelektrownie (% of total)</vt:lpstr>
      <vt:lpstr>Produkcja elektryczności w krajach – Gaz ziemny (% of total)</vt:lpstr>
      <vt:lpstr>Produkcja elektryczności w krajach – Reaktory jądrowe (% of total)</vt:lpstr>
      <vt:lpstr>Produkcja elektryczności w krajach – ropa naftowa (% of total)</vt:lpstr>
      <vt:lpstr>Produkcja elektryczności w krajach – źródła odnawialne (% of total)</vt:lpstr>
      <vt:lpstr>Lata z największym przyrostem produkcji energii elektrycznej (% of total)</vt:lpstr>
      <vt:lpstr>Lata z najmniejszym przyrostem produkcji energii elektrycznej (% of total)</vt:lpstr>
      <vt:lpstr>Produkcja elektryczności w krajach – węgiel, gaz, ropa  (% of total)</vt:lpstr>
      <vt:lpstr>Produkcja elektryczności w regionach – węgiel (% of total)</vt:lpstr>
      <vt:lpstr>Produkcja elektryczności w regionach – Hydroelektrownie (% of total)</vt:lpstr>
      <vt:lpstr>Produkcja elektryczności w regionach – Gaz ziemny (% of total)</vt:lpstr>
      <vt:lpstr>Produkcja elektryczności w regionach – Reaktory jądrowe (% of total)</vt:lpstr>
      <vt:lpstr>Produkcja elektryczności w regionach – ropa naftowa (% of total)</vt:lpstr>
      <vt:lpstr>Produkcja elektryczności w regionach – źródła odnawialne (% of total)</vt:lpstr>
      <vt:lpstr>Lata z największym przyrostem produkcji energii elektrycznej w regionach (% of total)</vt:lpstr>
      <vt:lpstr>Lata z najmniejszym przyrostem produkcji energii elektrycznej w regionach (% of total)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Development Indicators</dc:title>
  <dc:creator>Krzysztof Kadowski</dc:creator>
  <cp:lastModifiedBy>Krzysztof Kadowski</cp:lastModifiedBy>
  <cp:revision>24</cp:revision>
  <dcterms:created xsi:type="dcterms:W3CDTF">2021-05-31T06:37:21Z</dcterms:created>
  <dcterms:modified xsi:type="dcterms:W3CDTF">2021-06-11T13:37:58Z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0x010100BB924892EEEDAD4C9A102885EC759BC4</vt:lpwstr>
  </property>
</Properties>
</file>