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AC241B-352F-47CE-9BB8-9AD56426B991}">
  <a:tblStyle styleId="{99AC241B-352F-47CE-9BB8-9AD56426B991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dk1"/>
      </a:tcTxStyle>
      <a:tcStyle>
        <a:fill>
          <a:solidFill>
            <a:schemeClr val="l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a6f3348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d6a6f3348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d6a6f3348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d6a6f3348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6a6f3348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dd6a6f3348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6a6f3348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d6a6f3348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d6a6f3348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d6a6f3348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d6a6f334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d6a6f3348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showMasterSp="0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0F486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14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4"/>
          <p:cNvCxnSpPr/>
          <p:nvPr/>
        </p:nvCxnSpPr>
        <p:spPr>
          <a:xfrm flipH="1">
            <a:off x="4581127" y="68659"/>
            <a:ext cx="4560491" cy="4560491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 flipH="1">
            <a:off x="5426869" y="171450"/>
            <a:ext cx="3714750" cy="37147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5501878" y="24208"/>
            <a:ext cx="3639742" cy="3639742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 flipH="1">
            <a:off x="5884069" y="457201"/>
            <a:ext cx="3257549" cy="325754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513158" y="514350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4356100" y="514351"/>
            <a:ext cx="3700859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13158" y="1504950"/>
            <a:ext cx="6400801" cy="1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 sz="2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13160" y="3371850"/>
            <a:ext cx="64008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29060" y="514350"/>
            <a:ext cx="348734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13158" y="952897"/>
            <a:ext cx="3703241" cy="2272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4559300" y="514350"/>
            <a:ext cx="34988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4354909" y="946547"/>
            <a:ext cx="3696891" cy="2272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513159" y="514350"/>
            <a:ext cx="4457701" cy="398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5313759" y="1657349"/>
            <a:ext cx="27432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542109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2"/>
          <p:cNvSpPr/>
          <p:nvPr>
            <p:ph idx="2" type="pic"/>
          </p:nvPr>
        </p:nvSpPr>
        <p:spPr>
          <a:xfrm>
            <a:off x="741759" y="685800"/>
            <a:ext cx="246073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542109" y="2082800"/>
            <a:ext cx="4516041" cy="1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panoramiczny z podpisem">
  <p:cSld name="Obraz panoramiczny z podpise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514350" y="400050"/>
            <a:ext cx="8114109" cy="23431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685801" y="2882900"/>
            <a:ext cx="622815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podpis">
  <p:cSld name="Tytuł i podpi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13159" y="3086100"/>
            <a:ext cx="6401991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erta z podpisem">
  <p:cSld name="Oferta z podpise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56058" y="514350"/>
            <a:ext cx="68580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084659" y="2571750"/>
            <a:ext cx="64008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513160" y="3225800"/>
            <a:ext cx="64008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63" name="Google Shape;163;p25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a nazwy">
  <p:cSld name="Karta nazw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513159" y="2571750"/>
            <a:ext cx="6400800" cy="1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13158" y="3849736"/>
            <a:ext cx="6401992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a nazwy cytatu">
  <p:cSld name="Karta nazwy cytatu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513159" y="2946400"/>
            <a:ext cx="6400801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chemeClr val="lt1"/>
                </a:solidFill>
              </a:defRPr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513158" y="3733800"/>
            <a:ext cx="640080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78" name="Google Shape;178;p27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wda lub fałsz">
  <p:cSld name="Prawda lub fałsz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513159" y="2946400"/>
            <a:ext cx="64008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chemeClr val="lt1"/>
                </a:solidFill>
              </a:defRPr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513158" y="3575049"/>
            <a:ext cx="6400801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 rot="5400000">
            <a:off x="2357834" y="-1330325"/>
            <a:ext cx="271145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 rot="5400000">
            <a:off x="5570934" y="1457325"/>
            <a:ext cx="34290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 rot="5400000">
            <a:off x="1457325" y="-428625"/>
            <a:ext cx="398145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9" cy="3208867"/>
          </a:xfrm>
        </p:grpSpPr>
        <p:cxnSp>
          <p:nvCxnSpPr>
            <p:cNvPr id="70" name="Google Shape;70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b="0" i="0" sz="15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480"/>
              <a:buFont typeface="Arial"/>
              <a:buNone/>
            </a:pPr>
            <a:r>
              <a:rPr b="0" i="0" lang="en" sz="3655">
                <a:latin typeface="Arial"/>
                <a:ea typeface="Arial"/>
                <a:cs typeface="Arial"/>
                <a:sym typeface="Arial"/>
              </a:rPr>
              <a:t>WORLD DEVELOPMENT INDICATORS - NAJLEPSI Z NAJLEPSZYCH I NAJGORSI Z NAJGORSZYCH</a:t>
            </a:r>
            <a:endParaRPr sz="3655"/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000">
                <a:latin typeface="Arial"/>
                <a:ea typeface="Arial"/>
                <a:cs typeface="Arial"/>
                <a:sym typeface="Arial"/>
              </a:rPr>
              <a:t>aństwa i regiony które w danych dziedzinach w niedługim czasie stały się potentatami lub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>
                <a:latin typeface="Arial"/>
                <a:ea typeface="Arial"/>
                <a:cs typeface="Arial"/>
                <a:sym typeface="Arial"/>
              </a:rPr>
              <a:t>popadły w ruinę.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3600"/>
              <a:t>DZIECI PRACUJĄCE</a:t>
            </a:r>
            <a:br>
              <a:rPr lang="en" sz="2400"/>
            </a:br>
            <a:r>
              <a:rPr lang="en" sz="2000"/>
              <a:t>% POPULACJI DLA WIEKU 7-14</a:t>
            </a:r>
            <a:endParaRPr sz="2900"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Cameroon	62.0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Sierra Leone	59.2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Guinea-Bissau	50.5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Burkina Faso	50.3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Ghana		48.9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Togo		48.8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Niger		48.5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South Sudan	45.6</a:t>
            </a:r>
            <a:endParaRPr sz="1100"/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Somalia		43.5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/>
              <a:t>WIELKOŚĆ MIGRACJI</a:t>
            </a:r>
            <a:br>
              <a:rPr lang="en" sz="1100"/>
            </a:br>
            <a:r>
              <a:rPr lang="en" sz="2000"/>
              <a:t>ŚREDNIA DLA OKRESU 2008-2012</a:t>
            </a:r>
            <a:endParaRPr sz="16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513158" y="514350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Syrian Arab Republic 		-4 029 996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India				-2 598 218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Bangladesh			-2 226 481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China				-1 800 000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Pakistan				-1 081 918</a:t>
            </a:r>
            <a:endParaRPr sz="1100"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4356100" y="514351"/>
            <a:ext cx="3700859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United States		5 007 887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Turkey			2 000 003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Lebanon			1 250 000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Germany			1 249 998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Oman			1 211 000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/>
              <a:t>ZMIANA W PRZEPŁYWIE LUDNOŚCI</a:t>
            </a:r>
            <a:endParaRPr sz="3600"/>
          </a:p>
        </p:txBody>
      </p:sp>
      <p:graphicFrame>
        <p:nvGraphicFramePr>
          <p:cNvPr id="222" name="Google Shape;222;p34"/>
          <p:cNvGraphicFramePr/>
          <p:nvPr/>
        </p:nvGraphicFramePr>
        <p:xfrm>
          <a:off x="513160" y="514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{99AC241B-352F-47CE-9BB8-9AD56426B991}</a:tableStyleId>
              </a:tblPr>
              <a:tblGrid>
                <a:gridCol w="1923075"/>
                <a:gridCol w="1362300"/>
                <a:gridCol w="1362300"/>
                <a:gridCol w="131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Kraj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Migracja 2007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Migracja 2012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Zmiana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Syrian Arab Republic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370 000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-4 029 996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-4 399 996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United Arab Emirates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3 493 000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405 000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-3 088 000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Spain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2 250 005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-593 069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-2 843 074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Turkey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-50 000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2 000 003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2 050 003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Bangladesh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-3 570 954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-2 226 481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1 344 473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Germany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31 640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1 249 998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1 218 358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758"/>
              <a:buFont typeface="Century Gothic"/>
              <a:buNone/>
            </a:pPr>
            <a:r>
              <a:rPr lang="en" sz="4044"/>
              <a:t>POZIOM BEZROBOCIA</a:t>
            </a:r>
            <a:br>
              <a:rPr lang="en" sz="1100"/>
            </a:br>
            <a:r>
              <a:rPr lang="en" sz="2000"/>
              <a:t>% SIŁY ROBOCZEJ (SZACUNEK MODELU INTERNATIONAL LABOUR ORGANIZATION)</a:t>
            </a:r>
            <a:endParaRPr sz="20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Mauritania				31.2%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Gambia, The				29.8%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Namibia					29.7%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Swaziland					28.2%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Macedonia 				28.0%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Bosnia and Herzegovina 		27.5</a:t>
            </a:r>
            <a:r>
              <a:rPr lang="en" sz="1100"/>
              <a:t>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West Bank and Gaza 			26.9%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200"/>
              <a:buChar char="▶"/>
            </a:pPr>
            <a:r>
              <a:rPr lang="en" sz="1100"/>
              <a:t>Greece					26.5%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513149" y="3615900"/>
            <a:ext cx="7032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Century Gothic"/>
              <a:buNone/>
            </a:pPr>
            <a:r>
              <a:rPr lang="en" sz="3600"/>
              <a:t>ZMIANA POZIOMU BEZROBOCIA</a:t>
            </a:r>
            <a:br>
              <a:rPr lang="en" sz="1100"/>
            </a:br>
            <a:r>
              <a:rPr lang="en" sz="1944"/>
              <a:t>W UJĘCIU ROK DO ROKU, ŚREDNIA DLA OKRESU</a:t>
            </a:r>
            <a:endParaRPr sz="1544"/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513160" y="514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{99AC241B-352F-47CE-9BB8-9AD56426B991}</a:tableStyleId>
              </a:tblPr>
              <a:tblGrid>
                <a:gridCol w="2133600"/>
                <a:gridCol w="2133600"/>
                <a:gridCol w="24105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Kraj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Zmiana relatywna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Zmiana absolutna (pkt %)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Armenia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-7%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-2.0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Sudan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-12%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Iraq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-9%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Namibia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-4%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Montenegro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-5%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Zambia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-7%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Suriname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-12%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Belarus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-18%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Macedonia, FYR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-3%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-1.0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Poland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-5%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" sz="1400"/>
                        <a:t>-1.0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ycinek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