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 jasny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B4B98B0-60AC-42C2-AFA5-B58CD77FA1E5}" styleName="Styl jasny 1 — Ak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yl jasny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 cyta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wda lub fał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l-PL"/>
              <a:t>Kliknij, aby edytować style wzorca tekstu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8E001C-40B1-4705-9FF1-1CB623F71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b="0" i="0" dirty="0">
                <a:effectLst/>
                <a:latin typeface="Arial" panose="020B0604020202020204" pitchFamily="34" charset="0"/>
              </a:rPr>
              <a:t>World Development </a:t>
            </a:r>
            <a:r>
              <a:rPr lang="pl-PL" b="0" i="0" dirty="0" err="1">
                <a:effectLst/>
                <a:latin typeface="Arial" panose="020B0604020202020204" pitchFamily="34" charset="0"/>
              </a:rPr>
              <a:t>Indicators</a:t>
            </a:r>
            <a:r>
              <a:rPr lang="pl-PL" b="0" i="0" dirty="0">
                <a:effectLst/>
                <a:latin typeface="Arial" panose="020B0604020202020204" pitchFamily="34" charset="0"/>
              </a:rPr>
              <a:t> - Najlepsi z najlepszych i najgorsi z najgorszych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0ACF31B-EE04-4AA8-8B42-0694FA2B4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latin typeface="Arial" panose="020B0604020202020204" pitchFamily="34" charset="0"/>
              </a:rPr>
              <a:t>P</a:t>
            </a:r>
            <a:r>
              <a:rPr lang="pl-PL" b="0" i="0" dirty="0">
                <a:effectLst/>
                <a:latin typeface="Arial" panose="020B0604020202020204" pitchFamily="34" charset="0"/>
              </a:rPr>
              <a:t>aństwa i regiony które w danych dziedzinach w niedługim czasie stały się potentatami lub</a:t>
            </a:r>
            <a:br>
              <a:rPr lang="pl-PL" b="0" i="0" dirty="0">
                <a:effectLst/>
                <a:latin typeface="Arial" panose="020B0604020202020204" pitchFamily="34" charset="0"/>
              </a:rPr>
            </a:br>
            <a:r>
              <a:rPr lang="pl-PL" b="0" i="0" dirty="0">
                <a:effectLst/>
                <a:latin typeface="Arial" panose="020B0604020202020204" pitchFamily="34" charset="0"/>
              </a:rPr>
              <a:t>popadły w ruinę.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8873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F78F142-D9F8-4651-ABB4-113B703BB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Dzieci pracujące</a:t>
            </a:r>
            <a:br>
              <a:rPr lang="pl-PL" sz="3200" dirty="0"/>
            </a:br>
            <a:r>
              <a:rPr lang="en-US" sz="2000" dirty="0"/>
              <a:t>% </a:t>
            </a:r>
            <a:r>
              <a:rPr lang="pl-PL" sz="2000" dirty="0"/>
              <a:t>populacji dla wieku </a:t>
            </a:r>
            <a:r>
              <a:rPr lang="en-US" sz="2000" dirty="0"/>
              <a:t>7-14</a:t>
            </a:r>
            <a:endParaRPr lang="pl-PL" sz="32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FCD8CE0-CFD8-45EA-B1B5-8D9B7ED23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/>
              <a:t>Cameroon</a:t>
            </a:r>
            <a:r>
              <a:rPr lang="pl-PL" dirty="0"/>
              <a:t>		62.0</a:t>
            </a:r>
          </a:p>
          <a:p>
            <a:r>
              <a:rPr lang="pl-PL" dirty="0"/>
              <a:t>Sierra Leone		59.2</a:t>
            </a:r>
          </a:p>
          <a:p>
            <a:r>
              <a:rPr lang="pl-PL" dirty="0" err="1"/>
              <a:t>Guinea</a:t>
            </a:r>
            <a:r>
              <a:rPr lang="pl-PL" dirty="0"/>
              <a:t>-Bissau	50.5</a:t>
            </a:r>
          </a:p>
          <a:p>
            <a:r>
              <a:rPr lang="pl-PL" dirty="0"/>
              <a:t>Burkina Faso		50.3</a:t>
            </a:r>
          </a:p>
          <a:p>
            <a:r>
              <a:rPr lang="pl-PL" dirty="0"/>
              <a:t>Ghana			48.9</a:t>
            </a:r>
          </a:p>
          <a:p>
            <a:r>
              <a:rPr lang="pl-PL" dirty="0"/>
              <a:t>Togo				48.8</a:t>
            </a:r>
          </a:p>
          <a:p>
            <a:r>
              <a:rPr lang="pl-PL" dirty="0"/>
              <a:t>Niger				48.5</a:t>
            </a:r>
          </a:p>
          <a:p>
            <a:r>
              <a:rPr lang="pl-PL" dirty="0" err="1"/>
              <a:t>South</a:t>
            </a:r>
            <a:r>
              <a:rPr lang="pl-PL" dirty="0"/>
              <a:t> Sudan		45.6</a:t>
            </a:r>
          </a:p>
          <a:p>
            <a:r>
              <a:rPr lang="pl-PL" dirty="0"/>
              <a:t>Somalia			43.5</a:t>
            </a:r>
          </a:p>
        </p:txBody>
      </p:sp>
    </p:spTree>
    <p:extLst>
      <p:ext uri="{BB962C8B-B14F-4D97-AF65-F5344CB8AC3E}">
        <p14:creationId xmlns:p14="http://schemas.microsoft.com/office/powerpoint/2010/main" val="293541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614B3B4-8462-4B16-BADB-1C71FFDD6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Wielkość migracji</a:t>
            </a:r>
            <a:br>
              <a:rPr lang="pl-PL" dirty="0"/>
            </a:br>
            <a:r>
              <a:rPr lang="pl-PL" sz="2000" dirty="0"/>
              <a:t>średnia dla okresu 2008-2012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B3F3F99-A5D2-4813-A795-897D8363CD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Syrian Arab Republic</a:t>
            </a:r>
            <a:r>
              <a:rPr lang="pl-PL" dirty="0"/>
              <a:t> 	</a:t>
            </a:r>
            <a:r>
              <a:rPr lang="en-US" dirty="0"/>
              <a:t>-4</a:t>
            </a:r>
            <a:r>
              <a:rPr lang="pl-PL" dirty="0"/>
              <a:t> </a:t>
            </a:r>
            <a:r>
              <a:rPr lang="en-US" dirty="0"/>
              <a:t>029</a:t>
            </a:r>
            <a:r>
              <a:rPr lang="pl-PL" dirty="0"/>
              <a:t> </a:t>
            </a:r>
            <a:r>
              <a:rPr lang="en-US" dirty="0"/>
              <a:t>996</a:t>
            </a:r>
          </a:p>
          <a:p>
            <a:r>
              <a:rPr lang="en-US" dirty="0"/>
              <a:t>India	2012	</a:t>
            </a:r>
            <a:r>
              <a:rPr lang="pl-PL" dirty="0"/>
              <a:t>			</a:t>
            </a:r>
            <a:r>
              <a:rPr lang="en-US" dirty="0"/>
              <a:t>-2</a:t>
            </a:r>
            <a:r>
              <a:rPr lang="pl-PL" dirty="0"/>
              <a:t> </a:t>
            </a:r>
            <a:r>
              <a:rPr lang="en-US" dirty="0"/>
              <a:t>598</a:t>
            </a:r>
            <a:r>
              <a:rPr lang="pl-PL" dirty="0"/>
              <a:t> </a:t>
            </a:r>
            <a:r>
              <a:rPr lang="en-US" dirty="0"/>
              <a:t>218</a:t>
            </a:r>
          </a:p>
          <a:p>
            <a:r>
              <a:rPr lang="en-US" dirty="0"/>
              <a:t>Bangladesh	2012	</a:t>
            </a:r>
            <a:r>
              <a:rPr lang="pl-PL" dirty="0"/>
              <a:t>	</a:t>
            </a:r>
            <a:r>
              <a:rPr lang="en-US" dirty="0"/>
              <a:t>-2</a:t>
            </a:r>
            <a:r>
              <a:rPr lang="pl-PL" dirty="0"/>
              <a:t> </a:t>
            </a:r>
            <a:r>
              <a:rPr lang="en-US" dirty="0"/>
              <a:t>226</a:t>
            </a:r>
            <a:r>
              <a:rPr lang="pl-PL" dirty="0"/>
              <a:t> </a:t>
            </a:r>
            <a:r>
              <a:rPr lang="en-US" dirty="0"/>
              <a:t>481</a:t>
            </a:r>
          </a:p>
          <a:p>
            <a:r>
              <a:rPr lang="en-US" dirty="0"/>
              <a:t>China	2012	</a:t>
            </a:r>
            <a:r>
              <a:rPr lang="pl-PL" dirty="0"/>
              <a:t>		</a:t>
            </a:r>
            <a:r>
              <a:rPr lang="en-US" dirty="0"/>
              <a:t>-1</a:t>
            </a:r>
            <a:r>
              <a:rPr lang="pl-PL" dirty="0"/>
              <a:t> </a:t>
            </a:r>
            <a:r>
              <a:rPr lang="en-US" dirty="0"/>
              <a:t>800</a:t>
            </a:r>
            <a:r>
              <a:rPr lang="pl-PL" dirty="0"/>
              <a:t> </a:t>
            </a:r>
            <a:r>
              <a:rPr lang="en-US" dirty="0"/>
              <a:t>000</a:t>
            </a:r>
          </a:p>
          <a:p>
            <a:r>
              <a:rPr lang="en-US" dirty="0"/>
              <a:t>Pakistan	2012	</a:t>
            </a:r>
            <a:r>
              <a:rPr lang="pl-PL" dirty="0"/>
              <a:t>		</a:t>
            </a:r>
            <a:r>
              <a:rPr lang="en-US" dirty="0"/>
              <a:t>-1</a:t>
            </a:r>
            <a:r>
              <a:rPr lang="pl-PL" dirty="0"/>
              <a:t> </a:t>
            </a:r>
            <a:r>
              <a:rPr lang="en-US" dirty="0"/>
              <a:t>081</a:t>
            </a:r>
            <a:r>
              <a:rPr lang="pl-PL" dirty="0"/>
              <a:t> </a:t>
            </a:r>
            <a:r>
              <a:rPr lang="en-US" dirty="0"/>
              <a:t>918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1E31420-F45A-45ED-8679-986D445EB4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United States	5</a:t>
            </a:r>
            <a:r>
              <a:rPr lang="pl-PL" dirty="0"/>
              <a:t> </a:t>
            </a:r>
            <a:r>
              <a:rPr lang="en-US" dirty="0"/>
              <a:t>007</a:t>
            </a:r>
            <a:r>
              <a:rPr lang="pl-PL" dirty="0"/>
              <a:t> </a:t>
            </a:r>
            <a:r>
              <a:rPr lang="en-US" dirty="0"/>
              <a:t>887</a:t>
            </a:r>
          </a:p>
          <a:p>
            <a:r>
              <a:rPr lang="en-US" dirty="0"/>
              <a:t>Turkey	</a:t>
            </a:r>
            <a:r>
              <a:rPr lang="pl-PL" dirty="0"/>
              <a:t>		</a:t>
            </a:r>
            <a:r>
              <a:rPr lang="en-US" dirty="0"/>
              <a:t>2</a:t>
            </a:r>
            <a:r>
              <a:rPr lang="pl-PL" dirty="0"/>
              <a:t> </a:t>
            </a:r>
            <a:r>
              <a:rPr lang="en-US" dirty="0"/>
              <a:t>000</a:t>
            </a:r>
            <a:r>
              <a:rPr lang="pl-PL" dirty="0"/>
              <a:t> </a:t>
            </a:r>
            <a:r>
              <a:rPr lang="en-US" dirty="0"/>
              <a:t>003</a:t>
            </a:r>
          </a:p>
          <a:p>
            <a:r>
              <a:rPr lang="en-US" dirty="0"/>
              <a:t>Lebanon	</a:t>
            </a:r>
            <a:r>
              <a:rPr lang="pl-PL" dirty="0"/>
              <a:t>	</a:t>
            </a:r>
            <a:r>
              <a:rPr lang="en-US" dirty="0"/>
              <a:t>1</a:t>
            </a:r>
            <a:r>
              <a:rPr lang="pl-PL" dirty="0"/>
              <a:t> </a:t>
            </a:r>
            <a:r>
              <a:rPr lang="en-US" dirty="0"/>
              <a:t>250</a:t>
            </a:r>
            <a:r>
              <a:rPr lang="pl-PL" dirty="0"/>
              <a:t> </a:t>
            </a:r>
            <a:r>
              <a:rPr lang="en-US" dirty="0"/>
              <a:t>000</a:t>
            </a:r>
          </a:p>
          <a:p>
            <a:r>
              <a:rPr lang="en-US" dirty="0"/>
              <a:t>Germany	</a:t>
            </a:r>
            <a:r>
              <a:rPr lang="pl-PL" dirty="0"/>
              <a:t>	</a:t>
            </a:r>
            <a:r>
              <a:rPr lang="en-US" dirty="0"/>
              <a:t>1</a:t>
            </a:r>
            <a:r>
              <a:rPr lang="pl-PL" dirty="0"/>
              <a:t> </a:t>
            </a:r>
            <a:r>
              <a:rPr lang="en-US" dirty="0"/>
              <a:t>249</a:t>
            </a:r>
            <a:r>
              <a:rPr lang="pl-PL" dirty="0"/>
              <a:t> </a:t>
            </a:r>
            <a:r>
              <a:rPr lang="en-US" dirty="0"/>
              <a:t>998</a:t>
            </a:r>
          </a:p>
          <a:p>
            <a:r>
              <a:rPr lang="en-US" dirty="0"/>
              <a:t>Oman	</a:t>
            </a:r>
            <a:r>
              <a:rPr lang="pl-PL" dirty="0"/>
              <a:t>		</a:t>
            </a:r>
            <a:r>
              <a:rPr lang="en-US" dirty="0"/>
              <a:t>1</a:t>
            </a:r>
            <a:r>
              <a:rPr lang="pl-PL" dirty="0"/>
              <a:t> </a:t>
            </a:r>
            <a:r>
              <a:rPr lang="en-US" dirty="0"/>
              <a:t>211</a:t>
            </a:r>
            <a:r>
              <a:rPr lang="pl-PL" dirty="0"/>
              <a:t> </a:t>
            </a:r>
            <a:r>
              <a:rPr lang="en-US" dirty="0"/>
              <a:t>000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61725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476AC52C-267A-4055-AB3F-7992C24F0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Zmiana w przepływie ludności</a:t>
            </a:r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68848C3F-6C89-4086-ACAB-81EF94EF01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58207"/>
              </p:ext>
            </p:extLst>
          </p:nvPr>
        </p:nvGraphicFramePr>
        <p:xfrm>
          <a:off x="684213" y="685800"/>
          <a:ext cx="7947868" cy="259504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564130">
                  <a:extLst>
                    <a:ext uri="{9D8B030D-6E8A-4147-A177-3AD203B41FA5}">
                      <a16:colId xmlns:a16="http://schemas.microsoft.com/office/drawing/2014/main" val="671962504"/>
                    </a:ext>
                  </a:extLst>
                </a:gridCol>
                <a:gridCol w="1816417">
                  <a:extLst>
                    <a:ext uri="{9D8B030D-6E8A-4147-A177-3AD203B41FA5}">
                      <a16:colId xmlns:a16="http://schemas.microsoft.com/office/drawing/2014/main" val="2729750936"/>
                    </a:ext>
                  </a:extLst>
                </a:gridCol>
                <a:gridCol w="1816417">
                  <a:extLst>
                    <a:ext uri="{9D8B030D-6E8A-4147-A177-3AD203B41FA5}">
                      <a16:colId xmlns:a16="http://schemas.microsoft.com/office/drawing/2014/main" val="452538823"/>
                    </a:ext>
                  </a:extLst>
                </a:gridCol>
                <a:gridCol w="1750904">
                  <a:extLst>
                    <a:ext uri="{9D8B030D-6E8A-4147-A177-3AD203B41FA5}">
                      <a16:colId xmlns:a16="http://schemas.microsoft.com/office/drawing/2014/main" val="1864811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Migracja 2007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Migracja 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Zmiana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696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Syrian Arab Republic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370 000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-4 029 996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-4 399 996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2421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United Arab Emirates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3 493 000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405 000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-3 088 000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733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2 250 005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-593 069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-2 843 074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79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-50 000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2 000 003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2 050 003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748818"/>
                  </a:ext>
                </a:extLst>
              </a:tr>
              <a:tr h="370002">
                <a:tc>
                  <a:txBody>
                    <a:bodyPr/>
                    <a:lstStyle/>
                    <a:p>
                      <a:r>
                        <a:rPr lang="en-US" dirty="0"/>
                        <a:t>Bangladesh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-3 570 954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-2 226 481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1 344 473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594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Germany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31 640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1 249 998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1 218 358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558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009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39FDE30-E2D5-409D-AD41-6D61CE36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Poziom bezrobocia</a:t>
            </a:r>
            <a:br>
              <a:rPr lang="pl-PL" dirty="0"/>
            </a:br>
            <a:r>
              <a:rPr lang="en-US" sz="2000" dirty="0"/>
              <a:t>% </a:t>
            </a:r>
            <a:r>
              <a:rPr lang="pl-PL" sz="2000" dirty="0"/>
              <a:t>siły roboczej</a:t>
            </a:r>
            <a:r>
              <a:rPr lang="en-US" sz="2000" dirty="0"/>
              <a:t> (</a:t>
            </a:r>
            <a:r>
              <a:rPr lang="pl-PL" sz="2000" dirty="0"/>
              <a:t>szacunek modelu </a:t>
            </a:r>
            <a:r>
              <a:rPr lang="en-US" sz="2000" dirty="0"/>
              <a:t>International </a:t>
            </a:r>
            <a:r>
              <a:rPr lang="en-US" sz="2000" dirty="0" err="1"/>
              <a:t>Labour</a:t>
            </a:r>
            <a:r>
              <a:rPr lang="en-US" sz="2000" dirty="0"/>
              <a:t> Organization)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F97609-7C1A-47EC-A155-DA9F34ADA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Mauritania</a:t>
            </a:r>
            <a:r>
              <a:rPr lang="pl-PL" dirty="0"/>
              <a:t>					31.2%</a:t>
            </a:r>
          </a:p>
          <a:p>
            <a:r>
              <a:rPr lang="pl-PL" dirty="0"/>
              <a:t>Gambia, The				29.8%</a:t>
            </a:r>
          </a:p>
          <a:p>
            <a:r>
              <a:rPr lang="pl-PL" dirty="0"/>
              <a:t>Namibia						29.7%</a:t>
            </a:r>
          </a:p>
          <a:p>
            <a:r>
              <a:rPr lang="pl-PL" dirty="0" err="1"/>
              <a:t>Swaziland</a:t>
            </a:r>
            <a:r>
              <a:rPr lang="pl-PL" dirty="0"/>
              <a:t>					28.2%</a:t>
            </a:r>
          </a:p>
          <a:p>
            <a:r>
              <a:rPr lang="pl-PL" dirty="0"/>
              <a:t>Macedonia 					28.0%</a:t>
            </a:r>
          </a:p>
          <a:p>
            <a:r>
              <a:rPr lang="en-US" dirty="0"/>
              <a:t>Bosnia and Herzegovina</a:t>
            </a:r>
            <a:r>
              <a:rPr lang="pl-PL" dirty="0"/>
              <a:t> 	</a:t>
            </a:r>
            <a:r>
              <a:rPr lang="en-US" dirty="0"/>
              <a:t>27.5</a:t>
            </a:r>
            <a:r>
              <a:rPr lang="pl-PL" dirty="0"/>
              <a:t>%</a:t>
            </a:r>
            <a:endParaRPr lang="en-US" dirty="0"/>
          </a:p>
          <a:p>
            <a:r>
              <a:rPr lang="en-US" dirty="0"/>
              <a:t>West Bank and Gaza</a:t>
            </a:r>
            <a:r>
              <a:rPr lang="pl-PL" dirty="0"/>
              <a:t> 		</a:t>
            </a:r>
            <a:r>
              <a:rPr lang="en-US" dirty="0"/>
              <a:t>26.9</a:t>
            </a:r>
            <a:r>
              <a:rPr lang="pl-PL" dirty="0"/>
              <a:t>%</a:t>
            </a:r>
            <a:endParaRPr lang="en-US" dirty="0"/>
          </a:p>
          <a:p>
            <a:r>
              <a:rPr lang="en-US" dirty="0"/>
              <a:t>Greece	</a:t>
            </a:r>
            <a:r>
              <a:rPr lang="pl-PL" dirty="0"/>
              <a:t>					</a:t>
            </a:r>
            <a:r>
              <a:rPr lang="en-US" dirty="0"/>
              <a:t>26.5</a:t>
            </a:r>
            <a:r>
              <a:rPr lang="pl-PL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69421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6DDF61-FE63-4989-821E-A87B2BBC7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Zmiana poziomu bezrobocia</a:t>
            </a:r>
            <a:br>
              <a:rPr lang="pl-PL" dirty="0"/>
            </a:br>
            <a:r>
              <a:rPr lang="pl-PL" sz="2000" dirty="0"/>
              <a:t>W ujęciu rok do roku, średnia dla okresu</a:t>
            </a:r>
            <a:endParaRPr lang="pl-PL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AF1B602B-A110-4CD8-973E-AABA00266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903317"/>
              </p:ext>
            </p:extLst>
          </p:nvPr>
        </p:nvGraphicFramePr>
        <p:xfrm>
          <a:off x="684213" y="685800"/>
          <a:ext cx="8903670" cy="4079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113956159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623107749"/>
                    </a:ext>
                  </a:extLst>
                </a:gridCol>
                <a:gridCol w="3214070">
                  <a:extLst>
                    <a:ext uri="{9D8B030D-6E8A-4147-A177-3AD203B41FA5}">
                      <a16:colId xmlns:a16="http://schemas.microsoft.com/office/drawing/2014/main" val="164816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Kraj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Zmiana relatywna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Zmiana absolutna (pkt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945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Armenia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-2.0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59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Sudan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960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Iraq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2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Namibia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4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Montenegro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63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Zambia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311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Suriname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16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 err="1"/>
                        <a:t>Belarus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436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Macedonia, FYR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l-PL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166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dirty="0"/>
                        <a:t>-1.0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18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475769"/>
      </p:ext>
    </p:extLst>
  </p:cSld>
  <p:clrMapOvr>
    <a:masterClrMapping/>
  </p:clrMapOvr>
</p:sld>
</file>

<file path=ppt/theme/theme1.xml><?xml version="1.0" encoding="utf-8"?>
<a:theme xmlns:a="http://schemas.openxmlformats.org/drawingml/2006/main" name="Wycinek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</TotalTime>
  <Words>407</Words>
  <Application>Microsoft Office PowerPoint</Application>
  <PresentationFormat>Panoramiczny</PresentationFormat>
  <Paragraphs>95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Wycinek</vt:lpstr>
      <vt:lpstr>World Development Indicators - Najlepsi z najlepszych i najgorsi z najgorszych</vt:lpstr>
      <vt:lpstr>Dzieci pracujące % populacji dla wieku 7-14</vt:lpstr>
      <vt:lpstr>Wielkość migracji średnia dla okresu 2008-2012</vt:lpstr>
      <vt:lpstr>Zmiana w przepływie ludności</vt:lpstr>
      <vt:lpstr>Poziom bezrobocia % siły roboczej (szacunek modelu International Labour Organization)</vt:lpstr>
      <vt:lpstr>Zmiana poziomu bezrobocia W ujęciu rok do roku, średnia dla okresu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Development Indicators - Najlepsi z najlepszych i najgorsi z najgorszych</dc:title>
  <dc:creator>Rafał Bzoma</dc:creator>
  <cp:lastModifiedBy>Rafał Bzoma</cp:lastModifiedBy>
  <cp:revision>6</cp:revision>
  <dcterms:created xsi:type="dcterms:W3CDTF">2021-05-30T09:55:44Z</dcterms:created>
  <dcterms:modified xsi:type="dcterms:W3CDTF">2021-05-30T10:42:22Z</dcterms:modified>
</cp:coreProperties>
</file>