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325" r:id="rId6"/>
    <p:sldId id="257" r:id="rId7"/>
    <p:sldId id="296" r:id="rId8"/>
    <p:sldId id="258" r:id="rId9"/>
    <p:sldId id="259" r:id="rId10"/>
    <p:sldId id="260" r:id="rId11"/>
    <p:sldId id="261" r:id="rId12"/>
    <p:sldId id="262" r:id="rId13"/>
    <p:sldId id="263" r:id="rId14"/>
    <p:sldId id="264" r:id="rId15"/>
    <p:sldId id="265" r:id="rId16"/>
    <p:sldId id="266" r:id="rId17"/>
    <p:sldId id="267" r:id="rId18"/>
    <p:sldId id="268" r:id="rId19"/>
    <p:sldId id="272" r:id="rId20"/>
    <p:sldId id="274" r:id="rId21"/>
    <p:sldId id="275" r:id="rId22"/>
    <p:sldId id="276" r:id="rId23"/>
    <p:sldId id="281" r:id="rId24"/>
    <p:sldId id="282" r:id="rId25"/>
    <p:sldId id="283" r:id="rId26"/>
    <p:sldId id="284" r:id="rId27"/>
    <p:sldId id="285" r:id="rId28"/>
    <p:sldId id="326" r:id="rId29"/>
    <p:sldId id="295" r:id="rId30"/>
    <p:sldId id="288" r:id="rId31"/>
    <p:sldId id="289" r:id="rId32"/>
    <p:sldId id="298" r:id="rId33"/>
    <p:sldId id="304" r:id="rId34"/>
    <p:sldId id="305" r:id="rId35"/>
    <p:sldId id="306" r:id="rId36"/>
    <p:sldId id="310" r:id="rId37"/>
    <p:sldId id="311" r:id="rId38"/>
    <p:sldId id="313" r:id="rId39"/>
    <p:sldId id="314" r:id="rId40"/>
    <p:sldId id="316" r:id="rId41"/>
    <p:sldId id="317" r:id="rId42"/>
    <p:sldId id="318" r:id="rId43"/>
    <p:sldId id="324" r:id="rId44"/>
    <p:sldId id="319" r:id="rId45"/>
    <p:sldId id="320" r:id="rId46"/>
    <p:sldId id="321" r:id="rId47"/>
    <p:sldId id="322" r:id="rId48"/>
    <p:sldId id="323" r:id="rId49"/>
    <p:sldId id="32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9D998-316E-42E7-9016-436EA5FD1579}" v="3" dt="2021-07-11T05:30:14.273"/>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eszka Tetla" userId="ceb767283143c304" providerId="LiveId" clId="{93424DB8-EA89-412C-A89F-57BC5EC5D900}"/>
    <pc:docChg chg="addSld modSld">
      <pc:chgData name="Agnieszka Tetla" userId="ceb767283143c304" providerId="LiveId" clId="{93424DB8-EA89-412C-A89F-57BC5EC5D900}" dt="2021-06-13T11:17:35.723" v="0"/>
      <pc:docMkLst>
        <pc:docMk/>
      </pc:docMkLst>
      <pc:sldChg chg="add">
        <pc:chgData name="Agnieszka Tetla" userId="ceb767283143c304" providerId="LiveId" clId="{93424DB8-EA89-412C-A89F-57BC5EC5D900}" dt="2021-06-13T11:17:35.723" v="0"/>
        <pc:sldMkLst>
          <pc:docMk/>
          <pc:sldMk cId="3003886746" sldId="298"/>
        </pc:sldMkLst>
      </pc:sldChg>
    </pc:docChg>
  </pc:docChgLst>
  <pc:docChgLst>
    <pc:chgData name="Agnieszka Tetla" userId="ceb767283143c304" providerId="LiveId" clId="{A4A9D998-316E-42E7-9016-436EA5FD1579}"/>
    <pc:docChg chg="undo custSel addSld delSld modSld">
      <pc:chgData name="Agnieszka Tetla" userId="ceb767283143c304" providerId="LiveId" clId="{A4A9D998-316E-42E7-9016-436EA5FD1579}" dt="2021-07-11T05:31:53.412" v="40" actId="14100"/>
      <pc:docMkLst>
        <pc:docMk/>
      </pc:docMkLst>
      <pc:sldChg chg="add del">
        <pc:chgData name="Agnieszka Tetla" userId="ceb767283143c304" providerId="LiveId" clId="{A4A9D998-316E-42E7-9016-436EA5FD1579}" dt="2021-07-11T05:30:14.269" v="6"/>
        <pc:sldMkLst>
          <pc:docMk/>
          <pc:sldMk cId="0" sldId="258"/>
        </pc:sldMkLst>
      </pc:sldChg>
      <pc:sldChg chg="del">
        <pc:chgData name="Agnieszka Tetla" userId="ceb767283143c304" providerId="LiveId" clId="{A4A9D998-316E-42E7-9016-436EA5FD1579}" dt="2021-07-11T05:25:58.396" v="0" actId="47"/>
        <pc:sldMkLst>
          <pc:docMk/>
          <pc:sldMk cId="2018623989" sldId="258"/>
        </pc:sldMkLst>
      </pc:sldChg>
      <pc:sldChg chg="modSp add del mod">
        <pc:chgData name="Agnieszka Tetla" userId="ceb767283143c304" providerId="LiveId" clId="{A4A9D998-316E-42E7-9016-436EA5FD1579}" dt="2021-07-11T05:30:14.431" v="7" actId="27636"/>
        <pc:sldMkLst>
          <pc:docMk/>
          <pc:sldMk cId="0" sldId="259"/>
        </pc:sldMkLst>
        <pc:spChg chg="mod">
          <ac:chgData name="Agnieszka Tetla" userId="ceb767283143c304" providerId="LiveId" clId="{A4A9D998-316E-42E7-9016-436EA5FD1579}" dt="2021-07-11T05:30:14.431" v="7" actId="27636"/>
          <ac:spMkLst>
            <pc:docMk/>
            <pc:sldMk cId="0" sldId="259"/>
            <ac:spMk id="2" creationId="{00000000-0000-0000-0000-000000000000}"/>
          </ac:spMkLst>
        </pc:spChg>
      </pc:sldChg>
      <pc:sldChg chg="del">
        <pc:chgData name="Agnieszka Tetla" userId="ceb767283143c304" providerId="LiveId" clId="{A4A9D998-316E-42E7-9016-436EA5FD1579}" dt="2021-07-11T05:25:58.396" v="0" actId="47"/>
        <pc:sldMkLst>
          <pc:docMk/>
          <pc:sldMk cId="3925315061" sldId="259"/>
        </pc:sldMkLst>
      </pc:sldChg>
      <pc:sldChg chg="add del">
        <pc:chgData name="Agnieszka Tetla" userId="ceb767283143c304" providerId="LiveId" clId="{A4A9D998-316E-42E7-9016-436EA5FD1579}" dt="2021-07-11T05:30:14.269" v="6"/>
        <pc:sldMkLst>
          <pc:docMk/>
          <pc:sldMk cId="0" sldId="260"/>
        </pc:sldMkLst>
      </pc:sldChg>
      <pc:sldChg chg="del">
        <pc:chgData name="Agnieszka Tetla" userId="ceb767283143c304" providerId="LiveId" clId="{A4A9D998-316E-42E7-9016-436EA5FD1579}" dt="2021-07-11T05:25:58.396" v="0" actId="47"/>
        <pc:sldMkLst>
          <pc:docMk/>
          <pc:sldMk cId="2357392213" sldId="260"/>
        </pc:sldMkLst>
      </pc:sldChg>
      <pc:sldChg chg="add del">
        <pc:chgData name="Agnieszka Tetla" userId="ceb767283143c304" providerId="LiveId" clId="{A4A9D998-316E-42E7-9016-436EA5FD1579}" dt="2021-07-11T05:30:14.269" v="6"/>
        <pc:sldMkLst>
          <pc:docMk/>
          <pc:sldMk cId="0" sldId="261"/>
        </pc:sldMkLst>
      </pc:sldChg>
      <pc:sldChg chg="del">
        <pc:chgData name="Agnieszka Tetla" userId="ceb767283143c304" providerId="LiveId" clId="{A4A9D998-316E-42E7-9016-436EA5FD1579}" dt="2021-07-11T05:25:58.396" v="0" actId="47"/>
        <pc:sldMkLst>
          <pc:docMk/>
          <pc:sldMk cId="4227999620" sldId="261"/>
        </pc:sldMkLst>
      </pc:sldChg>
      <pc:sldChg chg="add del">
        <pc:chgData name="Agnieszka Tetla" userId="ceb767283143c304" providerId="LiveId" clId="{A4A9D998-316E-42E7-9016-436EA5FD1579}" dt="2021-07-11T05:30:14.269" v="6"/>
        <pc:sldMkLst>
          <pc:docMk/>
          <pc:sldMk cId="0" sldId="262"/>
        </pc:sldMkLst>
      </pc:sldChg>
      <pc:sldChg chg="del">
        <pc:chgData name="Agnieszka Tetla" userId="ceb767283143c304" providerId="LiveId" clId="{A4A9D998-316E-42E7-9016-436EA5FD1579}" dt="2021-07-11T05:25:58.396" v="0" actId="47"/>
        <pc:sldMkLst>
          <pc:docMk/>
          <pc:sldMk cId="2404617273" sldId="262"/>
        </pc:sldMkLst>
      </pc:sldChg>
      <pc:sldChg chg="add del">
        <pc:chgData name="Agnieszka Tetla" userId="ceb767283143c304" providerId="LiveId" clId="{A4A9D998-316E-42E7-9016-436EA5FD1579}" dt="2021-07-11T05:30:14.269" v="6"/>
        <pc:sldMkLst>
          <pc:docMk/>
          <pc:sldMk cId="0" sldId="263"/>
        </pc:sldMkLst>
      </pc:sldChg>
      <pc:sldChg chg="del">
        <pc:chgData name="Agnieszka Tetla" userId="ceb767283143c304" providerId="LiveId" clId="{A4A9D998-316E-42E7-9016-436EA5FD1579}" dt="2021-07-11T05:25:58.396" v="0" actId="47"/>
        <pc:sldMkLst>
          <pc:docMk/>
          <pc:sldMk cId="850547811" sldId="263"/>
        </pc:sldMkLst>
      </pc:sldChg>
      <pc:sldChg chg="add del">
        <pc:chgData name="Agnieszka Tetla" userId="ceb767283143c304" providerId="LiveId" clId="{A4A9D998-316E-42E7-9016-436EA5FD1579}" dt="2021-07-11T05:30:14.269" v="6"/>
        <pc:sldMkLst>
          <pc:docMk/>
          <pc:sldMk cId="0" sldId="264"/>
        </pc:sldMkLst>
      </pc:sldChg>
      <pc:sldChg chg="del">
        <pc:chgData name="Agnieszka Tetla" userId="ceb767283143c304" providerId="LiveId" clId="{A4A9D998-316E-42E7-9016-436EA5FD1579}" dt="2021-07-11T05:25:58.396" v="0" actId="47"/>
        <pc:sldMkLst>
          <pc:docMk/>
          <pc:sldMk cId="723822311" sldId="264"/>
        </pc:sldMkLst>
      </pc:sldChg>
      <pc:sldChg chg="add del">
        <pc:chgData name="Agnieszka Tetla" userId="ceb767283143c304" providerId="LiveId" clId="{A4A9D998-316E-42E7-9016-436EA5FD1579}" dt="2021-07-11T05:30:14.269" v="6"/>
        <pc:sldMkLst>
          <pc:docMk/>
          <pc:sldMk cId="0" sldId="265"/>
        </pc:sldMkLst>
      </pc:sldChg>
      <pc:sldChg chg="del">
        <pc:chgData name="Agnieszka Tetla" userId="ceb767283143c304" providerId="LiveId" clId="{A4A9D998-316E-42E7-9016-436EA5FD1579}" dt="2021-07-11T05:25:58.396" v="0" actId="47"/>
        <pc:sldMkLst>
          <pc:docMk/>
          <pc:sldMk cId="1804080498" sldId="265"/>
        </pc:sldMkLst>
      </pc:sldChg>
      <pc:sldChg chg="add del">
        <pc:chgData name="Agnieszka Tetla" userId="ceb767283143c304" providerId="LiveId" clId="{A4A9D998-316E-42E7-9016-436EA5FD1579}" dt="2021-07-11T05:30:14.269" v="6"/>
        <pc:sldMkLst>
          <pc:docMk/>
          <pc:sldMk cId="0" sldId="266"/>
        </pc:sldMkLst>
      </pc:sldChg>
      <pc:sldChg chg="del">
        <pc:chgData name="Agnieszka Tetla" userId="ceb767283143c304" providerId="LiveId" clId="{A4A9D998-316E-42E7-9016-436EA5FD1579}" dt="2021-07-11T05:25:58.396" v="0" actId="47"/>
        <pc:sldMkLst>
          <pc:docMk/>
          <pc:sldMk cId="2429086627" sldId="266"/>
        </pc:sldMkLst>
      </pc:sldChg>
      <pc:sldChg chg="add del">
        <pc:chgData name="Agnieszka Tetla" userId="ceb767283143c304" providerId="LiveId" clId="{A4A9D998-316E-42E7-9016-436EA5FD1579}" dt="2021-07-11T05:30:14.269" v="6"/>
        <pc:sldMkLst>
          <pc:docMk/>
          <pc:sldMk cId="0" sldId="267"/>
        </pc:sldMkLst>
      </pc:sldChg>
      <pc:sldChg chg="del">
        <pc:chgData name="Agnieszka Tetla" userId="ceb767283143c304" providerId="LiveId" clId="{A4A9D998-316E-42E7-9016-436EA5FD1579}" dt="2021-07-11T05:25:58.396" v="0" actId="47"/>
        <pc:sldMkLst>
          <pc:docMk/>
          <pc:sldMk cId="3559213910" sldId="267"/>
        </pc:sldMkLst>
      </pc:sldChg>
      <pc:sldChg chg="add del">
        <pc:chgData name="Agnieszka Tetla" userId="ceb767283143c304" providerId="LiveId" clId="{A4A9D998-316E-42E7-9016-436EA5FD1579}" dt="2021-07-11T05:30:14.269" v="6"/>
        <pc:sldMkLst>
          <pc:docMk/>
          <pc:sldMk cId="0" sldId="268"/>
        </pc:sldMkLst>
      </pc:sldChg>
      <pc:sldChg chg="del">
        <pc:chgData name="Agnieszka Tetla" userId="ceb767283143c304" providerId="LiveId" clId="{A4A9D998-316E-42E7-9016-436EA5FD1579}" dt="2021-07-11T05:25:58.396" v="0" actId="47"/>
        <pc:sldMkLst>
          <pc:docMk/>
          <pc:sldMk cId="1884711263" sldId="268"/>
        </pc:sldMkLst>
      </pc:sldChg>
      <pc:sldChg chg="add del">
        <pc:chgData name="Agnieszka Tetla" userId="ceb767283143c304" providerId="LiveId" clId="{A4A9D998-316E-42E7-9016-436EA5FD1579}" dt="2021-07-11T05:29:44.061" v="5"/>
        <pc:sldMkLst>
          <pc:docMk/>
          <pc:sldMk cId="0" sldId="270"/>
        </pc:sldMkLst>
      </pc:sldChg>
      <pc:sldChg chg="del">
        <pc:chgData name="Agnieszka Tetla" userId="ceb767283143c304" providerId="LiveId" clId="{A4A9D998-316E-42E7-9016-436EA5FD1579}" dt="2021-07-11T05:25:58.396" v="0" actId="47"/>
        <pc:sldMkLst>
          <pc:docMk/>
          <pc:sldMk cId="2521049279" sldId="270"/>
        </pc:sldMkLst>
      </pc:sldChg>
      <pc:sldChg chg="del">
        <pc:chgData name="Agnieszka Tetla" userId="ceb767283143c304" providerId="LiveId" clId="{A4A9D998-316E-42E7-9016-436EA5FD1579}" dt="2021-07-11T05:25:58.396" v="0" actId="47"/>
        <pc:sldMkLst>
          <pc:docMk/>
          <pc:sldMk cId="1549171232" sldId="271"/>
        </pc:sldMkLst>
      </pc:sldChg>
      <pc:sldChg chg="add del">
        <pc:chgData name="Agnieszka Tetla" userId="ceb767283143c304" providerId="LiveId" clId="{A4A9D998-316E-42E7-9016-436EA5FD1579}" dt="2021-07-11T05:30:14.269" v="6"/>
        <pc:sldMkLst>
          <pc:docMk/>
          <pc:sldMk cId="0" sldId="272"/>
        </pc:sldMkLst>
      </pc:sldChg>
      <pc:sldChg chg="del">
        <pc:chgData name="Agnieszka Tetla" userId="ceb767283143c304" providerId="LiveId" clId="{A4A9D998-316E-42E7-9016-436EA5FD1579}" dt="2021-07-11T05:25:58.396" v="0" actId="47"/>
        <pc:sldMkLst>
          <pc:docMk/>
          <pc:sldMk cId="1427766662" sldId="272"/>
        </pc:sldMkLst>
      </pc:sldChg>
      <pc:sldChg chg="add del">
        <pc:chgData name="Agnieszka Tetla" userId="ceb767283143c304" providerId="LiveId" clId="{A4A9D998-316E-42E7-9016-436EA5FD1579}" dt="2021-07-11T05:29:44.061" v="5"/>
        <pc:sldMkLst>
          <pc:docMk/>
          <pc:sldMk cId="0" sldId="273"/>
        </pc:sldMkLst>
      </pc:sldChg>
      <pc:sldChg chg="del">
        <pc:chgData name="Agnieszka Tetla" userId="ceb767283143c304" providerId="LiveId" clId="{A4A9D998-316E-42E7-9016-436EA5FD1579}" dt="2021-07-11T05:25:58.396" v="0" actId="47"/>
        <pc:sldMkLst>
          <pc:docMk/>
          <pc:sldMk cId="1861325564" sldId="273"/>
        </pc:sldMkLst>
      </pc:sldChg>
      <pc:sldChg chg="add del">
        <pc:chgData name="Agnieszka Tetla" userId="ceb767283143c304" providerId="LiveId" clId="{A4A9D998-316E-42E7-9016-436EA5FD1579}" dt="2021-07-11T05:30:14.269" v="6"/>
        <pc:sldMkLst>
          <pc:docMk/>
          <pc:sldMk cId="0" sldId="274"/>
        </pc:sldMkLst>
      </pc:sldChg>
      <pc:sldChg chg="del">
        <pc:chgData name="Agnieszka Tetla" userId="ceb767283143c304" providerId="LiveId" clId="{A4A9D998-316E-42E7-9016-436EA5FD1579}" dt="2021-07-11T05:25:58.396" v="0" actId="47"/>
        <pc:sldMkLst>
          <pc:docMk/>
          <pc:sldMk cId="762400152" sldId="274"/>
        </pc:sldMkLst>
      </pc:sldChg>
      <pc:sldChg chg="add del">
        <pc:chgData name="Agnieszka Tetla" userId="ceb767283143c304" providerId="LiveId" clId="{A4A9D998-316E-42E7-9016-436EA5FD1579}" dt="2021-07-11T05:30:14.269" v="6"/>
        <pc:sldMkLst>
          <pc:docMk/>
          <pc:sldMk cId="0" sldId="275"/>
        </pc:sldMkLst>
      </pc:sldChg>
      <pc:sldChg chg="del">
        <pc:chgData name="Agnieszka Tetla" userId="ceb767283143c304" providerId="LiveId" clId="{A4A9D998-316E-42E7-9016-436EA5FD1579}" dt="2021-07-11T05:25:58.396" v="0" actId="47"/>
        <pc:sldMkLst>
          <pc:docMk/>
          <pc:sldMk cId="3528042741" sldId="275"/>
        </pc:sldMkLst>
      </pc:sldChg>
      <pc:sldChg chg="add del">
        <pc:chgData name="Agnieszka Tetla" userId="ceb767283143c304" providerId="LiveId" clId="{A4A9D998-316E-42E7-9016-436EA5FD1579}" dt="2021-07-11T05:30:14.269" v="6"/>
        <pc:sldMkLst>
          <pc:docMk/>
          <pc:sldMk cId="0" sldId="276"/>
        </pc:sldMkLst>
      </pc:sldChg>
      <pc:sldChg chg="del">
        <pc:chgData name="Agnieszka Tetla" userId="ceb767283143c304" providerId="LiveId" clId="{A4A9D998-316E-42E7-9016-436EA5FD1579}" dt="2021-07-11T05:25:58.396" v="0" actId="47"/>
        <pc:sldMkLst>
          <pc:docMk/>
          <pc:sldMk cId="1488166396" sldId="276"/>
        </pc:sldMkLst>
      </pc:sldChg>
      <pc:sldChg chg="add del">
        <pc:chgData name="Agnieszka Tetla" userId="ceb767283143c304" providerId="LiveId" clId="{A4A9D998-316E-42E7-9016-436EA5FD1579}" dt="2021-07-11T05:29:44.061" v="5"/>
        <pc:sldMkLst>
          <pc:docMk/>
          <pc:sldMk cId="0" sldId="277"/>
        </pc:sldMkLst>
      </pc:sldChg>
      <pc:sldChg chg="del">
        <pc:chgData name="Agnieszka Tetla" userId="ceb767283143c304" providerId="LiveId" clId="{A4A9D998-316E-42E7-9016-436EA5FD1579}" dt="2021-07-11T05:25:58.396" v="0" actId="47"/>
        <pc:sldMkLst>
          <pc:docMk/>
          <pc:sldMk cId="1199446973" sldId="277"/>
        </pc:sldMkLst>
      </pc:sldChg>
      <pc:sldChg chg="add del">
        <pc:chgData name="Agnieszka Tetla" userId="ceb767283143c304" providerId="LiveId" clId="{A4A9D998-316E-42E7-9016-436EA5FD1579}" dt="2021-07-11T05:29:44.061" v="5"/>
        <pc:sldMkLst>
          <pc:docMk/>
          <pc:sldMk cId="0" sldId="278"/>
        </pc:sldMkLst>
      </pc:sldChg>
      <pc:sldChg chg="del">
        <pc:chgData name="Agnieszka Tetla" userId="ceb767283143c304" providerId="LiveId" clId="{A4A9D998-316E-42E7-9016-436EA5FD1579}" dt="2021-07-11T05:25:58.396" v="0" actId="47"/>
        <pc:sldMkLst>
          <pc:docMk/>
          <pc:sldMk cId="1955506753" sldId="278"/>
        </pc:sldMkLst>
      </pc:sldChg>
      <pc:sldChg chg="add del">
        <pc:chgData name="Agnieszka Tetla" userId="ceb767283143c304" providerId="LiveId" clId="{A4A9D998-316E-42E7-9016-436EA5FD1579}" dt="2021-07-11T05:29:44.061" v="5"/>
        <pc:sldMkLst>
          <pc:docMk/>
          <pc:sldMk cId="0" sldId="279"/>
        </pc:sldMkLst>
      </pc:sldChg>
      <pc:sldChg chg="del">
        <pc:chgData name="Agnieszka Tetla" userId="ceb767283143c304" providerId="LiveId" clId="{A4A9D998-316E-42E7-9016-436EA5FD1579}" dt="2021-07-11T05:25:58.396" v="0" actId="47"/>
        <pc:sldMkLst>
          <pc:docMk/>
          <pc:sldMk cId="457362956" sldId="279"/>
        </pc:sldMkLst>
      </pc:sldChg>
      <pc:sldChg chg="add del">
        <pc:chgData name="Agnieszka Tetla" userId="ceb767283143c304" providerId="LiveId" clId="{A4A9D998-316E-42E7-9016-436EA5FD1579}" dt="2021-07-11T05:29:44.061" v="5"/>
        <pc:sldMkLst>
          <pc:docMk/>
          <pc:sldMk cId="0" sldId="280"/>
        </pc:sldMkLst>
      </pc:sldChg>
      <pc:sldChg chg="del">
        <pc:chgData name="Agnieszka Tetla" userId="ceb767283143c304" providerId="LiveId" clId="{A4A9D998-316E-42E7-9016-436EA5FD1579}" dt="2021-07-11T05:25:58.396" v="0" actId="47"/>
        <pc:sldMkLst>
          <pc:docMk/>
          <pc:sldMk cId="1304926913" sldId="280"/>
        </pc:sldMkLst>
      </pc:sldChg>
      <pc:sldChg chg="add del">
        <pc:chgData name="Agnieszka Tetla" userId="ceb767283143c304" providerId="LiveId" clId="{A4A9D998-316E-42E7-9016-436EA5FD1579}" dt="2021-07-11T05:30:14.269" v="6"/>
        <pc:sldMkLst>
          <pc:docMk/>
          <pc:sldMk cId="0" sldId="281"/>
        </pc:sldMkLst>
      </pc:sldChg>
      <pc:sldChg chg="del">
        <pc:chgData name="Agnieszka Tetla" userId="ceb767283143c304" providerId="LiveId" clId="{A4A9D998-316E-42E7-9016-436EA5FD1579}" dt="2021-07-11T05:25:58.396" v="0" actId="47"/>
        <pc:sldMkLst>
          <pc:docMk/>
          <pc:sldMk cId="2730920158" sldId="281"/>
        </pc:sldMkLst>
      </pc:sldChg>
      <pc:sldChg chg="add del">
        <pc:chgData name="Agnieszka Tetla" userId="ceb767283143c304" providerId="LiveId" clId="{A4A9D998-316E-42E7-9016-436EA5FD1579}" dt="2021-07-11T05:30:14.269" v="6"/>
        <pc:sldMkLst>
          <pc:docMk/>
          <pc:sldMk cId="0" sldId="282"/>
        </pc:sldMkLst>
      </pc:sldChg>
      <pc:sldChg chg="del">
        <pc:chgData name="Agnieszka Tetla" userId="ceb767283143c304" providerId="LiveId" clId="{A4A9D998-316E-42E7-9016-436EA5FD1579}" dt="2021-07-11T05:25:58.396" v="0" actId="47"/>
        <pc:sldMkLst>
          <pc:docMk/>
          <pc:sldMk cId="2989886076" sldId="282"/>
        </pc:sldMkLst>
      </pc:sldChg>
      <pc:sldChg chg="add del">
        <pc:chgData name="Agnieszka Tetla" userId="ceb767283143c304" providerId="LiveId" clId="{A4A9D998-316E-42E7-9016-436EA5FD1579}" dt="2021-07-11T05:30:14.269" v="6"/>
        <pc:sldMkLst>
          <pc:docMk/>
          <pc:sldMk cId="0" sldId="283"/>
        </pc:sldMkLst>
      </pc:sldChg>
      <pc:sldChg chg="del">
        <pc:chgData name="Agnieszka Tetla" userId="ceb767283143c304" providerId="LiveId" clId="{A4A9D998-316E-42E7-9016-436EA5FD1579}" dt="2021-07-11T05:25:58.396" v="0" actId="47"/>
        <pc:sldMkLst>
          <pc:docMk/>
          <pc:sldMk cId="3705827397" sldId="283"/>
        </pc:sldMkLst>
      </pc:sldChg>
      <pc:sldChg chg="add del">
        <pc:chgData name="Agnieszka Tetla" userId="ceb767283143c304" providerId="LiveId" clId="{A4A9D998-316E-42E7-9016-436EA5FD1579}" dt="2021-07-11T05:30:14.269" v="6"/>
        <pc:sldMkLst>
          <pc:docMk/>
          <pc:sldMk cId="0" sldId="284"/>
        </pc:sldMkLst>
      </pc:sldChg>
      <pc:sldChg chg="del">
        <pc:chgData name="Agnieszka Tetla" userId="ceb767283143c304" providerId="LiveId" clId="{A4A9D998-316E-42E7-9016-436EA5FD1579}" dt="2021-07-11T05:25:58.396" v="0" actId="47"/>
        <pc:sldMkLst>
          <pc:docMk/>
          <pc:sldMk cId="2289828515" sldId="284"/>
        </pc:sldMkLst>
      </pc:sldChg>
      <pc:sldChg chg="add del">
        <pc:chgData name="Agnieszka Tetla" userId="ceb767283143c304" providerId="LiveId" clId="{A4A9D998-316E-42E7-9016-436EA5FD1579}" dt="2021-07-11T05:30:14.269" v="6"/>
        <pc:sldMkLst>
          <pc:docMk/>
          <pc:sldMk cId="0" sldId="285"/>
        </pc:sldMkLst>
      </pc:sldChg>
      <pc:sldChg chg="del">
        <pc:chgData name="Agnieszka Tetla" userId="ceb767283143c304" providerId="LiveId" clId="{A4A9D998-316E-42E7-9016-436EA5FD1579}" dt="2021-07-11T05:25:58.396" v="0" actId="47"/>
        <pc:sldMkLst>
          <pc:docMk/>
          <pc:sldMk cId="53908624" sldId="285"/>
        </pc:sldMkLst>
      </pc:sldChg>
      <pc:sldChg chg="add del">
        <pc:chgData name="Agnieszka Tetla" userId="ceb767283143c304" providerId="LiveId" clId="{A4A9D998-316E-42E7-9016-436EA5FD1579}" dt="2021-07-11T05:29:44.061" v="5"/>
        <pc:sldMkLst>
          <pc:docMk/>
          <pc:sldMk cId="0" sldId="286"/>
        </pc:sldMkLst>
      </pc:sldChg>
      <pc:sldChg chg="del">
        <pc:chgData name="Agnieszka Tetla" userId="ceb767283143c304" providerId="LiveId" clId="{A4A9D998-316E-42E7-9016-436EA5FD1579}" dt="2021-07-11T05:25:58.396" v="0" actId="47"/>
        <pc:sldMkLst>
          <pc:docMk/>
          <pc:sldMk cId="2011502989" sldId="286"/>
        </pc:sldMkLst>
      </pc:sldChg>
      <pc:sldChg chg="add del">
        <pc:chgData name="Agnieszka Tetla" userId="ceb767283143c304" providerId="LiveId" clId="{A4A9D998-316E-42E7-9016-436EA5FD1579}" dt="2021-07-11T05:29:44.061" v="5"/>
        <pc:sldMkLst>
          <pc:docMk/>
          <pc:sldMk cId="0" sldId="287"/>
        </pc:sldMkLst>
      </pc:sldChg>
      <pc:sldChg chg="del">
        <pc:chgData name="Agnieszka Tetla" userId="ceb767283143c304" providerId="LiveId" clId="{A4A9D998-316E-42E7-9016-436EA5FD1579}" dt="2021-07-11T05:25:58.396" v="0" actId="47"/>
        <pc:sldMkLst>
          <pc:docMk/>
          <pc:sldMk cId="2026750378" sldId="287"/>
        </pc:sldMkLst>
      </pc:sldChg>
      <pc:sldChg chg="modSp mod">
        <pc:chgData name="Agnieszka Tetla" userId="ceb767283143c304" providerId="LiveId" clId="{A4A9D998-316E-42E7-9016-436EA5FD1579}" dt="2021-07-11T05:30:45.049" v="9" actId="14100"/>
        <pc:sldMkLst>
          <pc:docMk/>
          <pc:sldMk cId="2686306478" sldId="317"/>
        </pc:sldMkLst>
        <pc:spChg chg="mod">
          <ac:chgData name="Agnieszka Tetla" userId="ceb767283143c304" providerId="LiveId" clId="{A4A9D998-316E-42E7-9016-436EA5FD1579}" dt="2021-07-11T05:30:45.049" v="9" actId="14100"/>
          <ac:spMkLst>
            <pc:docMk/>
            <pc:sldMk cId="2686306478" sldId="317"/>
            <ac:spMk id="2" creationId="{F58923AC-67EA-462F-AB0A-ABCE9D151129}"/>
          </ac:spMkLst>
        </pc:spChg>
      </pc:sldChg>
      <pc:sldChg chg="modSp add del mod">
        <pc:chgData name="Agnieszka Tetla" userId="ceb767283143c304" providerId="LiveId" clId="{A4A9D998-316E-42E7-9016-436EA5FD1579}" dt="2021-07-11T05:30:14.447" v="8" actId="27636"/>
        <pc:sldMkLst>
          <pc:docMk/>
          <pc:sldMk cId="0" sldId="326"/>
        </pc:sldMkLst>
        <pc:spChg chg="mod">
          <ac:chgData name="Agnieszka Tetla" userId="ceb767283143c304" providerId="LiveId" clId="{A4A9D998-316E-42E7-9016-436EA5FD1579}" dt="2021-07-11T05:30:14.447" v="8" actId="27636"/>
          <ac:spMkLst>
            <pc:docMk/>
            <pc:sldMk cId="0" sldId="326"/>
            <ac:spMk id="3" creationId="{00000000-0000-0000-0000-000000000000}"/>
          </ac:spMkLst>
        </pc:spChg>
      </pc:sldChg>
      <pc:sldChg chg="delSp modSp new mod">
        <pc:chgData name="Agnieszka Tetla" userId="ceb767283143c304" providerId="LiveId" clId="{A4A9D998-316E-42E7-9016-436EA5FD1579}" dt="2021-07-11T05:31:53.412" v="40" actId="14100"/>
        <pc:sldMkLst>
          <pc:docMk/>
          <pc:sldMk cId="48240763" sldId="327"/>
        </pc:sldMkLst>
        <pc:spChg chg="del">
          <ac:chgData name="Agnieszka Tetla" userId="ceb767283143c304" providerId="LiveId" clId="{A4A9D998-316E-42E7-9016-436EA5FD1579}" dt="2021-07-11T05:31:43.613" v="38" actId="478"/>
          <ac:spMkLst>
            <pc:docMk/>
            <pc:sldMk cId="48240763" sldId="327"/>
            <ac:spMk id="2" creationId="{C2B01EE7-7643-4C31-AE42-FB0A2C2DC888}"/>
          </ac:spMkLst>
        </pc:spChg>
        <pc:spChg chg="mod">
          <ac:chgData name="Agnieszka Tetla" userId="ceb767283143c304" providerId="LiveId" clId="{A4A9D998-316E-42E7-9016-436EA5FD1579}" dt="2021-07-11T05:31:53.412" v="40" actId="14100"/>
          <ac:spMkLst>
            <pc:docMk/>
            <pc:sldMk cId="48240763" sldId="327"/>
            <ac:spMk id="3" creationId="{86BA1CB5-B53B-4604-B105-07A9D7A7F1E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Average consumption</a:t>
            </a:r>
            <a:r>
              <a:rPr lang="pl-PL" dirty="0"/>
              <a:t> (per capita)</a:t>
            </a:r>
            <a:endParaRPr lang="en-US" dirty="0"/>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c:v>
                </c:pt>
              </c:strCache>
            </c:strRef>
          </c:tx>
          <c:spPr>
            <a:solidFill>
              <a:schemeClr val="accent1"/>
            </a:solidFill>
            <a:ln>
              <a:noFill/>
            </a:ln>
            <a:effectLst/>
          </c:spPr>
          <c:invertIfNegative val="0"/>
          <c:dPt>
            <c:idx val="10"/>
            <c:invertIfNegative val="0"/>
            <c:bubble3D val="0"/>
            <c:spPr>
              <a:solidFill>
                <a:srgbClr val="FF0000"/>
              </a:solidFill>
              <a:ln>
                <a:noFill/>
              </a:ln>
              <a:effectLst/>
            </c:spPr>
            <c:extLst>
              <c:ext xmlns:c16="http://schemas.microsoft.com/office/drawing/2014/chart" uri="{C3380CC4-5D6E-409C-BE32-E72D297353CC}">
                <c16:uniqueId val="{00000001-C105-4C0C-BF34-FF1A1DB10F5C}"/>
              </c:ext>
            </c:extLst>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Arkusz1!$A$2:$A$27</c:f>
              <c:strCache>
                <c:ptCount val="26"/>
                <c:pt idx="0">
                  <c:v>North America</c:v>
                </c:pt>
                <c:pt idx="1">
                  <c:v>High income: OECD</c:v>
                </c:pt>
                <c:pt idx="2">
                  <c:v>High income</c:v>
                </c:pt>
                <c:pt idx="3">
                  <c:v>OECD members</c:v>
                </c:pt>
                <c:pt idx="4">
                  <c:v>High income: nonOECD</c:v>
                </c:pt>
                <c:pt idx="5">
                  <c:v>Europe &amp; Central Asia (all income levels)</c:v>
                </c:pt>
                <c:pt idx="6">
                  <c:v>Euro area</c:v>
                </c:pt>
                <c:pt idx="7">
                  <c:v>European Union</c:v>
                </c:pt>
                <c:pt idx="8">
                  <c:v>Central Europe and the Baltics</c:v>
                </c:pt>
                <c:pt idx="9">
                  <c:v>Europe &amp; Central Asia (developing only)</c:v>
                </c:pt>
                <c:pt idx="10">
                  <c:v>World</c:v>
                </c:pt>
                <c:pt idx="11">
                  <c:v>East Asia &amp; Pacific (all income levels)</c:v>
                </c:pt>
                <c:pt idx="12">
                  <c:v>Middle East &amp; North Africa (all income levels)</c:v>
                </c:pt>
                <c:pt idx="13">
                  <c:v>Latin America &amp; Caribbean (all income levels)</c:v>
                </c:pt>
                <c:pt idx="14">
                  <c:v>Arab World</c:v>
                </c:pt>
                <c:pt idx="15">
                  <c:v>Upper middle income</c:v>
                </c:pt>
                <c:pt idx="16">
                  <c:v>Latin America &amp; Caribbean (developing only)</c:v>
                </c:pt>
                <c:pt idx="17">
                  <c:v>Middle East &amp; North Africa (developing only)</c:v>
                </c:pt>
                <c:pt idx="18">
                  <c:v>East Asia &amp; Pacific (developing only)</c:v>
                </c:pt>
                <c:pt idx="19">
                  <c:v>Middle income</c:v>
                </c:pt>
                <c:pt idx="20">
                  <c:v>Low &amp; middle income</c:v>
                </c:pt>
                <c:pt idx="21">
                  <c:v>Sub-Saharan Africa (developing only)</c:v>
                </c:pt>
                <c:pt idx="22">
                  <c:v>Sub-Saharan Africa (all income levels)</c:v>
                </c:pt>
                <c:pt idx="23">
                  <c:v>Fragile and conflict affected situations</c:v>
                </c:pt>
                <c:pt idx="24">
                  <c:v>Lower middle income</c:v>
                </c:pt>
                <c:pt idx="25">
                  <c:v>South Asia</c:v>
                </c:pt>
              </c:strCache>
            </c:strRef>
          </c:cat>
          <c:val>
            <c:numRef>
              <c:f>Arkusz1!$B$2:$B$27</c:f>
              <c:numCache>
                <c:formatCode>General</c:formatCode>
                <c:ptCount val="26"/>
                <c:pt idx="0">
                  <c:v>10513.7</c:v>
                </c:pt>
                <c:pt idx="1">
                  <c:v>6547.4</c:v>
                </c:pt>
                <c:pt idx="2">
                  <c:v>6074.8</c:v>
                </c:pt>
                <c:pt idx="3">
                  <c:v>5865.8</c:v>
                </c:pt>
                <c:pt idx="4">
                  <c:v>5245.3</c:v>
                </c:pt>
                <c:pt idx="5">
                  <c:v>5095.2</c:v>
                </c:pt>
                <c:pt idx="6">
                  <c:v>4523.1000000000004</c:v>
                </c:pt>
                <c:pt idx="7">
                  <c:v>4416.3</c:v>
                </c:pt>
                <c:pt idx="8">
                  <c:v>3398.5</c:v>
                </c:pt>
                <c:pt idx="9">
                  <c:v>2569.6</c:v>
                </c:pt>
                <c:pt idx="10">
                  <c:v>2065.3000000000002</c:v>
                </c:pt>
                <c:pt idx="11">
                  <c:v>1392.6</c:v>
                </c:pt>
                <c:pt idx="12">
                  <c:v>1346.1</c:v>
                </c:pt>
                <c:pt idx="13">
                  <c:v>1246.7</c:v>
                </c:pt>
                <c:pt idx="14">
                  <c:v>1163.9000000000001</c:v>
                </c:pt>
                <c:pt idx="15">
                  <c:v>1134.5</c:v>
                </c:pt>
                <c:pt idx="16">
                  <c:v>1121</c:v>
                </c:pt>
                <c:pt idx="17">
                  <c:v>837.8</c:v>
                </c:pt>
                <c:pt idx="18">
                  <c:v>797</c:v>
                </c:pt>
                <c:pt idx="19">
                  <c:v>722.1</c:v>
                </c:pt>
                <c:pt idx="20">
                  <c:v>692.6</c:v>
                </c:pt>
                <c:pt idx="21">
                  <c:v>493.6</c:v>
                </c:pt>
                <c:pt idx="22">
                  <c:v>493.6</c:v>
                </c:pt>
                <c:pt idx="23">
                  <c:v>383.8</c:v>
                </c:pt>
                <c:pt idx="24">
                  <c:v>340.2</c:v>
                </c:pt>
                <c:pt idx="25">
                  <c:v>284.3</c:v>
                </c:pt>
              </c:numCache>
            </c:numRef>
          </c:val>
          <c:extLst>
            <c:ext xmlns:c16="http://schemas.microsoft.com/office/drawing/2014/chart" uri="{C3380CC4-5D6E-409C-BE32-E72D297353CC}">
              <c16:uniqueId val="{00000002-C105-4C0C-BF34-FF1A1DB10F5C}"/>
            </c:ext>
          </c:extLst>
        </c:ser>
        <c:dLbls>
          <c:showLegendKey val="0"/>
          <c:showVal val="0"/>
          <c:showCatName val="0"/>
          <c:showSerName val="0"/>
          <c:showPercent val="0"/>
          <c:showBubbleSize val="0"/>
        </c:dLbls>
        <c:gapWidth val="182"/>
        <c:axId val="677308856"/>
        <c:axId val="677309184"/>
      </c:barChart>
      <c:catAx>
        <c:axId val="6773088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677309184"/>
        <c:crosses val="autoZero"/>
        <c:auto val="1"/>
        <c:lblAlgn val="ctr"/>
        <c:lblOffset val="100"/>
        <c:noMultiLvlLbl val="0"/>
      </c:catAx>
      <c:valAx>
        <c:axId val="67730918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67730885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Dominican Republic</c:v>
                </c:pt>
                <c:pt idx="1">
                  <c:v>France</c:v>
                </c:pt>
                <c:pt idx="2">
                  <c:v>Philippines</c:v>
                </c:pt>
                <c:pt idx="3">
                  <c:v>Indonesia</c:v>
                </c:pt>
                <c:pt idx="4">
                  <c:v>Ukraine</c:v>
                </c:pt>
                <c:pt idx="5">
                  <c:v>Morocco</c:v>
                </c:pt>
                <c:pt idx="6">
                  <c:v>Malaysia</c:v>
                </c:pt>
                <c:pt idx="7">
                  <c:v>Belgium</c:v>
                </c:pt>
                <c:pt idx="8">
                  <c:v>Slovak Republic</c:v>
                </c:pt>
                <c:pt idx="9">
                  <c:v>Israel</c:v>
                </c:pt>
              </c:strCache>
            </c:strRef>
          </c:cat>
          <c:val>
            <c:numRef>
              <c:f>Arkusz1!$B$2:$B$11</c:f>
              <c:numCache>
                <c:formatCode>0.00</c:formatCode>
                <c:ptCount val="10"/>
                <c:pt idx="0">
                  <c:v>71.611904761904697</c:v>
                </c:pt>
                <c:pt idx="1">
                  <c:v>46.577777777777698</c:v>
                </c:pt>
                <c:pt idx="2">
                  <c:v>45.1714285714285</c:v>
                </c:pt>
                <c:pt idx="3">
                  <c:v>44.002380952380904</c:v>
                </c:pt>
                <c:pt idx="4">
                  <c:v>41.773913043478203</c:v>
                </c:pt>
                <c:pt idx="5">
                  <c:v>41.6</c:v>
                </c:pt>
                <c:pt idx="6">
                  <c:v>40.952380952380899</c:v>
                </c:pt>
                <c:pt idx="7">
                  <c:v>39.451999999999998</c:v>
                </c:pt>
                <c:pt idx="8">
                  <c:v>39.388095238095197</c:v>
                </c:pt>
                <c:pt idx="9">
                  <c:v>39.313888888888798</c:v>
                </c:pt>
              </c:numCache>
            </c:numRef>
          </c:val>
          <c:extLst>
            <c:ext xmlns:c16="http://schemas.microsoft.com/office/drawing/2014/chart" uri="{C3380CC4-5D6E-409C-BE32-E72D297353CC}">
              <c16:uniqueId val="{00000000-199F-44FB-B8CA-2048604E93CD}"/>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Mexico</c:v>
                </c:pt>
                <c:pt idx="1">
                  <c:v>Italy</c:v>
                </c:pt>
                <c:pt idx="2">
                  <c:v>Iran</c:v>
                </c:pt>
                <c:pt idx="3">
                  <c:v>Korea</c:v>
                </c:pt>
                <c:pt idx="4">
                  <c:v>Japan</c:v>
                </c:pt>
                <c:pt idx="5">
                  <c:v>Pakistan</c:v>
                </c:pt>
                <c:pt idx="6">
                  <c:v>Argentina</c:v>
                </c:pt>
                <c:pt idx="7">
                  <c:v>Philippines</c:v>
                </c:pt>
                <c:pt idx="8">
                  <c:v>Belgium</c:v>
                </c:pt>
                <c:pt idx="9">
                  <c:v>Spain</c:v>
                </c:pt>
              </c:strCache>
            </c:strRef>
          </c:cat>
          <c:val>
            <c:numRef>
              <c:f>Arkusz1!$B$2:$B$11</c:f>
              <c:numCache>
                <c:formatCode>0.00</c:formatCode>
                <c:ptCount val="10"/>
                <c:pt idx="0">
                  <c:v>42.990697674418598</c:v>
                </c:pt>
                <c:pt idx="1">
                  <c:v>37.696296296296197</c:v>
                </c:pt>
                <c:pt idx="2">
                  <c:v>37.411904761904701</c:v>
                </c:pt>
                <c:pt idx="3">
                  <c:v>34.586046511627899</c:v>
                </c:pt>
                <c:pt idx="4">
                  <c:v>28.8074074074074</c:v>
                </c:pt>
                <c:pt idx="5">
                  <c:v>21.068292682926799</c:v>
                </c:pt>
                <c:pt idx="6">
                  <c:v>20.711904761904702</c:v>
                </c:pt>
                <c:pt idx="7">
                  <c:v>19.025714285714201</c:v>
                </c:pt>
                <c:pt idx="8">
                  <c:v>16.040740740740699</c:v>
                </c:pt>
                <c:pt idx="9">
                  <c:v>14.4351851851851</c:v>
                </c:pt>
              </c:numCache>
            </c:numRef>
          </c:val>
          <c:extLst>
            <c:ext xmlns:c16="http://schemas.microsoft.com/office/drawing/2014/chart" uri="{C3380CC4-5D6E-409C-BE32-E72D297353CC}">
              <c16:uniqueId val="{00000000-C1AA-425E-88F8-665CF944B769}"/>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Finland</c:v>
                </c:pt>
                <c:pt idx="1">
                  <c:v>Spain</c:v>
                </c:pt>
                <c:pt idx="2">
                  <c:v>Italy</c:v>
                </c:pt>
                <c:pt idx="3">
                  <c:v>Germany</c:v>
                </c:pt>
                <c:pt idx="4">
                  <c:v>Netherlands</c:v>
                </c:pt>
                <c:pt idx="5">
                  <c:v>Mexico</c:v>
                </c:pt>
                <c:pt idx="6">
                  <c:v>Sweden</c:v>
                </c:pt>
                <c:pt idx="7">
                  <c:v>United Kingdom</c:v>
                </c:pt>
                <c:pt idx="8">
                  <c:v>Brazil</c:v>
                </c:pt>
                <c:pt idx="9">
                  <c:v>Hungary</c:v>
                </c:pt>
              </c:strCache>
            </c:strRef>
          </c:cat>
          <c:val>
            <c:numRef>
              <c:f>Arkusz1!$B$2:$B$11</c:f>
              <c:numCache>
                <c:formatCode>0.00</c:formatCode>
                <c:ptCount val="10"/>
                <c:pt idx="0">
                  <c:v>12.1041666666666</c:v>
                </c:pt>
                <c:pt idx="1">
                  <c:v>4.1386363636363601</c:v>
                </c:pt>
                <c:pt idx="2">
                  <c:v>3.6666666666666599</c:v>
                </c:pt>
                <c:pt idx="3">
                  <c:v>3.6090909090909</c:v>
                </c:pt>
                <c:pt idx="4">
                  <c:v>3.5717948717948702</c:v>
                </c:pt>
                <c:pt idx="5">
                  <c:v>3.3439024390243901</c:v>
                </c:pt>
                <c:pt idx="6">
                  <c:v>3.07045454545454</c:v>
                </c:pt>
                <c:pt idx="7">
                  <c:v>2.47586206896551</c:v>
                </c:pt>
                <c:pt idx="8">
                  <c:v>2.44285714285714</c:v>
                </c:pt>
                <c:pt idx="9">
                  <c:v>2.0033333333333299</c:v>
                </c:pt>
              </c:numCache>
            </c:numRef>
          </c:val>
          <c:extLst>
            <c:ext xmlns:c16="http://schemas.microsoft.com/office/drawing/2014/chart" uri="{C3380CC4-5D6E-409C-BE32-E72D297353CC}">
              <c16:uniqueId val="{00000000-DC5F-493A-AC5C-6B1494B112D6}"/>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Heavily indebted poor countries (HIPC)</c:v>
                </c:pt>
                <c:pt idx="2">
                  <c:v>Latin America &amp; Caribbean (all income levels)</c:v>
                </c:pt>
                <c:pt idx="3">
                  <c:v>Least developed countries: UN classification</c:v>
                </c:pt>
                <c:pt idx="4">
                  <c:v>South Asia</c:v>
                </c:pt>
                <c:pt idx="5">
                  <c:v>Upper middle income</c:v>
                </c:pt>
                <c:pt idx="6">
                  <c:v>Low &amp; middle income</c:v>
                </c:pt>
                <c:pt idx="7">
                  <c:v>Middle income</c:v>
                </c:pt>
                <c:pt idx="8">
                  <c:v>Other small states</c:v>
                </c:pt>
                <c:pt idx="9">
                  <c:v>Fragile and conflict affected situations</c:v>
                </c:pt>
              </c:strCache>
            </c:strRef>
          </c:cat>
          <c:val>
            <c:numRef>
              <c:f>Arkusz1!$B$2:$B$11</c:f>
              <c:numCache>
                <c:formatCode>0.00</c:formatCode>
                <c:ptCount val="10"/>
                <c:pt idx="0">
                  <c:v>63.5880952380952</c:v>
                </c:pt>
                <c:pt idx="1">
                  <c:v>58.069047619047602</c:v>
                </c:pt>
                <c:pt idx="2">
                  <c:v>57.480952380952303</c:v>
                </c:pt>
                <c:pt idx="3">
                  <c:v>47.895238095238</c:v>
                </c:pt>
                <c:pt idx="4">
                  <c:v>26.185714285714202</c:v>
                </c:pt>
                <c:pt idx="5">
                  <c:v>25.909523809523801</c:v>
                </c:pt>
                <c:pt idx="6">
                  <c:v>24.5309523809523</c:v>
                </c:pt>
                <c:pt idx="7">
                  <c:v>24.033333333333299</c:v>
                </c:pt>
                <c:pt idx="8">
                  <c:v>23.722727272727202</c:v>
                </c:pt>
                <c:pt idx="9">
                  <c:v>22.55</c:v>
                </c:pt>
              </c:numCache>
            </c:numRef>
          </c:val>
          <c:extLst>
            <c:ext xmlns:c16="http://schemas.microsoft.com/office/drawing/2014/chart" uri="{C3380CC4-5D6E-409C-BE32-E72D297353CC}">
              <c16:uniqueId val="{00000000-7D45-469C-BD69-2AEB9DD0CB0B}"/>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layout>
        <c:manualLayout>
          <c:xMode val="edge"/>
          <c:yMode val="edge"/>
          <c:x val="0.44551282051282098"/>
          <c:y val="1.7689500515363402E-2"/>
        </c:manualLayout>
      </c:layout>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Middle East &amp; North Africa (all income levels)</c:v>
                </c:pt>
                <c:pt idx="2">
                  <c:v>Middle East &amp; North Africa (developing only)</c:v>
                </c:pt>
                <c:pt idx="3">
                  <c:v>High income: nonOECD</c:v>
                </c:pt>
                <c:pt idx="4">
                  <c:v>Europe &amp; Central Asia (developing only)</c:v>
                </c:pt>
                <c:pt idx="5">
                  <c:v>North America</c:v>
                </c:pt>
                <c:pt idx="6">
                  <c:v>Least developed countries: UN classification</c:v>
                </c:pt>
                <c:pt idx="7">
                  <c:v>Europe &amp; Central Asia (all income levels)</c:v>
                </c:pt>
                <c:pt idx="8">
                  <c:v>High income</c:v>
                </c:pt>
                <c:pt idx="9">
                  <c:v>World</c:v>
                </c:pt>
              </c:strCache>
            </c:strRef>
          </c:cat>
          <c:val>
            <c:numRef>
              <c:f>Arkusz1!$B$2:$B$11</c:f>
              <c:numCache>
                <c:formatCode>0.00</c:formatCode>
                <c:ptCount val="10"/>
                <c:pt idx="0">
                  <c:v>46.528571428571396</c:v>
                </c:pt>
                <c:pt idx="1">
                  <c:v>44.004761904761899</c:v>
                </c:pt>
                <c:pt idx="2">
                  <c:v>40.611904761904697</c:v>
                </c:pt>
                <c:pt idx="3">
                  <c:v>39.978260869565197</c:v>
                </c:pt>
                <c:pt idx="4">
                  <c:v>27.104347826086901</c:v>
                </c:pt>
                <c:pt idx="5">
                  <c:v>15.7603773584905</c:v>
                </c:pt>
                <c:pt idx="6">
                  <c:v>15.066666666666601</c:v>
                </c:pt>
                <c:pt idx="7">
                  <c:v>14.566666666666601</c:v>
                </c:pt>
                <c:pt idx="8">
                  <c:v>14.2377358490566</c:v>
                </c:pt>
                <c:pt idx="9">
                  <c:v>13.9904761904761</c:v>
                </c:pt>
              </c:numCache>
            </c:numRef>
          </c:val>
          <c:extLst>
            <c:ext xmlns:c16="http://schemas.microsoft.com/office/drawing/2014/chart" uri="{C3380CC4-5D6E-409C-BE32-E72D297353CC}">
              <c16:uniqueId val="{00000000-5FAD-4819-A8FD-1FD950027644}"/>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Fragile and conflict affected situations</c:v>
                </c:pt>
                <c:pt idx="2">
                  <c:v>Euro area</c:v>
                </c:pt>
                <c:pt idx="3">
                  <c:v>European Union</c:v>
                </c:pt>
                <c:pt idx="4">
                  <c:v>Europe &amp; Central Asia (all income levels)</c:v>
                </c:pt>
                <c:pt idx="5">
                  <c:v>High income: OECD</c:v>
                </c:pt>
                <c:pt idx="6">
                  <c:v>OECD members</c:v>
                </c:pt>
                <c:pt idx="7">
                  <c:v>Europe &amp; Central Asia (developing only)</c:v>
                </c:pt>
                <c:pt idx="8">
                  <c:v>High income</c:v>
                </c:pt>
                <c:pt idx="9">
                  <c:v>Central Europe and the Baltics</c:v>
                </c:pt>
              </c:strCache>
            </c:strRef>
          </c:cat>
          <c:val>
            <c:numRef>
              <c:f>Arkusz1!$B$2:$B$11</c:f>
              <c:numCache>
                <c:formatCode>0.00</c:formatCode>
                <c:ptCount val="10"/>
                <c:pt idx="0">
                  <c:v>36.778571428571396</c:v>
                </c:pt>
                <c:pt idx="1">
                  <c:v>36.216666666666598</c:v>
                </c:pt>
                <c:pt idx="2">
                  <c:v>20.9188679245283</c:v>
                </c:pt>
                <c:pt idx="3">
                  <c:v>19.0226415094339</c:v>
                </c:pt>
                <c:pt idx="4">
                  <c:v>17.295238095237998</c:v>
                </c:pt>
                <c:pt idx="5">
                  <c:v>14.8377358490566</c:v>
                </c:pt>
                <c:pt idx="6">
                  <c:v>14.437735849056599</c:v>
                </c:pt>
                <c:pt idx="7">
                  <c:v>14.2521739130434</c:v>
                </c:pt>
                <c:pt idx="8">
                  <c:v>13.307547169811301</c:v>
                </c:pt>
                <c:pt idx="9">
                  <c:v>12.826829268292601</c:v>
                </c:pt>
              </c:numCache>
            </c:numRef>
          </c:val>
          <c:extLst>
            <c:ext xmlns:c16="http://schemas.microsoft.com/office/drawing/2014/chart" uri="{C3380CC4-5D6E-409C-BE32-E72D297353CC}">
              <c16:uniqueId val="{00000000-4FDF-4F8F-BDAC-55D01DDE2E4E}"/>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Middle East &amp; North Africa (developing only)</c:v>
                </c:pt>
                <c:pt idx="1">
                  <c:v>Middle East &amp; North Africa (all income levels)</c:v>
                </c:pt>
                <c:pt idx="2">
                  <c:v>East Asia &amp; Pacific (all income levels)</c:v>
                </c:pt>
                <c:pt idx="3">
                  <c:v>Latin America &amp; Caribbean (developing only)</c:v>
                </c:pt>
                <c:pt idx="4">
                  <c:v>Latin America &amp; Caribbean (all income levels)</c:v>
                </c:pt>
                <c:pt idx="5">
                  <c:v>East Asia &amp; Pacific (developing only)</c:v>
                </c:pt>
                <c:pt idx="6">
                  <c:v>Upper middle income</c:v>
                </c:pt>
                <c:pt idx="7">
                  <c:v>Euro area</c:v>
                </c:pt>
                <c:pt idx="8">
                  <c:v>Middle income</c:v>
                </c:pt>
                <c:pt idx="9">
                  <c:v>Low &amp; middle income</c:v>
                </c:pt>
              </c:strCache>
            </c:strRef>
          </c:cat>
          <c:val>
            <c:numRef>
              <c:f>Arkusz1!$B$2:$B$11</c:f>
              <c:numCache>
                <c:formatCode>0.00</c:formatCode>
                <c:ptCount val="10"/>
                <c:pt idx="0">
                  <c:v>40.597619047618998</c:v>
                </c:pt>
                <c:pt idx="1">
                  <c:v>39.128571428571398</c:v>
                </c:pt>
                <c:pt idx="2">
                  <c:v>21</c:v>
                </c:pt>
                <c:pt idx="3">
                  <c:v>19.607142857142801</c:v>
                </c:pt>
                <c:pt idx="4">
                  <c:v>18.469047619047601</c:v>
                </c:pt>
                <c:pt idx="5">
                  <c:v>13.466666666666599</c:v>
                </c:pt>
                <c:pt idx="6">
                  <c:v>12.9619047619047</c:v>
                </c:pt>
                <c:pt idx="7">
                  <c:v>12.7207547169811</c:v>
                </c:pt>
                <c:pt idx="8">
                  <c:v>12.0738095238095</c:v>
                </c:pt>
                <c:pt idx="9">
                  <c:v>11.816666666666601</c:v>
                </c:pt>
              </c:numCache>
            </c:numRef>
          </c:val>
          <c:extLst>
            <c:ext xmlns:c16="http://schemas.microsoft.com/office/drawing/2014/chart" uri="{C3380CC4-5D6E-409C-BE32-E72D297353CC}">
              <c16:uniqueId val="{00000000-C79D-4C28-8F71-210165F570F9}"/>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Latin America &amp; Caribbean (all income levels)</c:v>
                </c:pt>
                <c:pt idx="2">
                  <c:v>Euro area</c:v>
                </c:pt>
                <c:pt idx="3">
                  <c:v>European Union</c:v>
                </c:pt>
                <c:pt idx="4">
                  <c:v>Europe &amp; Central Asia (all income levels)</c:v>
                </c:pt>
                <c:pt idx="5">
                  <c:v>OECD members</c:v>
                </c:pt>
                <c:pt idx="6">
                  <c:v>High income: OECD</c:v>
                </c:pt>
                <c:pt idx="7">
                  <c:v>World</c:v>
                </c:pt>
                <c:pt idx="8">
                  <c:v>Lower middle income</c:v>
                </c:pt>
                <c:pt idx="9">
                  <c:v>High income</c:v>
                </c:pt>
              </c:strCache>
            </c:strRef>
          </c:cat>
          <c:val>
            <c:numRef>
              <c:f>Arkusz1!$B$2:$B$11</c:f>
              <c:numCache>
                <c:formatCode>0.00</c:formatCode>
                <c:ptCount val="10"/>
                <c:pt idx="0">
                  <c:v>2.8214285714285698</c:v>
                </c:pt>
                <c:pt idx="1">
                  <c:v>2.2595238095238002</c:v>
                </c:pt>
                <c:pt idx="2">
                  <c:v>2.2415094339622601</c:v>
                </c:pt>
                <c:pt idx="3">
                  <c:v>1.93396226415094</c:v>
                </c:pt>
                <c:pt idx="4">
                  <c:v>1.52857142857142</c:v>
                </c:pt>
                <c:pt idx="5">
                  <c:v>1.4415094339622601</c:v>
                </c:pt>
                <c:pt idx="6">
                  <c:v>1.4377358490565999</c:v>
                </c:pt>
                <c:pt idx="7">
                  <c:v>1.26428571428571</c:v>
                </c:pt>
                <c:pt idx="8">
                  <c:v>1.24285714285714</c:v>
                </c:pt>
                <c:pt idx="9">
                  <c:v>1.2207547169811299</c:v>
                </c:pt>
              </c:numCache>
            </c:numRef>
          </c:val>
          <c:extLst>
            <c:ext xmlns:c16="http://schemas.microsoft.com/office/drawing/2014/chart" uri="{C3380CC4-5D6E-409C-BE32-E72D297353CC}">
              <c16:uniqueId val="{00000000-4C88-4E55-877E-CBD1866226F8}"/>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Arkusz5!$C$2:$C$157</c:f>
              <c:numCache>
                <c:formatCode>General</c:formatCode>
                <c:ptCount val="36"/>
                <c:pt idx="0">
                  <c:v>1</c:v>
                </c:pt>
                <c:pt idx="1">
                  <c:v>4</c:v>
                </c:pt>
                <c:pt idx="2">
                  <c:v>4</c:v>
                </c:pt>
                <c:pt idx="3">
                  <c:v>22</c:v>
                </c:pt>
                <c:pt idx="4">
                  <c:v>15.33</c:v>
                </c:pt>
                <c:pt idx="5">
                  <c:v>10</c:v>
                </c:pt>
                <c:pt idx="6">
                  <c:v>5</c:v>
                </c:pt>
                <c:pt idx="7">
                  <c:v>4</c:v>
                </c:pt>
                <c:pt idx="8">
                  <c:v>10</c:v>
                </c:pt>
                <c:pt idx="9">
                  <c:v>8</c:v>
                </c:pt>
                <c:pt idx="10">
                  <c:v>17</c:v>
                </c:pt>
                <c:pt idx="11">
                  <c:v>3</c:v>
                </c:pt>
                <c:pt idx="12">
                  <c:v>31</c:v>
                </c:pt>
                <c:pt idx="13">
                  <c:v>5.5</c:v>
                </c:pt>
                <c:pt idx="14">
                  <c:v>17</c:v>
                </c:pt>
                <c:pt idx="15">
                  <c:v>14</c:v>
                </c:pt>
                <c:pt idx="16">
                  <c:v>36</c:v>
                </c:pt>
                <c:pt idx="17">
                  <c:v>6.67</c:v>
                </c:pt>
                <c:pt idx="18">
                  <c:v>13</c:v>
                </c:pt>
                <c:pt idx="19">
                  <c:v>26</c:v>
                </c:pt>
                <c:pt idx="20">
                  <c:v>17</c:v>
                </c:pt>
                <c:pt idx="21">
                  <c:v>15</c:v>
                </c:pt>
                <c:pt idx="22">
                  <c:v>24</c:v>
                </c:pt>
                <c:pt idx="23">
                  <c:v>20</c:v>
                </c:pt>
                <c:pt idx="24">
                  <c:v>25</c:v>
                </c:pt>
                <c:pt idx="25">
                  <c:v>28</c:v>
                </c:pt>
                <c:pt idx="26">
                  <c:v>12.5</c:v>
                </c:pt>
                <c:pt idx="27">
                  <c:v>32</c:v>
                </c:pt>
                <c:pt idx="28">
                  <c:v>11.67</c:v>
                </c:pt>
                <c:pt idx="29">
                  <c:v>7</c:v>
                </c:pt>
                <c:pt idx="30">
                  <c:v>34</c:v>
                </c:pt>
                <c:pt idx="31">
                  <c:v>16</c:v>
                </c:pt>
                <c:pt idx="32">
                  <c:v>19</c:v>
                </c:pt>
                <c:pt idx="33">
                  <c:v>23</c:v>
                </c:pt>
                <c:pt idx="34">
                  <c:v>18</c:v>
                </c:pt>
                <c:pt idx="35">
                  <c:v>33</c:v>
                </c:pt>
              </c:numCache>
            </c:numRef>
          </c:val>
          <c:extLst>
            <c:ext xmlns:c16="http://schemas.microsoft.com/office/drawing/2014/chart" uri="{C3380CC4-5D6E-409C-BE32-E72D297353CC}">
              <c16:uniqueId val="{00000000-7CFD-4525-A14F-417219CACC9E}"/>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Arkusz5!$D$2:$D$157</c:f>
              <c:numCache>
                <c:formatCode>General</c:formatCode>
                <c:ptCount val="36"/>
                <c:pt idx="0">
                  <c:v>33</c:v>
                </c:pt>
                <c:pt idx="1">
                  <c:v>26</c:v>
                </c:pt>
                <c:pt idx="2">
                  <c:v>26</c:v>
                </c:pt>
                <c:pt idx="3">
                  <c:v>41.5</c:v>
                </c:pt>
                <c:pt idx="4">
                  <c:v>33</c:v>
                </c:pt>
                <c:pt idx="5">
                  <c:v>25</c:v>
                </c:pt>
                <c:pt idx="6">
                  <c:v>20</c:v>
                </c:pt>
                <c:pt idx="7">
                  <c:v>18.5</c:v>
                </c:pt>
                <c:pt idx="8">
                  <c:v>24</c:v>
                </c:pt>
                <c:pt idx="9">
                  <c:v>20</c:v>
                </c:pt>
                <c:pt idx="10">
                  <c:v>27.5</c:v>
                </c:pt>
                <c:pt idx="11">
                  <c:v>13.5</c:v>
                </c:pt>
                <c:pt idx="12">
                  <c:v>40.5</c:v>
                </c:pt>
                <c:pt idx="13">
                  <c:v>13.5</c:v>
                </c:pt>
                <c:pt idx="14">
                  <c:v>24</c:v>
                </c:pt>
                <c:pt idx="15">
                  <c:v>20.5</c:v>
                </c:pt>
                <c:pt idx="16">
                  <c:v>41</c:v>
                </c:pt>
                <c:pt idx="17">
                  <c:v>10.5</c:v>
                </c:pt>
                <c:pt idx="18">
                  <c:v>15.5</c:v>
                </c:pt>
                <c:pt idx="19">
                  <c:v>28.5</c:v>
                </c:pt>
                <c:pt idx="20">
                  <c:v>17.5</c:v>
                </c:pt>
                <c:pt idx="21">
                  <c:v>15.5</c:v>
                </c:pt>
                <c:pt idx="22">
                  <c:v>23.5</c:v>
                </c:pt>
                <c:pt idx="23">
                  <c:v>18</c:v>
                </c:pt>
                <c:pt idx="24">
                  <c:v>23</c:v>
                </c:pt>
                <c:pt idx="25">
                  <c:v>26</c:v>
                </c:pt>
                <c:pt idx="26">
                  <c:v>10</c:v>
                </c:pt>
                <c:pt idx="27">
                  <c:v>29</c:v>
                </c:pt>
                <c:pt idx="28">
                  <c:v>8</c:v>
                </c:pt>
                <c:pt idx="29">
                  <c:v>2.5</c:v>
                </c:pt>
                <c:pt idx="30">
                  <c:v>28</c:v>
                </c:pt>
                <c:pt idx="31">
                  <c:v>9.5</c:v>
                </c:pt>
                <c:pt idx="32">
                  <c:v>12.5</c:v>
                </c:pt>
                <c:pt idx="33">
                  <c:v>15.5</c:v>
                </c:pt>
                <c:pt idx="34">
                  <c:v>4.5</c:v>
                </c:pt>
                <c:pt idx="35">
                  <c:v>17</c:v>
                </c:pt>
              </c:numCache>
            </c:numRef>
          </c:val>
          <c:extLst>
            <c:ext xmlns:c16="http://schemas.microsoft.com/office/drawing/2014/chart" uri="{C3380CC4-5D6E-409C-BE32-E72D297353CC}">
              <c16:uniqueId val="{00000001-7CFD-4525-A14F-417219CACC9E}"/>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Dzieci pracujące</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Arkusz1!$A$2:$A$57</c:f>
              <c:strCache>
                <c:ptCount val="56"/>
                <c:pt idx="0">
                  <c:v>Cameroon</c:v>
                </c:pt>
                <c:pt idx="1">
                  <c:v>Sierra Leone</c:v>
                </c:pt>
                <c:pt idx="2">
                  <c:v>Guinea-Bissau</c:v>
                </c:pt>
                <c:pt idx="3">
                  <c:v>Burkina Faso</c:v>
                </c:pt>
                <c:pt idx="4">
                  <c:v>Ghana</c:v>
                </c:pt>
                <c:pt idx="5">
                  <c:v>Togo</c:v>
                </c:pt>
                <c:pt idx="6">
                  <c:v>Niger</c:v>
                </c:pt>
                <c:pt idx="7">
                  <c:v>South Sudan</c:v>
                </c:pt>
                <c:pt idx="8">
                  <c:v>Somalia</c:v>
                </c:pt>
                <c:pt idx="9">
                  <c:v>Nepal</c:v>
                </c:pt>
                <c:pt idx="10">
                  <c:v>Guinea</c:v>
                </c:pt>
                <c:pt idx="11">
                  <c:v>Haiti</c:v>
                </c:pt>
                <c:pt idx="12">
                  <c:v>Central African Republic</c:v>
                </c:pt>
                <c:pt idx="13">
                  <c:v>Uganda</c:v>
                </c:pt>
                <c:pt idx="14">
                  <c:v>Kyrgyz Republic</c:v>
                </c:pt>
                <c:pt idx="15">
                  <c:v>Cote d'Ivoire</c:v>
                </c:pt>
                <c:pt idx="16">
                  <c:v>Gambia, The</c:v>
                </c:pt>
                <c:pt idx="17">
                  <c:v>Zambia</c:v>
                </c:pt>
                <c:pt idx="18">
                  <c:v>Chad</c:v>
                </c:pt>
                <c:pt idx="19">
                  <c:v>Burundi</c:v>
                </c:pt>
                <c:pt idx="20">
                  <c:v>Georgia</c:v>
                </c:pt>
                <c:pt idx="21">
                  <c:v>Congo, Rep.</c:v>
                </c:pt>
                <c:pt idx="22">
                  <c:v>Nicaragua</c:v>
                </c:pt>
                <c:pt idx="23">
                  <c:v>Mali</c:v>
                </c:pt>
                <c:pt idx="24">
                  <c:v>Tanzania</c:v>
                </c:pt>
                <c:pt idx="25">
                  <c:v>Moldova</c:v>
                </c:pt>
                <c:pt idx="26">
                  <c:v>Mozambique</c:v>
                </c:pt>
                <c:pt idx="27">
                  <c:v>Ethiopia</c:v>
                </c:pt>
                <c:pt idx="28">
                  <c:v>Madagascar</c:v>
                </c:pt>
                <c:pt idx="29">
                  <c:v>Malawi</c:v>
                </c:pt>
                <c:pt idx="30">
                  <c:v>Benin</c:v>
                </c:pt>
                <c:pt idx="31">
                  <c:v>Gabon</c:v>
                </c:pt>
                <c:pt idx="32">
                  <c:v>Mauritania</c:v>
                </c:pt>
                <c:pt idx="33">
                  <c:v>Nigeria</c:v>
                </c:pt>
                <c:pt idx="34">
                  <c:v>Peru</c:v>
                </c:pt>
                <c:pt idx="35">
                  <c:v>Congo, Dem. Rep.</c:v>
                </c:pt>
                <c:pt idx="36">
                  <c:v>Bolivia</c:v>
                </c:pt>
                <c:pt idx="37">
                  <c:v>Timor-Leste</c:v>
                </c:pt>
                <c:pt idx="38">
                  <c:v>Macedonia, FYR</c:v>
                </c:pt>
                <c:pt idx="39">
                  <c:v>Guatemala</c:v>
                </c:pt>
                <c:pt idx="40">
                  <c:v>Rwanda</c:v>
                </c:pt>
                <c:pt idx="41">
                  <c:v>Liberia</c:v>
                </c:pt>
                <c:pt idx="42">
                  <c:v>Bangladesh</c:v>
                </c:pt>
                <c:pt idx="43">
                  <c:v>Yemen, Rep.</c:v>
                </c:pt>
                <c:pt idx="44">
                  <c:v>Mongolia</c:v>
                </c:pt>
                <c:pt idx="45">
                  <c:v>Paraguay</c:v>
                </c:pt>
                <c:pt idx="46">
                  <c:v>Thailand</c:v>
                </c:pt>
                <c:pt idx="47">
                  <c:v>Dominican Republic</c:v>
                </c:pt>
                <c:pt idx="48">
                  <c:v>Swaziland</c:v>
                </c:pt>
                <c:pt idx="49">
                  <c:v>Senegal</c:v>
                </c:pt>
                <c:pt idx="50">
                  <c:v>Pakistan</c:v>
                </c:pt>
                <c:pt idx="51">
                  <c:v>Sudan</c:v>
                </c:pt>
                <c:pt idx="52">
                  <c:v>Cambodia</c:v>
                </c:pt>
                <c:pt idx="53">
                  <c:v>Vietnam</c:v>
                </c:pt>
                <c:pt idx="54">
                  <c:v>Sri Lanka</c:v>
                </c:pt>
                <c:pt idx="55">
                  <c:v>Bosnia and Herzegovina</c:v>
                </c:pt>
              </c:strCache>
            </c:strRef>
          </c:cat>
          <c:val>
            <c:numRef>
              <c:f>Arkusz1!$B$2:$B$57</c:f>
              <c:numCache>
                <c:formatCode>0.0</c:formatCode>
                <c:ptCount val="56"/>
                <c:pt idx="0">
                  <c:v>62</c:v>
                </c:pt>
                <c:pt idx="1">
                  <c:v>59.2</c:v>
                </c:pt>
                <c:pt idx="2">
                  <c:v>50.5</c:v>
                </c:pt>
                <c:pt idx="3">
                  <c:v>50.3</c:v>
                </c:pt>
                <c:pt idx="4">
                  <c:v>48.9</c:v>
                </c:pt>
                <c:pt idx="5">
                  <c:v>48.8</c:v>
                </c:pt>
                <c:pt idx="6">
                  <c:v>48.5</c:v>
                </c:pt>
                <c:pt idx="7">
                  <c:v>45.6</c:v>
                </c:pt>
                <c:pt idx="8">
                  <c:v>43.5</c:v>
                </c:pt>
                <c:pt idx="9">
                  <c:v>40.6</c:v>
                </c:pt>
                <c:pt idx="10">
                  <c:v>38.1</c:v>
                </c:pt>
                <c:pt idx="11">
                  <c:v>37.799999999999997</c:v>
                </c:pt>
                <c:pt idx="12">
                  <c:v>37.200000000000003</c:v>
                </c:pt>
                <c:pt idx="13">
                  <c:v>36.700000000000003</c:v>
                </c:pt>
                <c:pt idx="14">
                  <c:v>36.6</c:v>
                </c:pt>
                <c:pt idx="15">
                  <c:v>36.5</c:v>
                </c:pt>
                <c:pt idx="16">
                  <c:v>35.9</c:v>
                </c:pt>
                <c:pt idx="17">
                  <c:v>34.4</c:v>
                </c:pt>
                <c:pt idx="18">
                  <c:v>33.1</c:v>
                </c:pt>
                <c:pt idx="19">
                  <c:v>31.9</c:v>
                </c:pt>
                <c:pt idx="20">
                  <c:v>31.8</c:v>
                </c:pt>
                <c:pt idx="21">
                  <c:v>31.5</c:v>
                </c:pt>
                <c:pt idx="22">
                  <c:v>31.1</c:v>
                </c:pt>
                <c:pt idx="23">
                  <c:v>29.7</c:v>
                </c:pt>
                <c:pt idx="24">
                  <c:v>29.4</c:v>
                </c:pt>
                <c:pt idx="25">
                  <c:v>29</c:v>
                </c:pt>
                <c:pt idx="26">
                  <c:v>27.4</c:v>
                </c:pt>
                <c:pt idx="27">
                  <c:v>26.1</c:v>
                </c:pt>
                <c:pt idx="28">
                  <c:v>26</c:v>
                </c:pt>
                <c:pt idx="29">
                  <c:v>25.1</c:v>
                </c:pt>
                <c:pt idx="30">
                  <c:v>24.1</c:v>
                </c:pt>
                <c:pt idx="31">
                  <c:v>24</c:v>
                </c:pt>
                <c:pt idx="32">
                  <c:v>21.3</c:v>
                </c:pt>
                <c:pt idx="33">
                  <c:v>21.2</c:v>
                </c:pt>
                <c:pt idx="34">
                  <c:v>20.7</c:v>
                </c:pt>
                <c:pt idx="35">
                  <c:v>20.5</c:v>
                </c:pt>
                <c:pt idx="36">
                  <c:v>20.2</c:v>
                </c:pt>
                <c:pt idx="37">
                  <c:v>19.899999999999999</c:v>
                </c:pt>
                <c:pt idx="38">
                  <c:v>19.8</c:v>
                </c:pt>
                <c:pt idx="39">
                  <c:v>19.2</c:v>
                </c:pt>
                <c:pt idx="40">
                  <c:v>19.100000000000001</c:v>
                </c:pt>
                <c:pt idx="41">
                  <c:v>18.399999999999999</c:v>
                </c:pt>
                <c:pt idx="42">
                  <c:v>16.2</c:v>
                </c:pt>
                <c:pt idx="43">
                  <c:v>16.100000000000001</c:v>
                </c:pt>
                <c:pt idx="44">
                  <c:v>16</c:v>
                </c:pt>
                <c:pt idx="45">
                  <c:v>15.3</c:v>
                </c:pt>
                <c:pt idx="46">
                  <c:v>15.1</c:v>
                </c:pt>
                <c:pt idx="47">
                  <c:v>14</c:v>
                </c:pt>
                <c:pt idx="48">
                  <c:v>13.3</c:v>
                </c:pt>
                <c:pt idx="49">
                  <c:v>13.1</c:v>
                </c:pt>
                <c:pt idx="50">
                  <c:v>13</c:v>
                </c:pt>
                <c:pt idx="51">
                  <c:v>12.5</c:v>
                </c:pt>
                <c:pt idx="52">
                  <c:v>11.5</c:v>
                </c:pt>
                <c:pt idx="53">
                  <c:v>10.9</c:v>
                </c:pt>
                <c:pt idx="54">
                  <c:v>10.7</c:v>
                </c:pt>
                <c:pt idx="55">
                  <c:v>10.6</c:v>
                </c:pt>
              </c:numCache>
            </c:numRef>
          </c:val>
          <c:extLst>
            <c:ext xmlns:c16="http://schemas.microsoft.com/office/drawing/2014/chart" uri="{C3380CC4-5D6E-409C-BE32-E72D297353CC}">
              <c16:uniqueId val="{00000000-E0A5-4B96-B9CB-187627693AE4}"/>
            </c:ext>
          </c:extLst>
        </c:ser>
        <c:dLbls>
          <c:showLegendKey val="0"/>
          <c:showVal val="0"/>
          <c:showCatName val="0"/>
          <c:showSerName val="0"/>
          <c:showPercent val="0"/>
          <c:showBubbleSize val="0"/>
        </c:dLbls>
        <c:gapWidth val="100"/>
        <c:overlap val="-24"/>
        <c:axId val="1620581311"/>
        <c:axId val="1620584639"/>
      </c:barChart>
      <c:catAx>
        <c:axId val="162058131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l-PL"/>
          </a:p>
        </c:txPr>
        <c:crossAx val="1620584639"/>
        <c:crosses val="autoZero"/>
        <c:auto val="1"/>
        <c:lblAlgn val="ctr"/>
        <c:lblOffset val="100"/>
        <c:noMultiLvlLbl val="0"/>
      </c:catAx>
      <c:valAx>
        <c:axId val="1620584639"/>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l-PL"/>
          </a:p>
        </c:txPr>
        <c:crossAx val="1620581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Average consumption by decades (</a:t>
            </a:r>
            <a:r>
              <a:rPr lang="pl-PL" dirty="0" err="1"/>
              <a:t>k</a:t>
            </a:r>
            <a:r>
              <a:rPr lang="en-US" altLang="pl-PL" dirty="0" err="1"/>
              <a:t>W</a:t>
            </a:r>
            <a:r>
              <a:rPr lang="pl-PL" dirty="0" err="1"/>
              <a:t>h</a:t>
            </a:r>
            <a:r>
              <a:rPr lang="pl-PL" dirty="0"/>
              <a:t> </a:t>
            </a:r>
            <a:r>
              <a:rPr lang="en-US" dirty="0"/>
              <a:t>per capita)</a:t>
            </a:r>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 by decades (per capita)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Arkusz1!$A$2:$A$7</c:f>
              <c:strCache>
                <c:ptCount val="6"/>
                <c:pt idx="0">
                  <c:v>do 1970</c:v>
                </c:pt>
                <c:pt idx="1">
                  <c:v>do 1980</c:v>
                </c:pt>
                <c:pt idx="2">
                  <c:v>do 1990</c:v>
                </c:pt>
                <c:pt idx="3">
                  <c:v>do 2000</c:v>
                </c:pt>
                <c:pt idx="4">
                  <c:v>do 2010</c:v>
                </c:pt>
                <c:pt idx="5">
                  <c:v>do 2013</c:v>
                </c:pt>
              </c:strCache>
            </c:strRef>
          </c:cat>
          <c:val>
            <c:numRef>
              <c:f>Arkusz1!$B$2:$B$7</c:f>
              <c:numCache>
                <c:formatCode>0.00</c:formatCode>
                <c:ptCount val="6"/>
                <c:pt idx="0">
                  <c:v>2928.7866042740802</c:v>
                </c:pt>
                <c:pt idx="1">
                  <c:v>1877.9908241036801</c:v>
                </c:pt>
                <c:pt idx="2">
                  <c:v>2695.2359590289302</c:v>
                </c:pt>
                <c:pt idx="3">
                  <c:v>3282.8994610504601</c:v>
                </c:pt>
                <c:pt idx="4">
                  <c:v>3970.0101125073102</c:v>
                </c:pt>
                <c:pt idx="5">
                  <c:v>4316.9052077659499</c:v>
                </c:pt>
              </c:numCache>
            </c:numRef>
          </c:val>
          <c:extLst>
            <c:ext xmlns:c16="http://schemas.microsoft.com/office/drawing/2014/chart" uri="{C3380CC4-5D6E-409C-BE32-E72D297353CC}">
              <c16:uniqueId val="{00000000-D128-42C5-873C-37B7442634DD}"/>
            </c:ext>
          </c:extLst>
        </c:ser>
        <c:dLbls>
          <c:showLegendKey val="0"/>
          <c:showVal val="0"/>
          <c:showCatName val="0"/>
          <c:showSerName val="0"/>
          <c:showPercent val="0"/>
          <c:showBubbleSize val="0"/>
        </c:dLbls>
        <c:gapWidth val="182"/>
        <c:axId val="405472112"/>
        <c:axId val="405480640"/>
      </c:barChart>
      <c:catAx>
        <c:axId val="405472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80640"/>
        <c:crosses val="autoZero"/>
        <c:auto val="1"/>
        <c:lblAlgn val="ctr"/>
        <c:lblOffset val="100"/>
        <c:noMultiLvlLbl val="0"/>
      </c:catAx>
      <c:valAx>
        <c:axId val="405480640"/>
        <c:scaling>
          <c:orientation val="minMax"/>
          <c:max val="450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2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Arkusz1!$A$2:$A$16</c:f>
              <c:strCache>
                <c:ptCount val="15"/>
                <c:pt idx="0">
                  <c:v>Switzerland</c:v>
                </c:pt>
                <c:pt idx="1">
                  <c:v>United Kingdom</c:v>
                </c:pt>
                <c:pt idx="2">
                  <c:v>Canada</c:v>
                </c:pt>
                <c:pt idx="3">
                  <c:v>United States</c:v>
                </c:pt>
                <c:pt idx="4">
                  <c:v>Austria</c:v>
                </c:pt>
                <c:pt idx="5">
                  <c:v>Zambia</c:v>
                </c:pt>
                <c:pt idx="6">
                  <c:v>Norway</c:v>
                </c:pt>
                <c:pt idx="7">
                  <c:v>Netherlands</c:v>
                </c:pt>
                <c:pt idx="8">
                  <c:v>Czech Republic</c:v>
                </c:pt>
                <c:pt idx="9">
                  <c:v>Dem. People's Rep. Korea</c:v>
                </c:pt>
                <c:pt idx="10">
                  <c:v>Germany</c:v>
                </c:pt>
                <c:pt idx="11">
                  <c:v>Luxembourg</c:v>
                </c:pt>
                <c:pt idx="12">
                  <c:v>New Zealand</c:v>
                </c:pt>
                <c:pt idx="13">
                  <c:v>Sweden</c:v>
                </c:pt>
                <c:pt idx="14">
                  <c:v>Poland</c:v>
                </c:pt>
              </c:strCache>
            </c:strRef>
          </c:cat>
          <c:val>
            <c:numRef>
              <c:f>Arkusz1!$B$2:$B$16</c:f>
              <c:numCache>
                <c:formatCode>General</c:formatCode>
                <c:ptCount val="15"/>
                <c:pt idx="0">
                  <c:v>46</c:v>
                </c:pt>
                <c:pt idx="1">
                  <c:v>44</c:v>
                </c:pt>
                <c:pt idx="2">
                  <c:v>41</c:v>
                </c:pt>
                <c:pt idx="3">
                  <c:v>39</c:v>
                </c:pt>
                <c:pt idx="4">
                  <c:v>38</c:v>
                </c:pt>
                <c:pt idx="5">
                  <c:v>38</c:v>
                </c:pt>
                <c:pt idx="6">
                  <c:v>38</c:v>
                </c:pt>
                <c:pt idx="7">
                  <c:v>38</c:v>
                </c:pt>
                <c:pt idx="8">
                  <c:v>37</c:v>
                </c:pt>
                <c:pt idx="9">
                  <c:v>36</c:v>
                </c:pt>
                <c:pt idx="10">
                  <c:v>36</c:v>
                </c:pt>
                <c:pt idx="11">
                  <c:v>36</c:v>
                </c:pt>
                <c:pt idx="12">
                  <c:v>36</c:v>
                </c:pt>
                <c:pt idx="13">
                  <c:v>35</c:v>
                </c:pt>
                <c:pt idx="14">
                  <c:v>34</c:v>
                </c:pt>
              </c:numCache>
            </c:numRef>
          </c:val>
          <c:extLst>
            <c:ext xmlns:c16="http://schemas.microsoft.com/office/drawing/2014/chart" uri="{C3380CC4-5D6E-409C-BE32-E72D297353CC}">
              <c16:uniqueId val="{00000000-722E-48C7-B657-8833DACE8954}"/>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(per capita)</a:t>
            </a:r>
            <a:endParaRPr lang="en-US" dirty="0"/>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1962</c:v>
                </c:pt>
                <c:pt idx="1">
                  <c:v>1968</c:v>
                </c:pt>
                <c:pt idx="2">
                  <c:v>1965</c:v>
                </c:pt>
                <c:pt idx="3">
                  <c:v>1961</c:v>
                </c:pt>
                <c:pt idx="4">
                  <c:v>1963</c:v>
                </c:pt>
                <c:pt idx="5">
                  <c:v>1964</c:v>
                </c:pt>
                <c:pt idx="6">
                  <c:v>1967</c:v>
                </c:pt>
                <c:pt idx="7">
                  <c:v>1966</c:v>
                </c:pt>
                <c:pt idx="8">
                  <c:v>1960</c:v>
                </c:pt>
                <c:pt idx="9">
                  <c:v>1969</c:v>
                </c:pt>
              </c:numCache>
            </c:numRef>
          </c:cat>
          <c:val>
            <c:numRef>
              <c:f>Arkusz1!$B$2:$B$11</c:f>
              <c:numCache>
                <c:formatCode>General</c:formatCode>
                <c:ptCount val="10"/>
                <c:pt idx="0">
                  <c:v>13.37</c:v>
                </c:pt>
                <c:pt idx="1">
                  <c:v>12.83</c:v>
                </c:pt>
                <c:pt idx="2">
                  <c:v>12.59</c:v>
                </c:pt>
                <c:pt idx="3">
                  <c:v>12.52</c:v>
                </c:pt>
                <c:pt idx="4">
                  <c:v>12.38</c:v>
                </c:pt>
                <c:pt idx="5">
                  <c:v>12.34</c:v>
                </c:pt>
                <c:pt idx="6">
                  <c:v>12.18</c:v>
                </c:pt>
                <c:pt idx="7">
                  <c:v>12.06</c:v>
                </c:pt>
                <c:pt idx="8">
                  <c:v>11.96</c:v>
                </c:pt>
                <c:pt idx="9">
                  <c:v>11.13</c:v>
                </c:pt>
              </c:numCache>
            </c:numRef>
          </c:val>
          <c:extLst>
            <c:ext xmlns:c16="http://schemas.microsoft.com/office/drawing/2014/chart" uri="{C3380CC4-5D6E-409C-BE32-E72D297353CC}">
              <c16:uniqueId val="{00000000-D173-4B3D-A466-A8DB0DB287E7}"/>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najmniejsze</a:t>
            </a:r>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2002</c:v>
                </c:pt>
                <c:pt idx="1">
                  <c:v>1998</c:v>
                </c:pt>
                <c:pt idx="2">
                  <c:v>2001</c:v>
                </c:pt>
                <c:pt idx="3">
                  <c:v>1996</c:v>
                </c:pt>
                <c:pt idx="4">
                  <c:v>2000</c:v>
                </c:pt>
                <c:pt idx="5">
                  <c:v>2004</c:v>
                </c:pt>
                <c:pt idx="6">
                  <c:v>1997</c:v>
                </c:pt>
                <c:pt idx="7">
                  <c:v>2003</c:v>
                </c:pt>
                <c:pt idx="8">
                  <c:v>1999</c:v>
                </c:pt>
                <c:pt idx="9">
                  <c:v>2005</c:v>
                </c:pt>
              </c:numCache>
            </c:numRef>
          </c:cat>
          <c:val>
            <c:numRef>
              <c:f>Arkusz1!$B$2:$B$11</c:f>
              <c:numCache>
                <c:formatCode>0.00</c:formatCode>
                <c:ptCount val="10"/>
                <c:pt idx="0">
                  <c:v>4.97</c:v>
                </c:pt>
                <c:pt idx="1">
                  <c:v>4.8899999999999997</c:v>
                </c:pt>
                <c:pt idx="2">
                  <c:v>4.87</c:v>
                </c:pt>
                <c:pt idx="3">
                  <c:v>4.8600000000000003</c:v>
                </c:pt>
                <c:pt idx="4">
                  <c:v>4.8099999999999996</c:v>
                </c:pt>
                <c:pt idx="5">
                  <c:v>4.8099999999999996</c:v>
                </c:pt>
                <c:pt idx="6">
                  <c:v>4.8099999999999996</c:v>
                </c:pt>
                <c:pt idx="7">
                  <c:v>4.79</c:v>
                </c:pt>
                <c:pt idx="8">
                  <c:v>4.71</c:v>
                </c:pt>
                <c:pt idx="9">
                  <c:v>4.6100000000000003</c:v>
                </c:pt>
              </c:numCache>
            </c:numRef>
          </c:val>
          <c:extLst>
            <c:ext xmlns:c16="http://schemas.microsoft.com/office/drawing/2014/chart" uri="{C3380CC4-5D6E-409C-BE32-E72D297353CC}">
              <c16:uniqueId val="{00000000-1DA9-415A-803A-0B1D48EB86ED}"/>
            </c:ext>
          </c:extLst>
        </c:ser>
        <c:dLbls>
          <c:showLegendKey val="0"/>
          <c:showVal val="0"/>
          <c:showCatName val="0"/>
          <c:showSerName val="0"/>
          <c:showPercent val="0"/>
          <c:showBubbleSize val="0"/>
        </c:dLbls>
        <c:gapWidth val="182"/>
        <c:axId val="415452648"/>
        <c:axId val="415447400"/>
      </c:barChart>
      <c:catAx>
        <c:axId val="4154526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15447400"/>
        <c:crosses val="autoZero"/>
        <c:auto val="1"/>
        <c:lblAlgn val="ctr"/>
        <c:lblOffset val="100"/>
        <c:noMultiLvlLbl val="0"/>
      </c:catAx>
      <c:valAx>
        <c:axId val="415447400"/>
        <c:scaling>
          <c:orientation val="minMax"/>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1545264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en-US" altLang="en-US"/>
              <a:t>Średnia w</a:t>
            </a:r>
            <a:r>
              <a:rPr lang="en-US"/>
              <a:t>artość</a:t>
            </a:r>
            <a:r>
              <a:rPr lang="en-US" altLang="en-US"/>
              <a:t> całkowita (kWh)</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Arkusz1!$A$2:$A$15</c:f>
              <c:strCache>
                <c:ptCount val="14"/>
                <c:pt idx="0">
                  <c:v>World</c:v>
                </c:pt>
                <c:pt idx="1">
                  <c:v>High income</c:v>
                </c:pt>
                <c:pt idx="2">
                  <c:v>OECD members</c:v>
                </c:pt>
                <c:pt idx="3">
                  <c:v>High income: OECD</c:v>
                </c:pt>
                <c:pt idx="4">
                  <c:v>Europe &amp; Central Asia (all income levels)</c:v>
                </c:pt>
                <c:pt idx="5">
                  <c:v>Low &amp; middle income</c:v>
                </c:pt>
                <c:pt idx="6">
                  <c:v>Middle income</c:v>
                </c:pt>
                <c:pt idx="7">
                  <c:v>North America</c:v>
                </c:pt>
                <c:pt idx="8">
                  <c:v>East Asia &amp; Pacific (all income levels)</c:v>
                </c:pt>
                <c:pt idx="9">
                  <c:v>Upper middle income</c:v>
                </c:pt>
                <c:pt idx="10">
                  <c:v>European Union</c:v>
                </c:pt>
                <c:pt idx="11">
                  <c:v>High income: nonOECD</c:v>
                </c:pt>
                <c:pt idx="12">
                  <c:v>East Asia &amp; Pacific (developing only)</c:v>
                </c:pt>
                <c:pt idx="13">
                  <c:v>Euro area</c:v>
                </c:pt>
              </c:strCache>
            </c:strRef>
          </c:cat>
          <c:val>
            <c:numRef>
              <c:f>Arkusz1!$B$2:$B$15</c:f>
              <c:numCache>
                <c:formatCode>0.0</c:formatCode>
                <c:ptCount val="14"/>
                <c:pt idx="0">
                  <c:v>11690843898481.699</c:v>
                </c:pt>
                <c:pt idx="1">
                  <c:v>7315941407377.4004</c:v>
                </c:pt>
                <c:pt idx="2">
                  <c:v>6307712456634.9004</c:v>
                </c:pt>
                <c:pt idx="3">
                  <c:v>6124067571639.7002</c:v>
                </c:pt>
                <c:pt idx="4">
                  <c:v>4421491308835</c:v>
                </c:pt>
                <c:pt idx="5">
                  <c:v>3254930114781.1001</c:v>
                </c:pt>
                <c:pt idx="6">
                  <c:v>3094538844334.7002</c:v>
                </c:pt>
                <c:pt idx="7">
                  <c:v>2979719522289.3999</c:v>
                </c:pt>
                <c:pt idx="8">
                  <c:v>2750208553269.6001</c:v>
                </c:pt>
                <c:pt idx="9">
                  <c:v>2323020012013.5</c:v>
                </c:pt>
                <c:pt idx="10">
                  <c:v>2104599728020.3999</c:v>
                </c:pt>
                <c:pt idx="11">
                  <c:v>1567219746125.5</c:v>
                </c:pt>
                <c:pt idx="12">
                  <c:v>1440540144006.8</c:v>
                </c:pt>
                <c:pt idx="13">
                  <c:v>1418855824303.3999</c:v>
                </c:pt>
              </c:numCache>
            </c:numRef>
          </c:val>
          <c:extLst>
            <c:ext xmlns:c16="http://schemas.microsoft.com/office/drawing/2014/chart" uri="{C3380CC4-5D6E-409C-BE32-E72D297353CC}">
              <c16:uniqueId val="{00000000-103A-490E-B1DE-5B96A3089A77}"/>
            </c:ext>
          </c:extLst>
        </c:ser>
        <c:dLbls>
          <c:showLegendKey val="0"/>
          <c:showVal val="0"/>
          <c:showCatName val="0"/>
          <c:showSerName val="0"/>
          <c:showPercent val="0"/>
          <c:showBubbleSize val="0"/>
        </c:dLbls>
        <c:gapWidth val="182"/>
        <c:axId val="300984016"/>
        <c:axId val="300981392"/>
      </c:barChart>
      <c:catAx>
        <c:axId val="30098401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300981392"/>
        <c:crosses val="autoZero"/>
        <c:auto val="1"/>
        <c:lblAlgn val="ctr"/>
        <c:lblOffset val="100"/>
        <c:noMultiLvlLbl val="0"/>
      </c:catAx>
      <c:valAx>
        <c:axId val="300981392"/>
        <c:scaling>
          <c:orientation val="minMax"/>
        </c:scaling>
        <c:delete val="0"/>
        <c:axPos val="t"/>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300984016"/>
        <c:crosses val="autoZero"/>
        <c:crossBetween val="between"/>
        <c:dispUnits>
          <c:builtInUnit val="millions"/>
          <c:dispUnitsLbl>
            <c:spPr>
              <a:noFill/>
              <a:ln>
                <a:noFill/>
              </a:ln>
              <a:effectLst/>
            </c:spPr>
            <c:txPr>
              <a:bodyPr rot="0" spcFirstLastPara="0" vertOverflow="ellipsis" vert="horz" wrap="square" anchor="ctr" anchorCtr="1">
                <a:spAutoFit/>
              </a:bodyPr>
              <a:lstStyle/>
              <a:p>
                <a:pPr>
                  <a:defRPr lang="en-US" sz="1330" b="0" i="0" u="none" strike="noStrike" kern="1200" baseline="0">
                    <a:solidFill>
                      <a:schemeClr val="tx1">
                        <a:lumMod val="65000"/>
                        <a:lumOff val="35000"/>
                      </a:schemeClr>
                    </a:solidFill>
                    <a:latin typeface="+mn-lt"/>
                    <a:ea typeface="+mn-ea"/>
                    <a:cs typeface="+mn-cs"/>
                  </a:defRPr>
                </a:pPr>
                <a:endParaRPr lang="pl-PL"/>
              </a:p>
            </c:txPr>
          </c:dispUnitsLbl>
        </c:dispUnits>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Arkusz1!$A$2:$A$18</c:f>
              <c:strCache>
                <c:ptCount val="17"/>
                <c:pt idx="0">
                  <c:v>Switzerland</c:v>
                </c:pt>
                <c:pt idx="1">
                  <c:v>United Kingdom</c:v>
                </c:pt>
                <c:pt idx="2">
                  <c:v>Norway</c:v>
                </c:pt>
                <c:pt idx="3">
                  <c:v>Austria</c:v>
                </c:pt>
                <c:pt idx="4">
                  <c:v>Czech Republic</c:v>
                </c:pt>
                <c:pt idx="5">
                  <c:v>Canada</c:v>
                </c:pt>
                <c:pt idx="6">
                  <c:v>Italy</c:v>
                </c:pt>
                <c:pt idx="7">
                  <c:v>Belgium</c:v>
                </c:pt>
                <c:pt idx="8">
                  <c:v>United States</c:v>
                </c:pt>
                <c:pt idx="9">
                  <c:v>Germany</c:v>
                </c:pt>
                <c:pt idx="10">
                  <c:v>Luxembourg</c:v>
                </c:pt>
                <c:pt idx="11">
                  <c:v>Netherlands</c:v>
                </c:pt>
                <c:pt idx="12">
                  <c:v>New Zealand</c:v>
                </c:pt>
                <c:pt idx="13">
                  <c:v>Sweden</c:v>
                </c:pt>
                <c:pt idx="14">
                  <c:v>Denmark</c:v>
                </c:pt>
                <c:pt idx="15">
                  <c:v>France</c:v>
                </c:pt>
                <c:pt idx="16">
                  <c:v>Poland</c:v>
                </c:pt>
              </c:strCache>
            </c:strRef>
          </c:cat>
          <c:val>
            <c:numRef>
              <c:f>Arkusz1!$B$2:$B$18</c:f>
              <c:numCache>
                <c:formatCode>General</c:formatCode>
                <c:ptCount val="17"/>
                <c:pt idx="0">
                  <c:v>48</c:v>
                </c:pt>
                <c:pt idx="1">
                  <c:v>45</c:v>
                </c:pt>
                <c:pt idx="2">
                  <c:v>42</c:v>
                </c:pt>
                <c:pt idx="3">
                  <c:v>42</c:v>
                </c:pt>
                <c:pt idx="4">
                  <c:v>41</c:v>
                </c:pt>
                <c:pt idx="5">
                  <c:v>40</c:v>
                </c:pt>
                <c:pt idx="6">
                  <c:v>39</c:v>
                </c:pt>
                <c:pt idx="7">
                  <c:v>39</c:v>
                </c:pt>
                <c:pt idx="8">
                  <c:v>39</c:v>
                </c:pt>
                <c:pt idx="9">
                  <c:v>38</c:v>
                </c:pt>
                <c:pt idx="10">
                  <c:v>38</c:v>
                </c:pt>
                <c:pt idx="11">
                  <c:v>38</c:v>
                </c:pt>
                <c:pt idx="12">
                  <c:v>36</c:v>
                </c:pt>
                <c:pt idx="13">
                  <c:v>36</c:v>
                </c:pt>
                <c:pt idx="14">
                  <c:v>36</c:v>
                </c:pt>
                <c:pt idx="15">
                  <c:v>35</c:v>
                </c:pt>
                <c:pt idx="16">
                  <c:v>35</c:v>
                </c:pt>
              </c:numCache>
            </c:numRef>
          </c:val>
          <c:extLst>
            <c:ext xmlns:c16="http://schemas.microsoft.com/office/drawing/2014/chart" uri="{C3380CC4-5D6E-409C-BE32-E72D297353CC}">
              <c16:uniqueId val="{00000000-C821-4066-AF53-9B7FD1821080}"/>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a:t>
            </a:r>
            <a:r>
              <a:rPr lang="pl-PL" dirty="0" err="1"/>
              <a:t>total</a:t>
            </a:r>
            <a:r>
              <a:rPr lang="pl-PL" dirty="0"/>
              <a:t>)</a:t>
            </a:r>
            <a:endParaRPr lang="en-US" dirty="0"/>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1970</c:v>
                </c:pt>
                <c:pt idx="1">
                  <c:v>1973</c:v>
                </c:pt>
                <c:pt idx="2">
                  <c:v>1961</c:v>
                </c:pt>
                <c:pt idx="3">
                  <c:v>1964</c:v>
                </c:pt>
                <c:pt idx="4">
                  <c:v>1971</c:v>
                </c:pt>
                <c:pt idx="5">
                  <c:v>2009</c:v>
                </c:pt>
                <c:pt idx="6">
                  <c:v>1999</c:v>
                </c:pt>
                <c:pt idx="7">
                  <c:v>1998</c:v>
                </c:pt>
                <c:pt idx="8">
                  <c:v>1988</c:v>
                </c:pt>
                <c:pt idx="9">
                  <c:v>1979</c:v>
                </c:pt>
              </c:numCache>
            </c:numRef>
          </c:cat>
          <c:val>
            <c:numRef>
              <c:f>Arkusz1!$B$2:$B$11</c:f>
              <c:numCache>
                <c:formatCode>General</c:formatCode>
                <c:ptCount val="10"/>
                <c:pt idx="0">
                  <c:v>76.13</c:v>
                </c:pt>
                <c:pt idx="1">
                  <c:v>60.73</c:v>
                </c:pt>
                <c:pt idx="2">
                  <c:v>4.84</c:v>
                </c:pt>
                <c:pt idx="3">
                  <c:v>4.49</c:v>
                </c:pt>
                <c:pt idx="4">
                  <c:v>4.2699999999999996</c:v>
                </c:pt>
                <c:pt idx="5">
                  <c:v>2.4</c:v>
                </c:pt>
                <c:pt idx="6">
                  <c:v>2.39</c:v>
                </c:pt>
                <c:pt idx="7">
                  <c:v>1.47</c:v>
                </c:pt>
                <c:pt idx="8">
                  <c:v>0.86</c:v>
                </c:pt>
                <c:pt idx="9">
                  <c:v>0.62</c:v>
                </c:pt>
              </c:numCache>
            </c:numRef>
          </c:val>
          <c:extLst>
            <c:ext xmlns:c16="http://schemas.microsoft.com/office/drawing/2014/chart" uri="{C3380CC4-5D6E-409C-BE32-E72D297353CC}">
              <c16:uniqueId val="{00000000-D7E6-41B2-8798-8DD84C670115}"/>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pl-PL"/>
              <a:t>Wartość</a:t>
            </a:r>
            <a:r>
              <a:rPr lang="pl-PL"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Norway</c:v>
                </c:pt>
                <c:pt idx="1">
                  <c:v>Turkmenistan</c:v>
                </c:pt>
                <c:pt idx="2">
                  <c:v>Benin</c:v>
                </c:pt>
                <c:pt idx="3">
                  <c:v>Zambia</c:v>
                </c:pt>
                <c:pt idx="4">
                  <c:v>Namibia</c:v>
                </c:pt>
                <c:pt idx="5">
                  <c:v>Jamaica</c:v>
                </c:pt>
                <c:pt idx="6">
                  <c:v>Brazil</c:v>
                </c:pt>
                <c:pt idx="7">
                  <c:v>Algeria</c:v>
                </c:pt>
                <c:pt idx="8">
                  <c:v>Belarus</c:v>
                </c:pt>
                <c:pt idx="9">
                  <c:v>Kyrgyz Republic</c:v>
                </c:pt>
              </c:strCache>
            </c:strRef>
          </c:cat>
          <c:val>
            <c:numRef>
              <c:f>Arkusz1!$B$2:$B$11</c:f>
              <c:numCache>
                <c:formatCode>0.00</c:formatCode>
                <c:ptCount val="10"/>
                <c:pt idx="0">
                  <c:v>99.129629629629605</c:v>
                </c:pt>
                <c:pt idx="1">
                  <c:v>99.109090909090895</c:v>
                </c:pt>
                <c:pt idx="2">
                  <c:v>98.241176470588201</c:v>
                </c:pt>
                <c:pt idx="3">
                  <c:v>98.090476190476096</c:v>
                </c:pt>
                <c:pt idx="4">
                  <c:v>95.4136363636363</c:v>
                </c:pt>
                <c:pt idx="5">
                  <c:v>89.073809523809501</c:v>
                </c:pt>
                <c:pt idx="6">
                  <c:v>88.5309523809523</c:v>
                </c:pt>
                <c:pt idx="7">
                  <c:v>86.8</c:v>
                </c:pt>
                <c:pt idx="8">
                  <c:v>85.417391304347802</c:v>
                </c:pt>
                <c:pt idx="9">
                  <c:v>82.821739130434693</c:v>
                </c:pt>
              </c:numCache>
            </c:numRef>
          </c:val>
          <c:extLst>
            <c:ext xmlns:c16="http://schemas.microsoft.com/office/drawing/2014/chart" uri="{C3380CC4-5D6E-409C-BE32-E72D297353CC}">
              <c16:uniqueId val="{00000000-DD47-4DAA-8575-6D0C406FC275}"/>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ax val="100"/>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a:xfrm>
            <a:off x="1876424" y="5410201"/>
            <a:ext cx="5124886" cy="365125"/>
          </a:xfrm>
        </p:spPr>
        <p:txBody>
          <a:bodyPr/>
          <a:lstStyle/>
          <a:p>
            <a:endParaRPr lang="pl-PL"/>
          </a:p>
        </p:txBody>
      </p:sp>
      <p:sp>
        <p:nvSpPr>
          <p:cNvPr id="6" name="Slide Number Placeholder 5"/>
          <p:cNvSpPr>
            <a:spLocks noGrp="1"/>
          </p:cNvSpPr>
          <p:nvPr>
            <p:ph type="sldNum" sz="quarter" idx="12"/>
          </p:nvPr>
        </p:nvSpPr>
        <p:spPr>
          <a:xfrm>
            <a:off x="9896911" y="5410199"/>
            <a:ext cx="771089" cy="365125"/>
          </a:xfrm>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864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58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1896103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69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74142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11.07.2021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53352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11.07.2021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158513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5240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41158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27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26895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34339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2FAD6B0-1E42-47DA-A421-5D873F6D783F}" type="datetimeFigureOut">
              <a:rPr lang="pl-PL" smtClean="0"/>
              <a:t>11.07.2021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7859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22FAD6B0-1E42-47DA-A421-5D873F6D783F}" type="datetimeFigureOut">
              <a:rPr lang="pl-PL" smtClean="0"/>
              <a:t>11.07.2021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0093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AD6B0-1E42-47DA-A421-5D873F6D783F}" type="datetimeFigureOut">
              <a:rPr lang="pl-PL" smtClean="0"/>
              <a:t>11.07.2021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9911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44147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21463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FAD6B0-1E42-47DA-A421-5D873F6D783F}" type="datetimeFigureOut">
              <a:rPr lang="pl-PL" smtClean="0"/>
              <a:t>11.07.2021</a:t>
            </a:fld>
            <a:endParaRPr lang="pl-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39382-9A8C-472E-BF98-B3789F55E5B4}" type="slidenum">
              <a:rPr lang="pl-PL" smtClean="0"/>
              <a:t>‹#›</a:t>
            </a:fld>
            <a:endParaRPr lang="pl-PL"/>
          </a:p>
        </p:txBody>
      </p:sp>
    </p:spTree>
    <p:extLst>
      <p:ext uri="{BB962C8B-B14F-4D97-AF65-F5344CB8AC3E}">
        <p14:creationId xmlns:p14="http://schemas.microsoft.com/office/powerpoint/2010/main" val="60246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B8E1C9-0235-4C1D-B7E2-F22EBFD61828}"/>
              </a:ext>
            </a:extLst>
          </p:cNvPr>
          <p:cNvSpPr>
            <a:spLocks noGrp="1"/>
          </p:cNvSpPr>
          <p:nvPr>
            <p:ph type="ctrTitle"/>
          </p:nvPr>
        </p:nvSpPr>
        <p:spPr/>
        <p:txBody>
          <a:bodyPr/>
          <a:lstStyle/>
          <a:p>
            <a:r>
              <a:rPr lang="pl-PL" dirty="0"/>
              <a:t>World Development </a:t>
            </a:r>
            <a:r>
              <a:rPr lang="pl-PL" dirty="0" err="1"/>
              <a:t>Indicators</a:t>
            </a:r>
            <a:endParaRPr lang="pl-PL" dirty="0"/>
          </a:p>
        </p:txBody>
      </p:sp>
      <p:sp>
        <p:nvSpPr>
          <p:cNvPr id="3" name="Podtytuł 2">
            <a:extLst>
              <a:ext uri="{FF2B5EF4-FFF2-40B4-BE49-F238E27FC236}">
                <a16:creationId xmlns:a16="http://schemas.microsoft.com/office/drawing/2014/main" id="{C3BED385-AC2F-4D84-8080-C4FBB54A6E87}"/>
              </a:ext>
            </a:extLst>
          </p:cNvPr>
          <p:cNvSpPr>
            <a:spLocks noGrp="1"/>
          </p:cNvSpPr>
          <p:nvPr>
            <p:ph type="subTitle" idx="1"/>
          </p:nvPr>
        </p:nvSpPr>
        <p:spPr/>
        <p:txBody>
          <a:bodyPr/>
          <a:lstStyle/>
          <a:p>
            <a:r>
              <a:rPr lang="pl-PL" dirty="0"/>
              <a:t>Grupa WDEVS</a:t>
            </a:r>
          </a:p>
        </p:txBody>
      </p:sp>
    </p:spTree>
    <p:extLst>
      <p:ext uri="{BB962C8B-B14F-4D97-AF65-F5344CB8AC3E}">
        <p14:creationId xmlns:p14="http://schemas.microsoft.com/office/powerpoint/2010/main" val="20218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p:cNvGraphicFramePr>
            <a:graphicFrameLocks noGrp="1"/>
          </p:cNvGraphicFramePr>
          <p:nvPr>
            <p:ph idx="1"/>
          </p:nvPr>
        </p:nvGraphicFramePr>
        <p:xfrm>
          <a:off x="1007110" y="2243455"/>
          <a:ext cx="10347960" cy="3996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p:cNvGraphicFramePr>
            <a:graphicFrameLocks noGrp="1"/>
          </p:cNvGraphicFramePr>
          <p:nvPr>
            <p:ph idx="1"/>
          </p:nvPr>
        </p:nvGraphicFramePr>
        <p:xfrm>
          <a:off x="1141730" y="2118360"/>
          <a:ext cx="9906000" cy="41211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Średnie całkowite zapotrzebowanie na energię </a:t>
            </a:r>
            <a:r>
              <a:rPr lang="pl-PL" dirty="0" err="1"/>
              <a:t>elektr</a:t>
            </a:r>
            <a:r>
              <a:rPr lang="pl-PL" dirty="0"/>
              <a:t>.</a:t>
            </a:r>
          </a:p>
        </p:txBody>
      </p:sp>
      <p:graphicFrame>
        <p:nvGraphicFramePr>
          <p:cNvPr id="6" name="Symbol zastępczy zawartości 5"/>
          <p:cNvGraphicFramePr>
            <a:graphicFrameLocks noGrp="1"/>
          </p:cNvGraphicFramePr>
          <p:nvPr>
            <p:ph idx="1"/>
          </p:nvPr>
        </p:nvGraphicFramePr>
        <p:xfrm>
          <a:off x="588645" y="2097405"/>
          <a:ext cx="11029950" cy="437959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altLang="pl-PL" dirty="0"/>
              <a:t>Największe roczne </a:t>
            </a:r>
            <a:r>
              <a:rPr lang="pl-PL" dirty="0"/>
              <a:t>Wzrosty / spadki w zużyciu energii </a:t>
            </a:r>
            <a:r>
              <a:rPr lang="pl-PL" dirty="0" err="1"/>
              <a:t>elektr</a:t>
            </a:r>
            <a:r>
              <a:rPr lang="pl-PL" dirty="0"/>
              <a:t>.</a:t>
            </a:r>
            <a:r>
              <a:rPr lang="en-US" altLang="pl-PL" dirty="0"/>
              <a:t> </a:t>
            </a:r>
          </a:p>
        </p:txBody>
      </p:sp>
      <p:sp>
        <p:nvSpPr>
          <p:cNvPr id="3" name="Symbol zastępczy zawartości 2"/>
          <p:cNvSpPr>
            <a:spLocks noGrp="1"/>
          </p:cNvSpPr>
          <p:nvPr>
            <p:ph idx="1"/>
          </p:nvPr>
        </p:nvSpPr>
        <p:spPr/>
        <p:txBody>
          <a:bodyPr/>
          <a:lstStyle/>
          <a:p>
            <a:r>
              <a:rPr lang="pl-PL" sz="2800" dirty="0"/>
              <a:t>Kraj z największy wzrostem rocznym  </a:t>
            </a:r>
            <a:r>
              <a:rPr lang="en-US" sz="2800" dirty="0"/>
              <a:t>(</a:t>
            </a:r>
            <a:r>
              <a:rPr lang="pl-PL" sz="2800" dirty="0" err="1"/>
              <a:t>total</a:t>
            </a:r>
            <a:r>
              <a:rPr lang="en-US" sz="2800" dirty="0"/>
              <a:t>)</a:t>
            </a:r>
            <a:endParaRPr lang="pl-PL" sz="2800" dirty="0"/>
          </a:p>
          <a:p>
            <a:pPr lvl="1"/>
            <a:r>
              <a:rPr lang="pl-PL" sz="3200" dirty="0" err="1"/>
              <a:t>Bahrain</a:t>
            </a:r>
            <a:r>
              <a:rPr lang="pl-PL" sz="3200" dirty="0"/>
              <a:t>	1984	  181%</a:t>
            </a:r>
            <a:r>
              <a:rPr lang="en-US" altLang="pl-PL" sz="3200" dirty="0"/>
              <a:t> (wzrost gospodarczy)</a:t>
            </a:r>
            <a:endParaRPr lang="pl-PL" sz="3200" dirty="0"/>
          </a:p>
          <a:p>
            <a:r>
              <a:rPr lang="pl-PL" sz="2800" dirty="0"/>
              <a:t>Kraj z największym spadkiem rocznym </a:t>
            </a:r>
            <a:r>
              <a:rPr lang="en-US" sz="2800" dirty="0"/>
              <a:t>(</a:t>
            </a:r>
            <a:r>
              <a:rPr lang="pl-PL" sz="2800" dirty="0" err="1"/>
              <a:t>total</a:t>
            </a:r>
            <a:r>
              <a:rPr lang="en-US" sz="2800" dirty="0"/>
              <a:t>)</a:t>
            </a:r>
            <a:endParaRPr lang="pl-PL" sz="2800" dirty="0"/>
          </a:p>
          <a:p>
            <a:pPr lvl="1"/>
            <a:r>
              <a:rPr lang="pl-PL" sz="3200" dirty="0"/>
              <a:t>Angola	1976	  -55% (działania wojenne)</a:t>
            </a:r>
          </a:p>
          <a:p>
            <a:endParaRPr 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Kraje najczęściej występujące w 5% największych wzrostów zapotrzebowania na energię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p:cNvGraphicFramePr>
            <a:graphicFrameLocks noGrp="1"/>
          </p:cNvGraphicFramePr>
          <p:nvPr>
            <p:ph idx="1"/>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Hydroelektrownie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Reaktory jądrowe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2502"/>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ropa naftowa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313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źródła odnawialne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1CFD72-2350-4864-A195-01D63532A8DF}"/>
              </a:ext>
            </a:extLst>
          </p:cNvPr>
          <p:cNvSpPr>
            <a:spLocks noGrp="1"/>
          </p:cNvSpPr>
          <p:nvPr>
            <p:ph type="title"/>
          </p:nvPr>
        </p:nvSpPr>
        <p:spPr/>
        <p:txBody>
          <a:bodyPr/>
          <a:lstStyle/>
          <a:p>
            <a:r>
              <a:rPr lang="pl-PL" dirty="0"/>
              <a:t>Cel projektu</a:t>
            </a:r>
          </a:p>
        </p:txBody>
      </p:sp>
      <p:sp>
        <p:nvSpPr>
          <p:cNvPr id="3" name="Symbol zastępczy zawartości 2">
            <a:extLst>
              <a:ext uri="{FF2B5EF4-FFF2-40B4-BE49-F238E27FC236}">
                <a16:creationId xmlns:a16="http://schemas.microsoft.com/office/drawing/2014/main" id="{97C98DEC-8B6C-4391-9248-177596DACC0C}"/>
              </a:ext>
            </a:extLst>
          </p:cNvPr>
          <p:cNvSpPr>
            <a:spLocks noGrp="1"/>
          </p:cNvSpPr>
          <p:nvPr>
            <p:ph idx="1"/>
          </p:nvPr>
        </p:nvSpPr>
        <p:spPr/>
        <p:txBody>
          <a:bodyPr/>
          <a:lstStyle/>
          <a:p>
            <a:pPr marL="0" indent="0">
              <a:buNone/>
            </a:pPr>
            <a:r>
              <a:rPr lang="pl-PL" dirty="0"/>
              <a:t>Najlepsi z najlepszych i najgorsi z najgorszych – państwa/regiony, które w danych dziedzinach w niedługim czasie stały się potentatami lub popadły w ruinę.</a:t>
            </a:r>
          </a:p>
        </p:txBody>
      </p:sp>
    </p:spTree>
    <p:extLst>
      <p:ext uri="{BB962C8B-B14F-4D97-AF65-F5344CB8AC3E}">
        <p14:creationId xmlns:p14="http://schemas.microsoft.com/office/powerpoint/2010/main" val="108502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Hydroelektrownie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Gaz ziemny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2502"/>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Reaktory jądrowe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ropa naftowa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źródła odnawialne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2502"/>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altLang="pl-PL" dirty="0"/>
              <a:t>Wnioski końcowe</a:t>
            </a:r>
          </a:p>
        </p:txBody>
      </p:sp>
      <p:sp>
        <p:nvSpPr>
          <p:cNvPr id="3" name="Content Placeholder 2"/>
          <p:cNvSpPr>
            <a:spLocks noGrp="1"/>
          </p:cNvSpPr>
          <p:nvPr>
            <p:ph idx="1"/>
          </p:nvPr>
        </p:nvSpPr>
        <p:spPr>
          <a:xfrm>
            <a:off x="839470" y="1769110"/>
            <a:ext cx="10761980" cy="4624705"/>
          </a:xfrm>
        </p:spPr>
        <p:txBody>
          <a:bodyPr>
            <a:normAutofit fontScale="92500" lnSpcReduction="20000"/>
          </a:bodyPr>
          <a:lstStyle/>
          <a:p>
            <a:r>
              <a:rPr lang="en-US" altLang="en-US"/>
              <a:t>Największe zapotrzebowanie na energię elektryczną notuje się w krajach rozwiniętych (USA, Szwajcaria, Wielka Brytania, Canada). Zarówno per capita jak całościowo.</a:t>
            </a:r>
          </a:p>
          <a:p>
            <a:r>
              <a:rPr lang="en-US" altLang="en-US"/>
              <a:t>Największe przyrosty procentowe zużycia energii notuje się w krajach rozwiniętych.</a:t>
            </a:r>
          </a:p>
          <a:p>
            <a:r>
              <a:rPr lang="en-US" altLang="en-US"/>
              <a:t>Największe przyrosty zapotrzebowania zanotowano w latach 60-tych, a po załamaniu w latach 70- sukcesywnie rośnie.</a:t>
            </a:r>
          </a:p>
          <a:p>
            <a:r>
              <a:rPr lang="en-US" altLang="en-US"/>
              <a:t>Uwarnunkowania geohistoryczne i geopolityczne w rzeczywisty sposób zmieniają zapotrzebowanie na energię elektryczną (Bahrain - wzrosty i Angola - spadki).</a:t>
            </a:r>
          </a:p>
          <a:p>
            <a:r>
              <a:rPr lang="en-US" altLang="en-US"/>
              <a:t>Zapotrzebowanie na energię rośnie sukcesywnie z przyrostem naturalnym i rozwojem gospodarczym.</a:t>
            </a:r>
          </a:p>
          <a:p>
            <a:r>
              <a:rPr lang="en-US" altLang="en-US"/>
              <a:t>Produkcja energii z żródeł kopalnych w największym stopniu zachodzi w krajach mniej rozwiniętych, zaś energii odnawialnej, jądrowej i gazu naturalnego w krajach rozwiniętych.</a:t>
            </a:r>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8458D0-9930-4CA7-AE09-FE212C792C56}"/>
              </a:ext>
            </a:extLst>
          </p:cNvPr>
          <p:cNvSpPr>
            <a:spLocks noGrp="1"/>
          </p:cNvSpPr>
          <p:nvPr>
            <p:ph type="title"/>
          </p:nvPr>
        </p:nvSpPr>
        <p:spPr>
          <a:xfrm>
            <a:off x="903288" y="2494943"/>
            <a:ext cx="9905998" cy="1478570"/>
          </a:xfrm>
        </p:spPr>
        <p:txBody>
          <a:bodyPr/>
          <a:lstStyle/>
          <a:p>
            <a:pPr algn="ctr"/>
            <a:r>
              <a:rPr lang="pl-PL" dirty="0"/>
              <a:t>Edukacja</a:t>
            </a:r>
          </a:p>
        </p:txBody>
      </p:sp>
    </p:spTree>
    <p:extLst>
      <p:ext uri="{BB962C8B-B14F-4D97-AF65-F5344CB8AC3E}">
        <p14:creationId xmlns:p14="http://schemas.microsoft.com/office/powerpoint/2010/main" val="12710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brutto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fontScale="77500" lnSpcReduction="20000"/>
          </a:bodyPr>
          <a:lstStyle/>
          <a:p>
            <a:r>
              <a:rPr lang="pl-PL" dirty="0"/>
              <a:t>Wskaźnik naboru brutto do pierwszej klasy szkoły podstawowej to liczba nowych osób rozpoczynających naukę w pierwszej klasie szkoły podstawowej bez względu na wiek, wyrażona jako odsetek populacji w oficjalnym wieku rozpoczęcia nauki w szkołach podstawowych.</a:t>
            </a:r>
          </a:p>
          <a:p>
            <a:r>
              <a:rPr lang="pl-PL" dirty="0"/>
              <a:t>Wskazuje poziom dostępu do edukacji podstawowej oraz zdolność systemu edukacji do zapewnienia dostępu do edukacji podstawowej. </a:t>
            </a:r>
          </a:p>
          <a:p>
            <a:r>
              <a:rPr lang="pl-PL" dirty="0"/>
              <a:t>Niski wskaźnik naboru brutto w pierwszej klasie szkoły podstawowej odzwierciedla fakt, że wiele dzieci nie rozpoczyna nauki w szkole podstawowej, mimo że w większości krajów uczęszczanie do szkoły, przynajmniej na poziomie szkoły podstawowej, jest obowiązkowe. </a:t>
            </a:r>
          </a:p>
          <a:p>
            <a:r>
              <a:rPr lang="pl-PL" dirty="0"/>
              <a:t>Ponieważ wskaźnik naboru brutto obejmuje wszystkich nowych uczestników, niezależnie od wieku, w niektórych sytuacjach może przekroczyć 100 procent, na przykład natychmiast po zniesieniu opłat lub gdy liczba ponownie zapisanych dzieci jest duża.</a:t>
            </a:r>
          </a:p>
        </p:txBody>
      </p:sp>
    </p:spTree>
    <p:extLst>
      <p:ext uri="{BB962C8B-B14F-4D97-AF65-F5344CB8AC3E}">
        <p14:creationId xmlns:p14="http://schemas.microsoft.com/office/powerpoint/2010/main" val="319044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7C5C56-CD86-4187-8ACF-DF4FA82A2FE8}"/>
              </a:ext>
            </a:extLst>
          </p:cNvPr>
          <p:cNvSpPr>
            <a:spLocks noGrp="1"/>
          </p:cNvSpPr>
          <p:nvPr>
            <p:ph type="title"/>
          </p:nvPr>
        </p:nvSpPr>
        <p:spPr/>
        <p:txBody>
          <a:bodyPr/>
          <a:lstStyle/>
          <a:p>
            <a:r>
              <a:rPr lang="pl-PL"/>
              <a:t>Gender gap </a:t>
            </a:r>
            <a:endParaRPr lang="pl-PL" dirty="0"/>
          </a:p>
        </p:txBody>
      </p:sp>
      <p:sp>
        <p:nvSpPr>
          <p:cNvPr id="3" name="Symbol zastępczy zawartości 2">
            <a:extLst>
              <a:ext uri="{FF2B5EF4-FFF2-40B4-BE49-F238E27FC236}">
                <a16:creationId xmlns:a16="http://schemas.microsoft.com/office/drawing/2014/main" id="{D13F101C-46EF-4BB6-B258-E95A22687D1E}"/>
              </a:ext>
            </a:extLst>
          </p:cNvPr>
          <p:cNvSpPr>
            <a:spLocks noGrp="1"/>
          </p:cNvSpPr>
          <p:nvPr>
            <p:ph idx="1"/>
          </p:nvPr>
        </p:nvSpPr>
        <p:spPr/>
        <p:txBody>
          <a:bodyPr/>
          <a:lstStyle/>
          <a:p>
            <a:r>
              <a:rPr lang="pl-PL" dirty="0"/>
              <a:t>Największa różnica w ilości przyjęć do pierwszej klasy ze względu na płeć wystąpiła w latach 70tych ubiegłego wieku.</a:t>
            </a:r>
          </a:p>
          <a:p>
            <a:endParaRPr lang="pl-PL" dirty="0"/>
          </a:p>
          <a:p>
            <a:endParaRPr lang="pl-PL" dirty="0"/>
          </a:p>
          <a:p>
            <a:endParaRPr lang="pl-PL" dirty="0"/>
          </a:p>
        </p:txBody>
      </p:sp>
      <p:graphicFrame>
        <p:nvGraphicFramePr>
          <p:cNvPr id="7" name="Tabela 6">
            <a:extLst>
              <a:ext uri="{FF2B5EF4-FFF2-40B4-BE49-F238E27FC236}">
                <a16:creationId xmlns:a16="http://schemas.microsoft.com/office/drawing/2014/main" id="{9CC34A32-6A93-4771-910D-95B86B912FB8}"/>
              </a:ext>
            </a:extLst>
          </p:cNvPr>
          <p:cNvGraphicFramePr>
            <a:graphicFrameLocks noGrp="1"/>
          </p:cNvGraphicFramePr>
          <p:nvPr>
            <p:extLst>
              <p:ext uri="{D42A27DB-BD31-4B8C-83A1-F6EECF244321}">
                <p14:modId xmlns:p14="http://schemas.microsoft.com/office/powerpoint/2010/main" val="1324076930"/>
              </p:ext>
            </p:extLst>
          </p:nvPr>
        </p:nvGraphicFramePr>
        <p:xfrm>
          <a:off x="1451295" y="3590487"/>
          <a:ext cx="8674217" cy="1057014"/>
        </p:xfrm>
        <a:graphic>
          <a:graphicData uri="http://schemas.openxmlformats.org/drawingml/2006/table">
            <a:tbl>
              <a:tblPr>
                <a:tableStyleId>{21E4AEA4-8DFA-4A89-87EB-49C32662AFE0}</a:tableStyleId>
              </a:tblPr>
              <a:tblGrid>
                <a:gridCol w="3403809">
                  <a:extLst>
                    <a:ext uri="{9D8B030D-6E8A-4147-A177-3AD203B41FA5}">
                      <a16:colId xmlns:a16="http://schemas.microsoft.com/office/drawing/2014/main" val="4284084602"/>
                    </a:ext>
                  </a:extLst>
                </a:gridCol>
                <a:gridCol w="965427">
                  <a:extLst>
                    <a:ext uri="{9D8B030D-6E8A-4147-A177-3AD203B41FA5}">
                      <a16:colId xmlns:a16="http://schemas.microsoft.com/office/drawing/2014/main" val="2596344042"/>
                    </a:ext>
                  </a:extLst>
                </a:gridCol>
                <a:gridCol w="803167">
                  <a:extLst>
                    <a:ext uri="{9D8B030D-6E8A-4147-A177-3AD203B41FA5}">
                      <a16:colId xmlns:a16="http://schemas.microsoft.com/office/drawing/2014/main" val="2460322980"/>
                    </a:ext>
                  </a:extLst>
                </a:gridCol>
                <a:gridCol w="1028056">
                  <a:extLst>
                    <a:ext uri="{9D8B030D-6E8A-4147-A177-3AD203B41FA5}">
                      <a16:colId xmlns:a16="http://schemas.microsoft.com/office/drawing/2014/main" val="236725613"/>
                    </a:ext>
                  </a:extLst>
                </a:gridCol>
                <a:gridCol w="2473758">
                  <a:extLst>
                    <a:ext uri="{9D8B030D-6E8A-4147-A177-3AD203B41FA5}">
                      <a16:colId xmlns:a16="http://schemas.microsoft.com/office/drawing/2014/main" val="1347379580"/>
                    </a:ext>
                  </a:extLst>
                </a:gridCol>
              </a:tblGrid>
              <a:tr h="352338">
                <a:tc>
                  <a:txBody>
                    <a:bodyPr/>
                    <a:lstStyle/>
                    <a:p>
                      <a:pPr algn="ctr" fontAlgn="b"/>
                      <a:r>
                        <a:rPr lang="pl-PL" sz="1600" b="1" u="none" strike="noStrike" dirty="0">
                          <a:solidFill>
                            <a:schemeClr val="tx1"/>
                          </a:solidFill>
                          <a:effectLst/>
                        </a:rPr>
                        <a:t>Region</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Kraj</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a:solidFill>
                            <a:schemeClr val="tx1"/>
                          </a:solidFill>
                          <a:effectLst/>
                        </a:rPr>
                        <a:t>Wiek</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Dekada</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err="1">
                          <a:solidFill>
                            <a:schemeClr val="tx1"/>
                          </a:solidFill>
                          <a:effectLst/>
                        </a:rPr>
                        <a:t>Gender</a:t>
                      </a:r>
                      <a:r>
                        <a:rPr lang="pl-PL" sz="1600" b="1" u="none" strike="noStrike" dirty="0">
                          <a:solidFill>
                            <a:schemeClr val="tx1"/>
                          </a:solidFill>
                          <a:effectLst/>
                        </a:rPr>
                        <a:t> gap</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501351355"/>
                  </a:ext>
                </a:extLst>
              </a:tr>
              <a:tr h="352338">
                <a:tc>
                  <a:txBody>
                    <a:bodyPr/>
                    <a:lstStyle/>
                    <a:p>
                      <a:pPr algn="ctr" fontAlgn="b"/>
                      <a:r>
                        <a:rPr lang="pl-PL" sz="1600" u="none" strike="noStrike">
                          <a:solidFill>
                            <a:schemeClr val="tx1"/>
                          </a:solidFill>
                          <a:effectLst/>
                        </a:rPr>
                        <a:t>South Asia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Bhutan</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7</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64,43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290854817"/>
                  </a:ext>
                </a:extLst>
              </a:tr>
              <a:tr h="352338">
                <a:tc>
                  <a:txBody>
                    <a:bodyPr/>
                    <a:lstStyle/>
                    <a:p>
                      <a:pPr algn="ctr" fontAlgn="b"/>
                      <a:r>
                        <a:rPr lang="pl-PL" sz="1600" u="none" strike="noStrike">
                          <a:solidFill>
                            <a:schemeClr val="tx1"/>
                          </a:solidFill>
                          <a:effectLst/>
                        </a:rPr>
                        <a:t>Sub-Saharan Africa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Lesotho</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7</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-20,32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040067311"/>
                  </a:ext>
                </a:extLst>
              </a:tr>
            </a:tbl>
          </a:graphicData>
        </a:graphic>
      </p:graphicFrame>
    </p:spTree>
    <p:extLst>
      <p:ext uri="{BB962C8B-B14F-4D97-AF65-F5344CB8AC3E}">
        <p14:creationId xmlns:p14="http://schemas.microsoft.com/office/powerpoint/2010/main" val="2049237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4AC2F3-3B29-4E87-A73E-190984B7A62F}"/>
              </a:ext>
            </a:extLst>
          </p:cNvPr>
          <p:cNvSpPr>
            <a:spLocks noGrp="1"/>
          </p:cNvSpPr>
          <p:nvPr>
            <p:ph type="title"/>
          </p:nvPr>
        </p:nvSpPr>
        <p:spPr>
          <a:xfrm>
            <a:off x="1141413" y="389918"/>
            <a:ext cx="9905998" cy="1478570"/>
          </a:xfrm>
        </p:spPr>
        <p:txBody>
          <a:bodyPr>
            <a:normAutofit fontScale="90000"/>
          </a:bodyPr>
          <a:lstStyle/>
          <a:p>
            <a:r>
              <a:rPr lang="pl-PL" dirty="0" err="1"/>
              <a:t>Gender</a:t>
            </a:r>
            <a:r>
              <a:rPr lang="pl-PL" dirty="0"/>
              <a:t> gap – miejsce w rankingu – XX vs. XXI</a:t>
            </a:r>
            <a:br>
              <a:rPr lang="pl-PL" dirty="0"/>
            </a:br>
            <a:r>
              <a:rPr lang="pl-PL" dirty="0"/>
              <a:t>Europe &amp; Central Asia</a:t>
            </a:r>
          </a:p>
        </p:txBody>
      </p:sp>
      <p:graphicFrame>
        <p:nvGraphicFramePr>
          <p:cNvPr id="6" name="Wykres 5">
            <a:extLst>
              <a:ext uri="{FF2B5EF4-FFF2-40B4-BE49-F238E27FC236}">
                <a16:creationId xmlns:a16="http://schemas.microsoft.com/office/drawing/2014/main" id="{0A3026C6-873D-44A3-8A1A-E4977CF5431E}"/>
              </a:ext>
            </a:extLst>
          </p:cNvPr>
          <p:cNvGraphicFramePr>
            <a:graphicFrameLocks/>
          </p:cNvGraphicFramePr>
          <p:nvPr/>
        </p:nvGraphicFramePr>
        <p:xfrm>
          <a:off x="1141413" y="1795462"/>
          <a:ext cx="9526587" cy="3834871"/>
        </p:xfrm>
        <a:graphic>
          <a:graphicData uri="http://schemas.openxmlformats.org/drawingml/2006/chart">
            <c:chart xmlns:c="http://schemas.openxmlformats.org/drawingml/2006/chart" xmlns:r="http://schemas.openxmlformats.org/officeDocument/2006/relationships" r:id="rId2"/>
          </a:graphicData>
        </a:graphic>
      </p:graphicFrame>
      <p:sp>
        <p:nvSpPr>
          <p:cNvPr id="7" name="pole tekstowe 6">
            <a:extLst>
              <a:ext uri="{FF2B5EF4-FFF2-40B4-BE49-F238E27FC236}">
                <a16:creationId xmlns:a16="http://schemas.microsoft.com/office/drawing/2014/main" id="{E5BA258D-E95A-4977-89F1-D53C106D9450}"/>
              </a:ext>
            </a:extLst>
          </p:cNvPr>
          <p:cNvSpPr txBox="1"/>
          <p:nvPr/>
        </p:nvSpPr>
        <p:spPr>
          <a:xfrm>
            <a:off x="1065213" y="5850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300388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69A0F2-7DEA-4697-BE35-25226320A5FA}"/>
              </a:ext>
            </a:extLst>
          </p:cNvPr>
          <p:cNvSpPr>
            <a:spLocks noGrp="1"/>
          </p:cNvSpPr>
          <p:nvPr>
            <p:ph type="title"/>
          </p:nvPr>
        </p:nvSpPr>
        <p:spPr/>
        <p:txBody>
          <a:bodyPr/>
          <a:lstStyle/>
          <a:p>
            <a:r>
              <a:rPr lang="pl-PL" dirty="0"/>
              <a:t>Plan prezentacji</a:t>
            </a:r>
          </a:p>
        </p:txBody>
      </p:sp>
      <p:sp>
        <p:nvSpPr>
          <p:cNvPr id="3" name="Symbol zastępczy zawartości 2">
            <a:extLst>
              <a:ext uri="{FF2B5EF4-FFF2-40B4-BE49-F238E27FC236}">
                <a16:creationId xmlns:a16="http://schemas.microsoft.com/office/drawing/2014/main" id="{1E6076C1-87C9-418E-82F5-C7CEC4CDA63B}"/>
              </a:ext>
            </a:extLst>
          </p:cNvPr>
          <p:cNvSpPr>
            <a:spLocks noGrp="1"/>
          </p:cNvSpPr>
          <p:nvPr>
            <p:ph idx="1"/>
          </p:nvPr>
        </p:nvSpPr>
        <p:spPr/>
        <p:txBody>
          <a:bodyPr/>
          <a:lstStyle/>
          <a:p>
            <a:r>
              <a:rPr lang="pl-PL" dirty="0" err="1"/>
              <a:t>Electric</a:t>
            </a:r>
            <a:r>
              <a:rPr lang="pl-PL" dirty="0"/>
              <a:t> </a:t>
            </a:r>
            <a:r>
              <a:rPr lang="pl-PL" dirty="0" err="1"/>
              <a:t>consumption</a:t>
            </a:r>
            <a:r>
              <a:rPr lang="pl-PL" dirty="0"/>
              <a:t> / </a:t>
            </a:r>
            <a:r>
              <a:rPr lang="pl-PL" dirty="0" err="1"/>
              <a:t>production</a:t>
            </a:r>
            <a:endParaRPr lang="pl-PL" dirty="0"/>
          </a:p>
          <a:p>
            <a:r>
              <a:rPr lang="pl-PL" dirty="0" err="1"/>
              <a:t>Education</a:t>
            </a:r>
            <a:endParaRPr lang="pl-PL" dirty="0"/>
          </a:p>
          <a:p>
            <a:r>
              <a:rPr lang="pl-PL" dirty="0" err="1"/>
              <a:t>Lifespan</a:t>
            </a:r>
            <a:r>
              <a:rPr lang="pl-PL" dirty="0"/>
              <a:t> / </a:t>
            </a:r>
            <a:r>
              <a:rPr lang="pl-PL" dirty="0" err="1"/>
              <a:t>population</a:t>
            </a:r>
            <a:endParaRPr lang="pl-PL" dirty="0"/>
          </a:p>
        </p:txBody>
      </p:sp>
    </p:spTree>
    <p:extLst>
      <p:ext uri="{BB962C8B-B14F-4D97-AF65-F5344CB8AC3E}">
        <p14:creationId xmlns:p14="http://schemas.microsoft.com/office/powerpoint/2010/main" val="4047941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Netto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lnSpcReduction="10000"/>
          </a:bodyPr>
          <a:lstStyle/>
          <a:p>
            <a:r>
              <a:rPr lang="pl-PL" dirty="0"/>
              <a:t>Wskaźnik naboru netto do pierwszej klasy szkoły podstawowej to liczba nowych uczniów w pierwszej klasie szkoły podstawowej, którzy osiągnęli oficjalny wiek rozpoczęcia szkoły podstawowej, wyrażona jako odsetek populacji w odpowiednim wieku.</a:t>
            </a:r>
          </a:p>
          <a:p>
            <a:r>
              <a:rPr lang="pl-PL" dirty="0"/>
              <a:t>Wskaźnik naboru netto w pierwszej klasie szkoły podstawowej wskazuje poziom dostępu do edukacji podstawowej oraz zdolność systemu edukacji do zapewnienia dostępu do edukacji podstawowej. Wysoki wskaźnik naboru netto wskazuje na wysoki stopień dostępu do edukacji podstawowej dzieci w wieku rozpoczęcia oficjalnej szkoły podstawowej.</a:t>
            </a:r>
          </a:p>
        </p:txBody>
      </p:sp>
    </p:spTree>
    <p:extLst>
      <p:ext uri="{BB962C8B-B14F-4D97-AF65-F5344CB8AC3E}">
        <p14:creationId xmlns:p14="http://schemas.microsoft.com/office/powerpoint/2010/main" val="1930801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E105DA-637C-4914-AB3F-97B08A632894}"/>
              </a:ext>
            </a:extLst>
          </p:cNvPr>
          <p:cNvSpPr>
            <a:spLocks noGrp="1"/>
          </p:cNvSpPr>
          <p:nvPr>
            <p:ph type="title"/>
          </p:nvPr>
        </p:nvSpPr>
        <p:spPr/>
        <p:txBody>
          <a:bodyPr/>
          <a:lstStyle/>
          <a:p>
            <a:r>
              <a:rPr lang="pl-PL" dirty="0"/>
              <a:t>Wskaźnik naboru Netto do pierwszej klasy szkoły podstawowej – wartości minimalne</a:t>
            </a:r>
          </a:p>
        </p:txBody>
      </p:sp>
      <p:graphicFrame>
        <p:nvGraphicFramePr>
          <p:cNvPr id="5" name="Symbol zastępczy zawartości 4">
            <a:extLst>
              <a:ext uri="{FF2B5EF4-FFF2-40B4-BE49-F238E27FC236}">
                <a16:creationId xmlns:a16="http://schemas.microsoft.com/office/drawing/2014/main" id="{94337B0A-222C-452C-BDF2-0117141B1124}"/>
              </a:ext>
            </a:extLst>
          </p:cNvPr>
          <p:cNvGraphicFramePr>
            <a:graphicFrameLocks noGrp="1"/>
          </p:cNvGraphicFramePr>
          <p:nvPr>
            <p:ph idx="1"/>
            <p:extLst>
              <p:ext uri="{D42A27DB-BD31-4B8C-83A1-F6EECF244321}">
                <p14:modId xmlns:p14="http://schemas.microsoft.com/office/powerpoint/2010/main" val="291681140"/>
              </p:ext>
            </p:extLst>
          </p:nvPr>
        </p:nvGraphicFramePr>
        <p:xfrm>
          <a:off x="1141413" y="2855913"/>
          <a:ext cx="9436102" cy="1905000"/>
        </p:xfrm>
        <a:graphic>
          <a:graphicData uri="http://schemas.openxmlformats.org/drawingml/2006/table">
            <a:tbl>
              <a:tblPr/>
              <a:tblGrid>
                <a:gridCol w="2512730">
                  <a:extLst>
                    <a:ext uri="{9D8B030D-6E8A-4147-A177-3AD203B41FA5}">
                      <a16:colId xmlns:a16="http://schemas.microsoft.com/office/drawing/2014/main" val="2225094193"/>
                    </a:ext>
                  </a:extLst>
                </a:gridCol>
                <a:gridCol w="989053">
                  <a:extLst>
                    <a:ext uri="{9D8B030D-6E8A-4147-A177-3AD203B41FA5}">
                      <a16:colId xmlns:a16="http://schemas.microsoft.com/office/drawing/2014/main" val="1129734080"/>
                    </a:ext>
                  </a:extLst>
                </a:gridCol>
                <a:gridCol w="721741">
                  <a:extLst>
                    <a:ext uri="{9D8B030D-6E8A-4147-A177-3AD203B41FA5}">
                      <a16:colId xmlns:a16="http://schemas.microsoft.com/office/drawing/2014/main" val="1212679098"/>
                    </a:ext>
                  </a:extLst>
                </a:gridCol>
                <a:gridCol w="1737526">
                  <a:extLst>
                    <a:ext uri="{9D8B030D-6E8A-4147-A177-3AD203B41FA5}">
                      <a16:colId xmlns:a16="http://schemas.microsoft.com/office/drawing/2014/main" val="303125804"/>
                    </a:ext>
                  </a:extLst>
                </a:gridCol>
                <a:gridCol w="1737526">
                  <a:extLst>
                    <a:ext uri="{9D8B030D-6E8A-4147-A177-3AD203B41FA5}">
                      <a16:colId xmlns:a16="http://schemas.microsoft.com/office/drawing/2014/main" val="4067351730"/>
                    </a:ext>
                  </a:extLst>
                </a:gridCol>
                <a:gridCol w="1737526">
                  <a:extLst>
                    <a:ext uri="{9D8B030D-6E8A-4147-A177-3AD203B41FA5}">
                      <a16:colId xmlns:a16="http://schemas.microsoft.com/office/drawing/2014/main" val="2751496581"/>
                    </a:ext>
                  </a:extLst>
                </a:gridCol>
              </a:tblGrid>
              <a:tr h="635000">
                <a:tc>
                  <a:txBody>
                    <a:bodyPr/>
                    <a:lstStyle/>
                    <a:p>
                      <a:pPr algn="ctr" fontAlgn="b"/>
                      <a:r>
                        <a:rPr lang="pl-PL" sz="2300" b="1" i="0" u="none" strike="noStrike">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b"/>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Całość</a:t>
                      </a:r>
                    </a:p>
                  </a:txBody>
                  <a:tcPr marL="6350" marR="6350" marT="6350" marB="0" anchor="ctr">
                    <a:lnL>
                      <a:noFill/>
                    </a:lnL>
                    <a:lnR>
                      <a:noFill/>
                    </a:lnR>
                    <a:lnT>
                      <a:noFill/>
                    </a:lnT>
                    <a:lnB>
                      <a:noFill/>
                    </a:lnB>
                  </a:tcPr>
                </a:tc>
                <a:extLst>
                  <a:ext uri="{0D108BD9-81ED-4DB2-BD59-A6C34878D82A}">
                    <a16:rowId xmlns:a16="http://schemas.microsoft.com/office/drawing/2014/main" val="345951194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2008</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6.54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extLst>
                  <a:ext uri="{0D108BD9-81ED-4DB2-BD59-A6C34878D82A}">
                    <a16:rowId xmlns:a16="http://schemas.microsoft.com/office/drawing/2014/main" val="273924022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2011</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6.82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6.67 </a:t>
                      </a:r>
                    </a:p>
                  </a:txBody>
                  <a:tcPr marL="6350" marR="6350" marT="6350" marB="0" anchor="ctr">
                    <a:lnL>
                      <a:noFill/>
                    </a:lnL>
                    <a:lnR>
                      <a:noFill/>
                    </a:lnR>
                    <a:lnT>
                      <a:noFill/>
                    </a:lnT>
                    <a:lnB>
                      <a:noFill/>
                    </a:lnB>
                  </a:tcPr>
                </a:tc>
                <a:extLst>
                  <a:ext uri="{0D108BD9-81ED-4DB2-BD59-A6C34878D82A}">
                    <a16:rowId xmlns:a16="http://schemas.microsoft.com/office/drawing/2014/main" val="369170006"/>
                  </a:ext>
                </a:extLst>
              </a:tr>
            </a:tbl>
          </a:graphicData>
        </a:graphic>
      </p:graphicFrame>
    </p:spTree>
    <p:extLst>
      <p:ext uri="{BB962C8B-B14F-4D97-AF65-F5344CB8AC3E}">
        <p14:creationId xmlns:p14="http://schemas.microsoft.com/office/powerpoint/2010/main" val="4083064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DC86EC-4BE0-4B52-A995-42F448E75984}"/>
              </a:ext>
            </a:extLst>
          </p:cNvPr>
          <p:cNvSpPr>
            <a:spLocks noGrp="1"/>
          </p:cNvSpPr>
          <p:nvPr>
            <p:ph type="title"/>
          </p:nvPr>
        </p:nvSpPr>
        <p:spPr/>
        <p:txBody>
          <a:bodyPr>
            <a:normAutofit fontScale="90000"/>
          </a:bodyPr>
          <a:lstStyle/>
          <a:p>
            <a:r>
              <a:rPr lang="pl-PL" dirty="0"/>
              <a:t>Wskaźnik naboru Netto do pierwszej klasy szkoły podstawowej – wartości maksymalne</a:t>
            </a:r>
          </a:p>
        </p:txBody>
      </p:sp>
      <p:graphicFrame>
        <p:nvGraphicFramePr>
          <p:cNvPr id="8" name="Tabela 7">
            <a:extLst>
              <a:ext uri="{FF2B5EF4-FFF2-40B4-BE49-F238E27FC236}">
                <a16:creationId xmlns:a16="http://schemas.microsoft.com/office/drawing/2014/main" id="{B16917D8-BEB9-46BE-8772-35DA882739E5}"/>
              </a:ext>
            </a:extLst>
          </p:cNvPr>
          <p:cNvGraphicFramePr>
            <a:graphicFrameLocks noGrp="1"/>
          </p:cNvGraphicFramePr>
          <p:nvPr>
            <p:extLst>
              <p:ext uri="{D42A27DB-BD31-4B8C-83A1-F6EECF244321}">
                <p14:modId xmlns:p14="http://schemas.microsoft.com/office/powerpoint/2010/main" val="3501248760"/>
              </p:ext>
            </p:extLst>
          </p:nvPr>
        </p:nvGraphicFramePr>
        <p:xfrm>
          <a:off x="977900" y="2469039"/>
          <a:ext cx="9626598" cy="2291874"/>
        </p:xfrm>
        <a:graphic>
          <a:graphicData uri="http://schemas.openxmlformats.org/drawingml/2006/table">
            <a:tbl>
              <a:tblPr/>
              <a:tblGrid>
                <a:gridCol w="2563457">
                  <a:extLst>
                    <a:ext uri="{9D8B030D-6E8A-4147-A177-3AD203B41FA5}">
                      <a16:colId xmlns:a16="http://schemas.microsoft.com/office/drawing/2014/main" val="286679458"/>
                    </a:ext>
                  </a:extLst>
                </a:gridCol>
                <a:gridCol w="1009020">
                  <a:extLst>
                    <a:ext uri="{9D8B030D-6E8A-4147-A177-3AD203B41FA5}">
                      <a16:colId xmlns:a16="http://schemas.microsoft.com/office/drawing/2014/main" val="3529925819"/>
                    </a:ext>
                  </a:extLst>
                </a:gridCol>
                <a:gridCol w="736312">
                  <a:extLst>
                    <a:ext uri="{9D8B030D-6E8A-4147-A177-3AD203B41FA5}">
                      <a16:colId xmlns:a16="http://schemas.microsoft.com/office/drawing/2014/main" val="4266711858"/>
                    </a:ext>
                  </a:extLst>
                </a:gridCol>
                <a:gridCol w="1772603">
                  <a:extLst>
                    <a:ext uri="{9D8B030D-6E8A-4147-A177-3AD203B41FA5}">
                      <a16:colId xmlns:a16="http://schemas.microsoft.com/office/drawing/2014/main" val="4070712352"/>
                    </a:ext>
                  </a:extLst>
                </a:gridCol>
                <a:gridCol w="1772603">
                  <a:extLst>
                    <a:ext uri="{9D8B030D-6E8A-4147-A177-3AD203B41FA5}">
                      <a16:colId xmlns:a16="http://schemas.microsoft.com/office/drawing/2014/main" val="1813948749"/>
                    </a:ext>
                  </a:extLst>
                </a:gridCol>
                <a:gridCol w="1772603">
                  <a:extLst>
                    <a:ext uri="{9D8B030D-6E8A-4147-A177-3AD203B41FA5}">
                      <a16:colId xmlns:a16="http://schemas.microsoft.com/office/drawing/2014/main" val="2748748980"/>
                    </a:ext>
                  </a:extLst>
                </a:gridCol>
              </a:tblGrid>
              <a:tr h="486562">
                <a:tc>
                  <a:txBody>
                    <a:bodyPr/>
                    <a:lstStyle/>
                    <a:p>
                      <a:pPr algn="ctr" fontAlgn="ctr"/>
                      <a:r>
                        <a:rPr lang="pl-PL" sz="2300" b="1" i="0" u="none" strike="noStrike" dirty="0">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ctr"/>
                      <a:r>
                        <a:rPr lang="pl-PL" sz="2300" b="1" i="0" u="none" strike="noStrike" dirty="0">
                          <a:solidFill>
                            <a:schemeClr val="tx1"/>
                          </a:solidFill>
                          <a:effectLst/>
                          <a:latin typeface="Calibri" panose="020F0502020204030204" pitchFamily="34" charset="0"/>
                        </a:rPr>
                        <a:t>Total</a:t>
                      </a:r>
                    </a:p>
                  </a:txBody>
                  <a:tcPr marL="6350" marR="6350" marT="6350" marB="0" anchor="ctr">
                    <a:lnL>
                      <a:noFill/>
                    </a:lnL>
                    <a:lnR>
                      <a:noFill/>
                    </a:lnR>
                    <a:lnT>
                      <a:noFill/>
                    </a:lnT>
                    <a:lnB>
                      <a:noFill/>
                    </a:lnB>
                  </a:tcPr>
                </a:tc>
                <a:extLst>
                  <a:ext uri="{0D108BD9-81ED-4DB2-BD59-A6C34878D82A}">
                    <a16:rowId xmlns:a16="http://schemas.microsoft.com/office/drawing/2014/main" val="198425091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dirty="0" err="1">
                          <a:solidFill>
                            <a:schemeClr val="tx1"/>
                          </a:solidFill>
                          <a:effectLst/>
                          <a:latin typeface="Calibri" panose="020F0502020204030204" pitchFamily="34" charset="0"/>
                        </a:rPr>
                        <a:t>Iceland</a:t>
                      </a:r>
                      <a:endParaRPr lang="pl-PL" sz="2300" b="0" i="0" u="none" strike="noStrike" dirty="0">
                        <a:solidFill>
                          <a:schemeClr val="tx1"/>
                        </a:solidFill>
                        <a:effectLst/>
                        <a:latin typeface="Calibri" panose="020F0502020204030204" pitchFamily="34" charset="0"/>
                      </a:endParaRP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1999</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96.41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99.78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98.14 </a:t>
                      </a:r>
                    </a:p>
                  </a:txBody>
                  <a:tcPr marL="6350" marR="6350" marT="6350" marB="0" anchor="ctr">
                    <a:lnL>
                      <a:noFill/>
                    </a:lnL>
                    <a:lnR>
                      <a:noFill/>
                    </a:lnR>
                    <a:lnT>
                      <a:noFill/>
                    </a:lnT>
                    <a:lnB>
                      <a:noFill/>
                    </a:lnB>
                  </a:tcPr>
                </a:tc>
                <a:extLst>
                  <a:ext uri="{0D108BD9-81ED-4DB2-BD59-A6C34878D82A}">
                    <a16:rowId xmlns:a16="http://schemas.microsoft.com/office/drawing/2014/main" val="263533198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Norway</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2013</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99.37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99.33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99.35 </a:t>
                      </a:r>
                    </a:p>
                  </a:txBody>
                  <a:tcPr marL="6350" marR="6350" marT="6350" marB="0" anchor="ctr">
                    <a:lnL>
                      <a:noFill/>
                    </a:lnL>
                    <a:lnR>
                      <a:noFill/>
                    </a:lnR>
                    <a:lnT>
                      <a:noFill/>
                    </a:lnT>
                    <a:lnB>
                      <a:noFill/>
                    </a:lnB>
                  </a:tcPr>
                </a:tc>
                <a:extLst>
                  <a:ext uri="{0D108BD9-81ED-4DB2-BD59-A6C34878D82A}">
                    <a16:rowId xmlns:a16="http://schemas.microsoft.com/office/drawing/2014/main" val="432384793"/>
                  </a:ext>
                </a:extLst>
              </a:tr>
            </a:tbl>
          </a:graphicData>
        </a:graphic>
      </p:graphicFrame>
    </p:spTree>
    <p:extLst>
      <p:ext uri="{BB962C8B-B14F-4D97-AF65-F5344CB8AC3E}">
        <p14:creationId xmlns:p14="http://schemas.microsoft.com/office/powerpoint/2010/main" val="2698355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68F154-CB64-4230-A464-52C16B3073B3}"/>
              </a:ext>
            </a:extLst>
          </p:cNvPr>
          <p:cNvSpPr>
            <a:spLocks noGrp="1"/>
          </p:cNvSpPr>
          <p:nvPr>
            <p:ph type="title"/>
          </p:nvPr>
        </p:nvSpPr>
        <p:spPr/>
        <p:txBody>
          <a:bodyPr>
            <a:normAutofit fontScale="90000"/>
          </a:bodyPr>
          <a:lstStyle/>
          <a:p>
            <a:r>
              <a:rPr lang="en-US" sz="3600" dirty="0" err="1">
                <a:solidFill>
                  <a:srgbClr val="FFFFFF"/>
                </a:solidFill>
              </a:rPr>
              <a:t>Wskaźnik</a:t>
            </a:r>
            <a:r>
              <a:rPr lang="en-US" sz="3600" dirty="0">
                <a:solidFill>
                  <a:srgbClr val="FFFFFF"/>
                </a:solidFill>
              </a:rPr>
              <a:t> </a:t>
            </a:r>
            <a:r>
              <a:rPr lang="en-US" sz="3600" dirty="0" err="1">
                <a:solidFill>
                  <a:srgbClr val="FFFFFF"/>
                </a:solidFill>
              </a:rPr>
              <a:t>naboru</a:t>
            </a:r>
            <a:r>
              <a:rPr lang="en-US" sz="3600" dirty="0">
                <a:solidFill>
                  <a:srgbClr val="FFFFFF"/>
                </a:solidFill>
              </a:rPr>
              <a:t> </a:t>
            </a:r>
            <a:r>
              <a:rPr lang="en-US" sz="3600" dirty="0" err="1">
                <a:solidFill>
                  <a:srgbClr val="FFFFFF"/>
                </a:solidFill>
              </a:rPr>
              <a:t>Netto</a:t>
            </a:r>
            <a:r>
              <a:rPr lang="en-US" sz="3600" dirty="0">
                <a:solidFill>
                  <a:srgbClr val="FFFFFF"/>
                </a:solidFill>
              </a:rPr>
              <a:t> do </a:t>
            </a:r>
            <a:r>
              <a:rPr lang="en-US" sz="3600" dirty="0" err="1">
                <a:solidFill>
                  <a:srgbClr val="FFFFFF"/>
                </a:solidFill>
              </a:rPr>
              <a:t>pierwszej</a:t>
            </a:r>
            <a:r>
              <a:rPr lang="en-US" sz="3600" dirty="0">
                <a:solidFill>
                  <a:srgbClr val="FFFFFF"/>
                </a:solidFill>
              </a:rPr>
              <a:t> </a:t>
            </a:r>
            <a:r>
              <a:rPr lang="en-US" sz="3600" dirty="0" err="1">
                <a:solidFill>
                  <a:srgbClr val="FFFFFF"/>
                </a:solidFill>
              </a:rPr>
              <a:t>klasy</a:t>
            </a:r>
            <a:r>
              <a:rPr lang="en-US" sz="3600" dirty="0">
                <a:solidFill>
                  <a:srgbClr val="FFFFFF"/>
                </a:solidFill>
              </a:rPr>
              <a:t> </a:t>
            </a:r>
            <a:r>
              <a:rPr lang="en-US" sz="3600" dirty="0" err="1">
                <a:solidFill>
                  <a:srgbClr val="FFFFFF"/>
                </a:solidFill>
              </a:rPr>
              <a:t>szkoły</a:t>
            </a:r>
            <a:r>
              <a:rPr lang="en-US" sz="3600" dirty="0">
                <a:solidFill>
                  <a:srgbClr val="FFFFFF"/>
                </a:solidFill>
              </a:rPr>
              <a:t> </a:t>
            </a:r>
            <a:r>
              <a:rPr lang="en-US" sz="3600" dirty="0" err="1">
                <a:solidFill>
                  <a:srgbClr val="FFFFFF"/>
                </a:solidFill>
              </a:rPr>
              <a:t>podstawowej</a:t>
            </a:r>
            <a:br>
              <a:rPr lang="pl-PL" sz="3600" dirty="0">
                <a:solidFill>
                  <a:srgbClr val="FFFFFF"/>
                </a:solidFill>
              </a:rPr>
            </a:br>
            <a:r>
              <a:rPr lang="en-US" sz="3600" dirty="0" err="1">
                <a:solidFill>
                  <a:srgbClr val="FFFFFF"/>
                </a:solidFill>
              </a:rPr>
              <a:t>Dekada</a:t>
            </a:r>
            <a:r>
              <a:rPr lang="en-US" sz="3600" dirty="0">
                <a:solidFill>
                  <a:srgbClr val="FFFFFF"/>
                </a:solidFill>
              </a:rPr>
              <a:t> 7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7" name="Tabela 6">
            <a:extLst>
              <a:ext uri="{FF2B5EF4-FFF2-40B4-BE49-F238E27FC236}">
                <a16:creationId xmlns:a16="http://schemas.microsoft.com/office/drawing/2014/main" id="{83BD0FB3-E59F-4DB2-A71B-D4546B9759CA}"/>
              </a:ext>
            </a:extLst>
          </p:cNvPr>
          <p:cNvGraphicFramePr>
            <a:graphicFrameLocks noGrp="1"/>
          </p:cNvGraphicFramePr>
          <p:nvPr>
            <p:extLst>
              <p:ext uri="{D42A27DB-BD31-4B8C-83A1-F6EECF244321}">
                <p14:modId xmlns:p14="http://schemas.microsoft.com/office/powerpoint/2010/main" val="3172998972"/>
              </p:ext>
            </p:extLst>
          </p:nvPr>
        </p:nvGraphicFramePr>
        <p:xfrm>
          <a:off x="977900" y="2210594"/>
          <a:ext cx="10667998" cy="3809204"/>
        </p:xfrm>
        <a:graphic>
          <a:graphicData uri="http://schemas.openxmlformats.org/drawingml/2006/table">
            <a:tbl>
              <a:tblPr/>
              <a:tblGrid>
                <a:gridCol w="2146812">
                  <a:extLst>
                    <a:ext uri="{9D8B030D-6E8A-4147-A177-3AD203B41FA5}">
                      <a16:colId xmlns:a16="http://schemas.microsoft.com/office/drawing/2014/main" val="28822264"/>
                    </a:ext>
                  </a:extLst>
                </a:gridCol>
                <a:gridCol w="1965158">
                  <a:extLst>
                    <a:ext uri="{9D8B030D-6E8A-4147-A177-3AD203B41FA5}">
                      <a16:colId xmlns:a16="http://schemas.microsoft.com/office/drawing/2014/main" val="1561871890"/>
                    </a:ext>
                  </a:extLst>
                </a:gridCol>
                <a:gridCol w="1073405">
                  <a:extLst>
                    <a:ext uri="{9D8B030D-6E8A-4147-A177-3AD203B41FA5}">
                      <a16:colId xmlns:a16="http://schemas.microsoft.com/office/drawing/2014/main" val="1542980962"/>
                    </a:ext>
                  </a:extLst>
                </a:gridCol>
                <a:gridCol w="1073405">
                  <a:extLst>
                    <a:ext uri="{9D8B030D-6E8A-4147-A177-3AD203B41FA5}">
                      <a16:colId xmlns:a16="http://schemas.microsoft.com/office/drawing/2014/main" val="3947475583"/>
                    </a:ext>
                  </a:extLst>
                </a:gridCol>
                <a:gridCol w="1073405">
                  <a:extLst>
                    <a:ext uri="{9D8B030D-6E8A-4147-A177-3AD203B41FA5}">
                      <a16:colId xmlns:a16="http://schemas.microsoft.com/office/drawing/2014/main" val="101042960"/>
                    </a:ext>
                  </a:extLst>
                </a:gridCol>
                <a:gridCol w="1073405">
                  <a:extLst>
                    <a:ext uri="{9D8B030D-6E8A-4147-A177-3AD203B41FA5}">
                      <a16:colId xmlns:a16="http://schemas.microsoft.com/office/drawing/2014/main" val="719300627"/>
                    </a:ext>
                  </a:extLst>
                </a:gridCol>
                <a:gridCol w="1073405">
                  <a:extLst>
                    <a:ext uri="{9D8B030D-6E8A-4147-A177-3AD203B41FA5}">
                      <a16:colId xmlns:a16="http://schemas.microsoft.com/office/drawing/2014/main" val="2493212900"/>
                    </a:ext>
                  </a:extLst>
                </a:gridCol>
                <a:gridCol w="1189003">
                  <a:extLst>
                    <a:ext uri="{9D8B030D-6E8A-4147-A177-3AD203B41FA5}">
                      <a16:colId xmlns:a16="http://schemas.microsoft.com/office/drawing/2014/main" val="694041327"/>
                    </a:ext>
                  </a:extLst>
                </a:gridCol>
              </a:tblGrid>
              <a:tr h="272086">
                <a:tc>
                  <a:txBody>
                    <a:bodyPr/>
                    <a:lstStyle/>
                    <a:p>
                      <a:pPr algn="l" fontAlgn="b"/>
                      <a:r>
                        <a:rPr lang="pl-PL" sz="14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400" b="1" i="0" u="none" strike="noStrike" dirty="0">
                          <a:solidFill>
                            <a:schemeClr val="tx1"/>
                          </a:solidFill>
                          <a:effectLst/>
                          <a:latin typeface="Calibri" panose="020F0502020204030204" pitchFamily="34" charset="0"/>
                        </a:rPr>
                        <a:t> Progress </a:t>
                      </a:r>
                    </a:p>
                  </a:txBody>
                  <a:tcPr marL="6350" marR="6350" marT="6350" marB="0" anchor="b">
                    <a:lnL>
                      <a:noFill/>
                    </a:lnL>
                    <a:lnR>
                      <a:noFill/>
                    </a:lnR>
                    <a:lnT>
                      <a:noFill/>
                    </a:lnT>
                    <a:lnB>
                      <a:noFill/>
                    </a:lnB>
                  </a:tcPr>
                </a:tc>
                <a:extLst>
                  <a:ext uri="{0D108BD9-81ED-4DB2-BD59-A6C34878D82A}">
                    <a16:rowId xmlns:a16="http://schemas.microsoft.com/office/drawing/2014/main" val="3530200035"/>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Chad</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19.37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54.91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63.72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75.73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92.58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73.21 </a:t>
                      </a:r>
                    </a:p>
                  </a:txBody>
                  <a:tcPr marL="6350" marR="6350" marT="6350" marB="0" anchor="b">
                    <a:lnL>
                      <a:noFill/>
                    </a:lnL>
                    <a:lnR>
                      <a:noFill/>
                    </a:lnR>
                    <a:lnT>
                      <a:noFill/>
                    </a:lnT>
                    <a:lnB>
                      <a:noFill/>
                    </a:lnB>
                  </a:tcPr>
                </a:tc>
                <a:extLst>
                  <a:ext uri="{0D108BD9-81ED-4DB2-BD59-A6C34878D82A}">
                    <a16:rowId xmlns:a16="http://schemas.microsoft.com/office/drawing/2014/main" val="1817693663"/>
                  </a:ext>
                </a:extLst>
              </a:tr>
              <a:tr h="272086">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Sub-Saharan</a:t>
                      </a:r>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Africa</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Rwanda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84.08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78.89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67.65 </a:t>
                      </a:r>
                    </a:p>
                  </a:txBody>
                  <a:tcPr marL="6350" marR="6350" marT="6350" marB="0" anchor="b">
                    <a:lnL>
                      <a:noFill/>
                    </a:lnL>
                    <a:lnR>
                      <a:noFill/>
                    </a:lnR>
                    <a:lnT>
                      <a:noFill/>
                    </a:lnT>
                    <a:lnB>
                      <a:noFill/>
                    </a:lnB>
                  </a:tcPr>
                </a:tc>
                <a:extLst>
                  <a:ext uri="{0D108BD9-81ED-4DB2-BD59-A6C34878D82A}">
                    <a16:rowId xmlns:a16="http://schemas.microsoft.com/office/drawing/2014/main" val="1085616952"/>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Tunisia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27.70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48.65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77.97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65.05 </a:t>
                      </a:r>
                    </a:p>
                  </a:txBody>
                  <a:tcPr marL="6350" marR="6350" marT="6350" marB="0" anchor="b">
                    <a:lnL>
                      <a:noFill/>
                    </a:lnL>
                    <a:lnR>
                      <a:noFill/>
                    </a:lnR>
                    <a:lnT>
                      <a:noFill/>
                    </a:lnT>
                    <a:lnB>
                      <a:noFill/>
                    </a:lnB>
                  </a:tcPr>
                </a:tc>
                <a:extLst>
                  <a:ext uri="{0D108BD9-81ED-4DB2-BD59-A6C34878D82A}">
                    <a16:rowId xmlns:a16="http://schemas.microsoft.com/office/drawing/2014/main" val="2368611704"/>
                  </a:ext>
                </a:extLst>
              </a:tr>
              <a:tr h="272086">
                <a:tc>
                  <a:txBody>
                    <a:bodyPr/>
                    <a:lstStyle/>
                    <a:p>
                      <a:pPr algn="l" fontAlgn="b"/>
                      <a:r>
                        <a:rPr lang="pl-PL" sz="14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Argentina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28.50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99.34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91.02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62.52 </a:t>
                      </a:r>
                    </a:p>
                  </a:txBody>
                  <a:tcPr marL="6350" marR="6350" marT="6350" marB="0" anchor="b">
                    <a:lnL>
                      <a:noFill/>
                    </a:lnL>
                    <a:lnR>
                      <a:noFill/>
                    </a:lnR>
                    <a:lnT>
                      <a:noFill/>
                    </a:lnT>
                    <a:lnB>
                      <a:noFill/>
                    </a:lnB>
                  </a:tcPr>
                </a:tc>
                <a:extLst>
                  <a:ext uri="{0D108BD9-81ED-4DB2-BD59-A6C34878D82A}">
                    <a16:rowId xmlns:a16="http://schemas.microsoft.com/office/drawing/2014/main" val="847009910"/>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Djibouti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34.48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38.46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57.30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86.36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93.12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58.64 </a:t>
                      </a:r>
                    </a:p>
                  </a:txBody>
                  <a:tcPr marL="6350" marR="6350" marT="6350" marB="0" anchor="b">
                    <a:lnL>
                      <a:noFill/>
                    </a:lnL>
                    <a:lnR>
                      <a:noFill/>
                    </a:lnR>
                    <a:lnT>
                      <a:noFill/>
                    </a:lnT>
                    <a:lnB>
                      <a:noFill/>
                    </a:lnB>
                  </a:tcPr>
                </a:tc>
                <a:extLst>
                  <a:ext uri="{0D108BD9-81ED-4DB2-BD59-A6C34878D82A}">
                    <a16:rowId xmlns:a16="http://schemas.microsoft.com/office/drawing/2014/main" val="1739785842"/>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San Marino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96.49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100.00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2.37 </a:t>
                      </a:r>
                    </a:p>
                  </a:txBody>
                  <a:tcPr marL="6350" marR="6350" marT="6350" marB="0" anchor="b">
                    <a:lnL>
                      <a:noFill/>
                    </a:lnL>
                    <a:lnR>
                      <a:noFill/>
                    </a:lnR>
                    <a:lnT>
                      <a:noFill/>
                    </a:lnT>
                    <a:lnB>
                      <a:noFill/>
                    </a:lnB>
                  </a:tcPr>
                </a:tc>
                <a:extLst>
                  <a:ext uri="{0D108BD9-81ED-4DB2-BD59-A6C34878D82A}">
                    <a16:rowId xmlns:a16="http://schemas.microsoft.com/office/drawing/2014/main" val="3682296037"/>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99.74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1.61 </a:t>
                      </a:r>
                    </a:p>
                  </a:txBody>
                  <a:tcPr marL="6350" marR="6350" marT="6350" marB="0" anchor="b">
                    <a:lnL>
                      <a:noFill/>
                    </a:lnL>
                    <a:lnR>
                      <a:noFill/>
                    </a:lnR>
                    <a:lnT>
                      <a:noFill/>
                    </a:lnT>
                    <a:lnB>
                      <a:noFill/>
                    </a:lnB>
                  </a:tcPr>
                </a:tc>
                <a:extLst>
                  <a:ext uri="{0D108BD9-81ED-4DB2-BD59-A6C34878D82A}">
                    <a16:rowId xmlns:a16="http://schemas.microsoft.com/office/drawing/2014/main" val="3331423045"/>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Bulgaria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97.43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99.01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1.57 </a:t>
                      </a:r>
                    </a:p>
                  </a:txBody>
                  <a:tcPr marL="6350" marR="6350" marT="6350" marB="0" anchor="b">
                    <a:lnL>
                      <a:noFill/>
                    </a:lnL>
                    <a:lnR>
                      <a:noFill/>
                    </a:lnR>
                    <a:lnT>
                      <a:noFill/>
                    </a:lnT>
                    <a:lnB>
                      <a:noFill/>
                    </a:lnB>
                  </a:tcPr>
                </a:tc>
                <a:extLst>
                  <a:ext uri="{0D108BD9-81ED-4DB2-BD59-A6C34878D82A}">
                    <a16:rowId xmlns:a16="http://schemas.microsoft.com/office/drawing/2014/main" val="30497101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Ukraine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98.78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95.62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0.05 </a:t>
                      </a:r>
                    </a:p>
                  </a:txBody>
                  <a:tcPr marL="6350" marR="6350" marT="6350" marB="0" anchor="b">
                    <a:lnL>
                      <a:noFill/>
                    </a:lnL>
                    <a:lnR>
                      <a:noFill/>
                    </a:lnR>
                    <a:lnT>
                      <a:noFill/>
                    </a:lnT>
                    <a:lnB>
                      <a:noFill/>
                    </a:lnB>
                  </a:tcPr>
                </a:tc>
                <a:extLst>
                  <a:ext uri="{0D108BD9-81ED-4DB2-BD59-A6C34878D82A}">
                    <a16:rowId xmlns:a16="http://schemas.microsoft.com/office/drawing/2014/main" val="68924918"/>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Poland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99.99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95.25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0.81 </a:t>
                      </a:r>
                    </a:p>
                  </a:txBody>
                  <a:tcPr marL="6350" marR="6350" marT="6350" marB="0" anchor="b">
                    <a:lnL>
                      <a:noFill/>
                    </a:lnL>
                    <a:lnR>
                      <a:noFill/>
                    </a:lnR>
                    <a:lnT>
                      <a:noFill/>
                    </a:lnT>
                    <a:lnB>
                      <a:noFill/>
                    </a:lnB>
                  </a:tcPr>
                </a:tc>
                <a:extLst>
                  <a:ext uri="{0D108BD9-81ED-4DB2-BD59-A6C34878D82A}">
                    <a16:rowId xmlns:a16="http://schemas.microsoft.com/office/drawing/2014/main" val="6352516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Belarus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99.50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98.35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1.28 </a:t>
                      </a:r>
                    </a:p>
                  </a:txBody>
                  <a:tcPr marL="6350" marR="6350" marT="6350" marB="0" anchor="b">
                    <a:lnL>
                      <a:noFill/>
                    </a:lnL>
                    <a:lnR>
                      <a:noFill/>
                    </a:lnR>
                    <a:lnT>
                      <a:noFill/>
                    </a:lnT>
                    <a:lnB>
                      <a:noFill/>
                    </a:lnB>
                  </a:tcPr>
                </a:tc>
                <a:extLst>
                  <a:ext uri="{0D108BD9-81ED-4DB2-BD59-A6C34878D82A}">
                    <a16:rowId xmlns:a16="http://schemas.microsoft.com/office/drawing/2014/main" val="3562846600"/>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Ghana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95.18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96.87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94.57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3.41 </a:t>
                      </a:r>
                    </a:p>
                  </a:txBody>
                  <a:tcPr marL="6350" marR="6350" marT="6350" marB="0" anchor="b">
                    <a:lnL>
                      <a:noFill/>
                    </a:lnL>
                    <a:lnR>
                      <a:noFill/>
                    </a:lnR>
                    <a:lnT>
                      <a:noFill/>
                    </a:lnT>
                    <a:lnB>
                      <a:noFill/>
                    </a:lnB>
                  </a:tcPr>
                </a:tc>
                <a:extLst>
                  <a:ext uri="{0D108BD9-81ED-4DB2-BD59-A6C34878D82A}">
                    <a16:rowId xmlns:a16="http://schemas.microsoft.com/office/drawing/2014/main" val="1318050524"/>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Mauritania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61.47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44.85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48.06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52.96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57.50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3.97 </a:t>
                      </a:r>
                    </a:p>
                  </a:txBody>
                  <a:tcPr marL="6350" marR="6350" marT="6350" marB="0" anchor="b">
                    <a:lnL>
                      <a:noFill/>
                    </a:lnL>
                    <a:lnR>
                      <a:noFill/>
                    </a:lnR>
                    <a:lnT>
                      <a:noFill/>
                    </a:lnT>
                    <a:lnB>
                      <a:noFill/>
                    </a:lnB>
                  </a:tcPr>
                </a:tc>
                <a:extLst>
                  <a:ext uri="{0D108BD9-81ED-4DB2-BD59-A6C34878D82A}">
                    <a16:rowId xmlns:a16="http://schemas.microsoft.com/office/drawing/2014/main" val="1809869398"/>
                  </a:ext>
                </a:extLst>
              </a:tr>
            </a:tbl>
          </a:graphicData>
        </a:graphic>
      </p:graphicFrame>
    </p:spTree>
    <p:extLst>
      <p:ext uri="{BB962C8B-B14F-4D97-AF65-F5344CB8AC3E}">
        <p14:creationId xmlns:p14="http://schemas.microsoft.com/office/powerpoint/2010/main" val="1293118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B010A4-A9D3-45A3-82C0-DB187F3171B1}"/>
              </a:ext>
            </a:extLst>
          </p:cNvPr>
          <p:cNvSpPr>
            <a:spLocks noGrp="1"/>
          </p:cNvSpPr>
          <p:nvPr>
            <p:ph type="title"/>
          </p:nvPr>
        </p:nvSpPr>
        <p:spPr/>
        <p:txBody>
          <a:bodyPr/>
          <a:lstStyle/>
          <a:p>
            <a:r>
              <a:rPr lang="pl-PL" dirty="0"/>
              <a:t>Wydatki Państwa na edukację, ogółem </a:t>
            </a:r>
            <a:br>
              <a:rPr lang="pl-PL" dirty="0"/>
            </a:br>
            <a:r>
              <a:rPr lang="pl-PL" dirty="0"/>
              <a:t>(% PKB)</a:t>
            </a:r>
          </a:p>
        </p:txBody>
      </p:sp>
      <p:sp>
        <p:nvSpPr>
          <p:cNvPr id="3" name="Symbol zastępczy zawartości 2">
            <a:extLst>
              <a:ext uri="{FF2B5EF4-FFF2-40B4-BE49-F238E27FC236}">
                <a16:creationId xmlns:a16="http://schemas.microsoft.com/office/drawing/2014/main" id="{B8BF8607-35DF-4D8B-B292-1D9F34115AFB}"/>
              </a:ext>
            </a:extLst>
          </p:cNvPr>
          <p:cNvSpPr>
            <a:spLocks noGrp="1"/>
          </p:cNvSpPr>
          <p:nvPr>
            <p:ph idx="1"/>
          </p:nvPr>
        </p:nvSpPr>
        <p:spPr/>
        <p:txBody>
          <a:bodyPr>
            <a:normAutofit/>
          </a:bodyPr>
          <a:lstStyle/>
          <a:p>
            <a:r>
              <a:rPr lang="pl-PL" dirty="0"/>
              <a:t>Wydatki państwa na edukację są wyrażone jako procent PKB.</a:t>
            </a:r>
          </a:p>
          <a:p>
            <a:r>
              <a:rPr lang="pl-PL" dirty="0"/>
              <a:t>Wysoki udział procentowy w PKB sugeruje wysoki priorytet edukacji i zdolność do zwiększania wydatków na cele publiczne. </a:t>
            </a:r>
          </a:p>
          <a:p>
            <a:r>
              <a:rPr lang="pl-PL" dirty="0"/>
              <a:t>Należy zauważyć, że wydatki rządowe wydają się niższe w krajach, w których sektor prywatny i/lub gospodarstwa domowe mają duży udział w całkowitym finansowaniu edukacji.</a:t>
            </a:r>
          </a:p>
          <a:p>
            <a:endParaRPr lang="pl-PL" dirty="0"/>
          </a:p>
        </p:txBody>
      </p:sp>
    </p:spTree>
    <p:extLst>
      <p:ext uri="{BB962C8B-B14F-4D97-AF65-F5344CB8AC3E}">
        <p14:creationId xmlns:p14="http://schemas.microsoft.com/office/powerpoint/2010/main" val="177107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A31FE6-A6FD-4A8D-BB1F-F459CDB25F03}"/>
              </a:ext>
            </a:extLst>
          </p:cNvPr>
          <p:cNvSpPr>
            <a:spLocks noGrp="1"/>
          </p:cNvSpPr>
          <p:nvPr>
            <p:ph type="title"/>
          </p:nvPr>
        </p:nvSpPr>
        <p:spPr/>
        <p:txBody>
          <a:bodyPr>
            <a:normAutofit fontScale="90000"/>
          </a:bodyPr>
          <a:lstStyle/>
          <a:p>
            <a:r>
              <a:rPr lang="pl-PL" dirty="0">
                <a:solidFill>
                  <a:srgbClr val="FFFFFF"/>
                </a:solidFill>
              </a:rPr>
              <a:t>Wydatki Państwa na edukację, ogółem (%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endParaRPr lang="pl-PL" dirty="0"/>
          </a:p>
        </p:txBody>
      </p:sp>
      <p:graphicFrame>
        <p:nvGraphicFramePr>
          <p:cNvPr id="5" name="Symbol zastępczy zawartości 4">
            <a:extLst>
              <a:ext uri="{FF2B5EF4-FFF2-40B4-BE49-F238E27FC236}">
                <a16:creationId xmlns:a16="http://schemas.microsoft.com/office/drawing/2014/main" id="{5B564405-B7C5-4A7D-95E9-3A8651CD3265}"/>
              </a:ext>
            </a:extLst>
          </p:cNvPr>
          <p:cNvGraphicFramePr>
            <a:graphicFrameLocks noGrp="1"/>
          </p:cNvGraphicFramePr>
          <p:nvPr>
            <p:ph idx="1"/>
            <p:extLst>
              <p:ext uri="{D42A27DB-BD31-4B8C-83A1-F6EECF244321}">
                <p14:modId xmlns:p14="http://schemas.microsoft.com/office/powerpoint/2010/main" val="2592952118"/>
              </p:ext>
            </p:extLst>
          </p:nvPr>
        </p:nvGraphicFramePr>
        <p:xfrm>
          <a:off x="1319212" y="2097088"/>
          <a:ext cx="9905995" cy="3810004"/>
        </p:xfrm>
        <a:graphic>
          <a:graphicData uri="http://schemas.openxmlformats.org/drawingml/2006/table">
            <a:tbl>
              <a:tblPr/>
              <a:tblGrid>
                <a:gridCol w="2305274">
                  <a:extLst>
                    <a:ext uri="{9D8B030D-6E8A-4147-A177-3AD203B41FA5}">
                      <a16:colId xmlns:a16="http://schemas.microsoft.com/office/drawing/2014/main" val="990717946"/>
                    </a:ext>
                  </a:extLst>
                </a:gridCol>
                <a:gridCol w="2121521">
                  <a:extLst>
                    <a:ext uri="{9D8B030D-6E8A-4147-A177-3AD203B41FA5}">
                      <a16:colId xmlns:a16="http://schemas.microsoft.com/office/drawing/2014/main" val="345855067"/>
                    </a:ext>
                  </a:extLst>
                </a:gridCol>
                <a:gridCol w="918768">
                  <a:extLst>
                    <a:ext uri="{9D8B030D-6E8A-4147-A177-3AD203B41FA5}">
                      <a16:colId xmlns:a16="http://schemas.microsoft.com/office/drawing/2014/main" val="874115674"/>
                    </a:ext>
                  </a:extLst>
                </a:gridCol>
                <a:gridCol w="918768">
                  <a:extLst>
                    <a:ext uri="{9D8B030D-6E8A-4147-A177-3AD203B41FA5}">
                      <a16:colId xmlns:a16="http://schemas.microsoft.com/office/drawing/2014/main" val="3515500409"/>
                    </a:ext>
                  </a:extLst>
                </a:gridCol>
                <a:gridCol w="918768">
                  <a:extLst>
                    <a:ext uri="{9D8B030D-6E8A-4147-A177-3AD203B41FA5}">
                      <a16:colId xmlns:a16="http://schemas.microsoft.com/office/drawing/2014/main" val="889746247"/>
                    </a:ext>
                  </a:extLst>
                </a:gridCol>
                <a:gridCol w="918768">
                  <a:extLst>
                    <a:ext uri="{9D8B030D-6E8A-4147-A177-3AD203B41FA5}">
                      <a16:colId xmlns:a16="http://schemas.microsoft.com/office/drawing/2014/main" val="765411078"/>
                    </a:ext>
                  </a:extLst>
                </a:gridCol>
                <a:gridCol w="918768">
                  <a:extLst>
                    <a:ext uri="{9D8B030D-6E8A-4147-A177-3AD203B41FA5}">
                      <a16:colId xmlns:a16="http://schemas.microsoft.com/office/drawing/2014/main" val="2531285072"/>
                    </a:ext>
                  </a:extLst>
                </a:gridCol>
                <a:gridCol w="885360">
                  <a:extLst>
                    <a:ext uri="{9D8B030D-6E8A-4147-A177-3AD203B41FA5}">
                      <a16:colId xmlns:a16="http://schemas.microsoft.com/office/drawing/2014/main" val="3505889786"/>
                    </a:ext>
                  </a:extLst>
                </a:gridCol>
              </a:tblGrid>
              <a:tr h="346364">
                <a:tc>
                  <a:txBody>
                    <a:bodyPr/>
                    <a:lstStyle/>
                    <a:p>
                      <a:pPr algn="l" fontAlgn="b"/>
                      <a:r>
                        <a:rPr lang="pl-PL" sz="16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Progres </a:t>
                      </a:r>
                    </a:p>
                  </a:txBody>
                  <a:tcPr marL="6350" marR="6350" marT="6350" marB="0" anchor="b">
                    <a:lnL>
                      <a:noFill/>
                    </a:lnL>
                    <a:lnR>
                      <a:noFill/>
                    </a:lnR>
                    <a:lnT>
                      <a:noFill/>
                    </a:lnT>
                    <a:lnB>
                      <a:noFill/>
                    </a:lnB>
                  </a:tcPr>
                </a:tc>
                <a:extLst>
                  <a:ext uri="{0D108BD9-81ED-4DB2-BD59-A6C34878D82A}">
                    <a16:rowId xmlns:a16="http://schemas.microsoft.com/office/drawing/2014/main" val="2338925329"/>
                  </a:ext>
                </a:extLst>
              </a:tr>
              <a:tr h="346364">
                <a:tc>
                  <a:txBody>
                    <a:bodyPr/>
                    <a:lstStyle/>
                    <a:p>
                      <a:pPr algn="l" fontAlgn="b"/>
                      <a:r>
                        <a:rPr lang="pl-PL" sz="1600" b="0" i="0" u="none" strike="noStrike" dirty="0">
                          <a:solidFill>
                            <a:schemeClr val="tx1"/>
                          </a:solidFill>
                          <a:effectLst/>
                          <a:latin typeface="Calibri" panose="020F0502020204030204" pitchFamily="34" charset="0"/>
                        </a:rPr>
                        <a:t> East Asia &amp; Pacific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Solomon Islands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3.40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2.50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9.85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extLst>
                  <a:ext uri="{0D108BD9-81ED-4DB2-BD59-A6C34878D82A}">
                    <a16:rowId xmlns:a16="http://schemas.microsoft.com/office/drawing/2014/main" val="1852807882"/>
                  </a:ext>
                </a:extLst>
              </a:tr>
              <a:tr h="346364">
                <a:tc>
                  <a:txBody>
                    <a:bodyPr/>
                    <a:lstStyle/>
                    <a:p>
                      <a:pPr algn="l" fontAlgn="b"/>
                      <a:r>
                        <a:rPr lang="pl-PL" sz="16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Cyprus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3.54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6.71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3.62 </a:t>
                      </a:r>
                    </a:p>
                  </a:txBody>
                  <a:tcPr marL="6350" marR="6350" marT="6350" marB="0" anchor="b">
                    <a:lnL>
                      <a:noFill/>
                    </a:lnL>
                    <a:lnR>
                      <a:noFill/>
                    </a:lnR>
                    <a:lnT>
                      <a:noFill/>
                    </a:lnT>
                    <a:lnB>
                      <a:noFill/>
                    </a:lnB>
                  </a:tcPr>
                </a:tc>
                <a:extLst>
                  <a:ext uri="{0D108BD9-81ED-4DB2-BD59-A6C34878D82A}">
                    <a16:rowId xmlns:a16="http://schemas.microsoft.com/office/drawing/2014/main" val="1432160885"/>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Burundi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3.20 </a:t>
                      </a:r>
                    </a:p>
                  </a:txBody>
                  <a:tcPr marL="6350" marR="6350" marT="6350" marB="0" anchor="b">
                    <a:lnL>
                      <a:noFill/>
                    </a:lnL>
                    <a:lnR>
                      <a:noFill/>
                    </a:lnR>
                    <a:lnT>
                      <a:noFill/>
                    </a:lnT>
                    <a:lnB>
                      <a:noFill/>
                    </a:lnB>
                  </a:tcPr>
                </a:tc>
                <a:extLst>
                  <a:ext uri="{0D108BD9-81ED-4DB2-BD59-A6C34878D82A}">
                    <a16:rowId xmlns:a16="http://schemas.microsoft.com/office/drawing/2014/main" val="3181053124"/>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a:t>
                      </a:r>
                      <a:r>
                        <a:rPr lang="pl-PL" sz="1600" b="0" i="0" u="none" strike="noStrike" dirty="0" err="1">
                          <a:solidFill>
                            <a:schemeClr val="tx1"/>
                          </a:solidFill>
                          <a:effectLst/>
                          <a:latin typeface="Calibri" panose="020F0502020204030204" pitchFamily="34" charset="0"/>
                        </a:rPr>
                        <a:t>Argentina</a:t>
                      </a:r>
                      <a:r>
                        <a:rPr lang="pl-PL" sz="16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1.80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3.12 </a:t>
                      </a:r>
                    </a:p>
                  </a:txBody>
                  <a:tcPr marL="6350" marR="6350" marT="6350" marB="0" anchor="b">
                    <a:lnL>
                      <a:noFill/>
                    </a:lnL>
                    <a:lnR>
                      <a:noFill/>
                    </a:lnR>
                    <a:lnT>
                      <a:noFill/>
                    </a:lnT>
                    <a:lnB>
                      <a:noFill/>
                    </a:lnB>
                  </a:tcPr>
                </a:tc>
                <a:extLst>
                  <a:ext uri="{0D108BD9-81ED-4DB2-BD59-A6C34878D82A}">
                    <a16:rowId xmlns:a16="http://schemas.microsoft.com/office/drawing/2014/main" val="1681471781"/>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Niger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1.05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4.16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3.11 </a:t>
                      </a:r>
                    </a:p>
                  </a:txBody>
                  <a:tcPr marL="6350" marR="6350" marT="6350" marB="0" anchor="b">
                    <a:lnL>
                      <a:noFill/>
                    </a:lnL>
                    <a:lnR>
                      <a:noFill/>
                    </a:lnR>
                    <a:lnT>
                      <a:noFill/>
                    </a:lnT>
                    <a:lnB>
                      <a:noFill/>
                    </a:lnB>
                  </a:tcPr>
                </a:tc>
                <a:extLst>
                  <a:ext uri="{0D108BD9-81ED-4DB2-BD59-A6C34878D82A}">
                    <a16:rowId xmlns:a16="http://schemas.microsoft.com/office/drawing/2014/main" val="1375897216"/>
                  </a:ext>
                </a:extLst>
              </a:tr>
              <a:tr h="346364">
                <a:tc>
                  <a:txBody>
                    <a:bodyPr/>
                    <a:lstStyle/>
                    <a:p>
                      <a:pPr algn="l" fontAlgn="b"/>
                      <a:r>
                        <a:rPr lang="pl-PL" sz="1600" b="0" i="0" u="none" strike="noStrike">
                          <a:solidFill>
                            <a:schemeClr val="tx1"/>
                          </a:solidFill>
                          <a:effectLst/>
                          <a:latin typeface="Calibri" panose="020F0502020204030204" pitchFamily="34" charset="0"/>
                        </a:rPr>
                        <a:t> North America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Canada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1.66 </a:t>
                      </a:r>
                    </a:p>
                  </a:txBody>
                  <a:tcPr marL="6350" marR="6350" marT="6350" marB="0" anchor="b">
                    <a:lnL>
                      <a:noFill/>
                    </a:lnL>
                    <a:lnR>
                      <a:noFill/>
                    </a:lnR>
                    <a:lnT>
                      <a:noFill/>
                    </a:lnT>
                    <a:lnB>
                      <a:noFill/>
                    </a:lnB>
                  </a:tcPr>
                </a:tc>
                <a:extLst>
                  <a:ext uri="{0D108BD9-81ED-4DB2-BD59-A6C34878D82A}">
                    <a16:rowId xmlns:a16="http://schemas.microsoft.com/office/drawing/2014/main" val="2020636416"/>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Panama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5.12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1.83 </a:t>
                      </a:r>
                    </a:p>
                  </a:txBody>
                  <a:tcPr marL="6350" marR="6350" marT="6350" marB="0" anchor="b">
                    <a:lnL>
                      <a:noFill/>
                    </a:lnL>
                    <a:lnR>
                      <a:noFill/>
                    </a:lnR>
                    <a:lnT>
                      <a:noFill/>
                    </a:lnT>
                    <a:lnB>
                      <a:noFill/>
                    </a:lnB>
                  </a:tcPr>
                </a:tc>
                <a:extLst>
                  <a:ext uri="{0D108BD9-81ED-4DB2-BD59-A6C34878D82A}">
                    <a16:rowId xmlns:a16="http://schemas.microsoft.com/office/drawing/2014/main" val="307724645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Central </a:t>
                      </a:r>
                      <a:r>
                        <a:rPr lang="pl-PL" sz="1600" b="0" i="0" u="none" strike="noStrike" dirty="0" err="1">
                          <a:solidFill>
                            <a:schemeClr val="tx1"/>
                          </a:solidFill>
                          <a:effectLst/>
                          <a:latin typeface="Calibri" panose="020F0502020204030204" pitchFamily="34" charset="0"/>
                        </a:rPr>
                        <a:t>African</a:t>
                      </a:r>
                      <a:r>
                        <a:rPr lang="pl-PL" sz="1600" b="0" i="0" u="none" strike="noStrike" dirty="0">
                          <a:solidFill>
                            <a:schemeClr val="tx1"/>
                          </a:solidFill>
                          <a:effectLst/>
                          <a:latin typeface="Calibri" panose="020F0502020204030204" pitchFamily="34" charset="0"/>
                        </a:rPr>
                        <a:t> Republic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1.47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1.95 </a:t>
                      </a:r>
                    </a:p>
                  </a:txBody>
                  <a:tcPr marL="6350" marR="6350" marT="6350" marB="0" anchor="b">
                    <a:lnL>
                      <a:noFill/>
                    </a:lnL>
                    <a:lnR>
                      <a:noFill/>
                    </a:lnR>
                    <a:lnT>
                      <a:noFill/>
                    </a:lnT>
                    <a:lnB>
                      <a:noFill/>
                    </a:lnB>
                  </a:tcPr>
                </a:tc>
                <a:extLst>
                  <a:ext uri="{0D108BD9-81ED-4DB2-BD59-A6C34878D82A}">
                    <a16:rowId xmlns:a16="http://schemas.microsoft.com/office/drawing/2014/main" val="1120893911"/>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Guyana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6.93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3.45 </a:t>
                      </a:r>
                    </a:p>
                  </a:txBody>
                  <a:tcPr marL="6350" marR="6350" marT="6350" marB="0" anchor="b">
                    <a:lnL>
                      <a:noFill/>
                    </a:lnL>
                    <a:lnR>
                      <a:noFill/>
                    </a:lnR>
                    <a:lnT>
                      <a:noFill/>
                    </a:lnT>
                    <a:lnB>
                      <a:noFill/>
                    </a:lnB>
                  </a:tcPr>
                </a:tc>
                <a:extLst>
                  <a:ext uri="{0D108BD9-81ED-4DB2-BD59-A6C34878D82A}">
                    <a16:rowId xmlns:a16="http://schemas.microsoft.com/office/drawing/2014/main" val="419221536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Liberia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6.26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4.17 </a:t>
                      </a:r>
                    </a:p>
                  </a:txBody>
                  <a:tcPr marL="6350" marR="6350" marT="6350" marB="0" anchor="b">
                    <a:lnL>
                      <a:noFill/>
                    </a:lnL>
                    <a:lnR>
                      <a:noFill/>
                    </a:lnR>
                    <a:lnT>
                      <a:noFill/>
                    </a:lnT>
                    <a:lnB>
                      <a:noFill/>
                    </a:lnB>
                  </a:tcPr>
                </a:tc>
                <a:extLst>
                  <a:ext uri="{0D108BD9-81ED-4DB2-BD59-A6C34878D82A}">
                    <a16:rowId xmlns:a16="http://schemas.microsoft.com/office/drawing/2014/main" val="2310289889"/>
                  </a:ext>
                </a:extLst>
              </a:tr>
            </a:tbl>
          </a:graphicData>
        </a:graphic>
      </p:graphicFrame>
    </p:spTree>
    <p:extLst>
      <p:ext uri="{BB962C8B-B14F-4D97-AF65-F5344CB8AC3E}">
        <p14:creationId xmlns:p14="http://schemas.microsoft.com/office/powerpoint/2010/main" val="3654957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2DBA65-47C2-4708-846B-25CD8DDD38C7}"/>
              </a:ext>
            </a:extLst>
          </p:cNvPr>
          <p:cNvSpPr>
            <a:spLocks noGrp="1"/>
          </p:cNvSpPr>
          <p:nvPr>
            <p:ph type="title"/>
          </p:nvPr>
        </p:nvSpPr>
        <p:spPr/>
        <p:txBody>
          <a:bodyPr/>
          <a:lstStyle/>
          <a:p>
            <a:r>
              <a:rPr lang="pl-PL" dirty="0"/>
              <a:t>Wskaźnik alfabetyzacji, ogółem dorosłych (% osób w wieku 15 lat i starszych)</a:t>
            </a:r>
          </a:p>
        </p:txBody>
      </p:sp>
      <p:sp>
        <p:nvSpPr>
          <p:cNvPr id="3" name="Symbol zastępczy zawartości 2">
            <a:extLst>
              <a:ext uri="{FF2B5EF4-FFF2-40B4-BE49-F238E27FC236}">
                <a16:creationId xmlns:a16="http://schemas.microsoft.com/office/drawing/2014/main" id="{BF6F6C0D-7583-4279-94D1-5502120AA4D6}"/>
              </a:ext>
            </a:extLst>
          </p:cNvPr>
          <p:cNvSpPr>
            <a:spLocks noGrp="1"/>
          </p:cNvSpPr>
          <p:nvPr>
            <p:ph idx="1"/>
          </p:nvPr>
        </p:nvSpPr>
        <p:spPr/>
        <p:txBody>
          <a:bodyPr>
            <a:normAutofit fontScale="92500"/>
          </a:bodyPr>
          <a:lstStyle/>
          <a:p>
            <a:r>
              <a:rPr lang="pl-PL" dirty="0"/>
              <a:t>Wskaźnik umiejętności czytania i pisania wśród dorosłych to odsetek osób w wieku 15 lat i starszych, które potrafią zarówno czytać, jak i pisać ze zrozumieniem krótkie, proste stwierdzenie dotyczące ich codziennego życia.</a:t>
            </a:r>
          </a:p>
          <a:p>
            <a:r>
              <a:rPr lang="pl-PL" dirty="0"/>
              <a:t>Wskaźnik umiejętności czytania i pisania jest wskaźnikiem wyników służącym do oceny osiągnięć edukacyjnych.</a:t>
            </a:r>
          </a:p>
          <a:p>
            <a:r>
              <a:rPr lang="pl-PL" dirty="0"/>
              <a:t>Wysoki wskaźnik umiejętności czytania i pisania sugeruje zdolność systemu edukacji do zapewnienia dużej populacji możliwości zdobycia umiejętności czytania i pisania.</a:t>
            </a:r>
          </a:p>
        </p:txBody>
      </p:sp>
    </p:spTree>
    <p:extLst>
      <p:ext uri="{BB962C8B-B14F-4D97-AF65-F5344CB8AC3E}">
        <p14:creationId xmlns:p14="http://schemas.microsoft.com/office/powerpoint/2010/main" val="4174521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632ECF-BFFD-4BB3-84A7-EF1BED77CD73}"/>
              </a:ext>
            </a:extLst>
          </p:cNvPr>
          <p:cNvSpPr>
            <a:spLocks noGrp="1"/>
          </p:cNvSpPr>
          <p:nvPr>
            <p:ph type="title"/>
          </p:nvPr>
        </p:nvSpPr>
        <p:spPr/>
        <p:txBody>
          <a:bodyPr>
            <a:normAutofit fontScale="90000"/>
          </a:bodyPr>
          <a:lstStyle/>
          <a:p>
            <a:r>
              <a:rPr lang="pl-PL" sz="3600" dirty="0">
                <a:solidFill>
                  <a:srgbClr val="FFFFFF"/>
                </a:solidFill>
              </a:rPr>
              <a:t>Wskaźnik alfabetyzacji, ogółem dorosłych (% osób w wieku 15 lat i starszych)</a:t>
            </a:r>
            <a:br>
              <a:rPr lang="pl-PL" sz="3600" dirty="0">
                <a:solidFill>
                  <a:srgbClr val="FFFFFF"/>
                </a:solidFill>
              </a:rPr>
            </a:br>
            <a:r>
              <a:rPr lang="en-US" sz="3600" dirty="0" err="1">
                <a:solidFill>
                  <a:srgbClr val="FFFFFF"/>
                </a:solidFill>
              </a:rPr>
              <a:t>Dekada</a:t>
            </a:r>
            <a:r>
              <a:rPr lang="en-US" sz="3600" dirty="0">
                <a:solidFill>
                  <a:srgbClr val="FFFFFF"/>
                </a:solidFill>
              </a:rPr>
              <a:t> </a:t>
            </a:r>
            <a:r>
              <a:rPr lang="pl-PL" sz="3600" dirty="0">
                <a:solidFill>
                  <a:srgbClr val="FFFFFF"/>
                </a:solidFill>
              </a:rPr>
              <a:t>9</a:t>
            </a:r>
            <a:r>
              <a:rPr lang="en-US" sz="3600" dirty="0">
                <a:solidFill>
                  <a:srgbClr val="FFFFFF"/>
                </a:solidFill>
              </a:rPr>
              <a:t>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9" name="Symbol zastępczy zawartości 8">
            <a:extLst>
              <a:ext uri="{FF2B5EF4-FFF2-40B4-BE49-F238E27FC236}">
                <a16:creationId xmlns:a16="http://schemas.microsoft.com/office/drawing/2014/main" id="{7FCC2052-5327-4B42-BB13-9D16297B80CD}"/>
              </a:ext>
            </a:extLst>
          </p:cNvPr>
          <p:cNvGraphicFramePr>
            <a:graphicFrameLocks noGrp="1"/>
          </p:cNvGraphicFramePr>
          <p:nvPr>
            <p:ph idx="1"/>
            <p:extLst>
              <p:ext uri="{D42A27DB-BD31-4B8C-83A1-F6EECF244321}">
                <p14:modId xmlns:p14="http://schemas.microsoft.com/office/powerpoint/2010/main" val="2221295824"/>
              </p:ext>
            </p:extLst>
          </p:nvPr>
        </p:nvGraphicFramePr>
        <p:xfrm>
          <a:off x="1141413" y="2362200"/>
          <a:ext cx="9905998" cy="3530600"/>
        </p:xfrm>
        <a:graphic>
          <a:graphicData uri="http://schemas.openxmlformats.org/drawingml/2006/table">
            <a:tbl>
              <a:tblPr/>
              <a:tblGrid>
                <a:gridCol w="2580722">
                  <a:extLst>
                    <a:ext uri="{9D8B030D-6E8A-4147-A177-3AD203B41FA5}">
                      <a16:colId xmlns:a16="http://schemas.microsoft.com/office/drawing/2014/main" val="1987129636"/>
                    </a:ext>
                  </a:extLst>
                </a:gridCol>
                <a:gridCol w="2005022">
                  <a:extLst>
                    <a:ext uri="{9D8B030D-6E8A-4147-A177-3AD203B41FA5}">
                      <a16:colId xmlns:a16="http://schemas.microsoft.com/office/drawing/2014/main" val="3549849090"/>
                    </a:ext>
                  </a:extLst>
                </a:gridCol>
                <a:gridCol w="1290360">
                  <a:extLst>
                    <a:ext uri="{9D8B030D-6E8A-4147-A177-3AD203B41FA5}">
                      <a16:colId xmlns:a16="http://schemas.microsoft.com/office/drawing/2014/main" val="2256815467"/>
                    </a:ext>
                  </a:extLst>
                </a:gridCol>
                <a:gridCol w="1290360">
                  <a:extLst>
                    <a:ext uri="{9D8B030D-6E8A-4147-A177-3AD203B41FA5}">
                      <a16:colId xmlns:a16="http://schemas.microsoft.com/office/drawing/2014/main" val="2205295758"/>
                    </a:ext>
                  </a:extLst>
                </a:gridCol>
                <a:gridCol w="1290360">
                  <a:extLst>
                    <a:ext uri="{9D8B030D-6E8A-4147-A177-3AD203B41FA5}">
                      <a16:colId xmlns:a16="http://schemas.microsoft.com/office/drawing/2014/main" val="3931911317"/>
                    </a:ext>
                  </a:extLst>
                </a:gridCol>
                <a:gridCol w="1449174">
                  <a:extLst>
                    <a:ext uri="{9D8B030D-6E8A-4147-A177-3AD203B41FA5}">
                      <a16:colId xmlns:a16="http://schemas.microsoft.com/office/drawing/2014/main" val="1956034554"/>
                    </a:ext>
                  </a:extLst>
                </a:gridCol>
              </a:tblGrid>
              <a:tr h="441325">
                <a:tc>
                  <a:txBody>
                    <a:bodyPr/>
                    <a:lstStyle/>
                    <a:p>
                      <a:pPr algn="ctr" fontAlgn="b"/>
                      <a:r>
                        <a:rPr lang="pl-PL" sz="1800" b="1" i="0" u="none" strike="noStrike" dirty="0">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ctr" fontAlgn="b"/>
                      <a:r>
                        <a:rPr lang="pl-PL" sz="1800" b="1" i="0" u="none" strike="noStrike" dirty="0">
                          <a:solidFill>
                            <a:schemeClr val="tx1"/>
                          </a:solidFill>
                          <a:effectLst/>
                          <a:latin typeface="Calibri" panose="020F0502020204030204" pitchFamily="34" charset="0"/>
                        </a:rPr>
                        <a:t> Progres</a:t>
                      </a:r>
                    </a:p>
                  </a:txBody>
                  <a:tcPr marL="6350" marR="6350" marT="6350" marB="0" anchor="b">
                    <a:lnL>
                      <a:noFill/>
                    </a:lnL>
                    <a:lnR>
                      <a:noFill/>
                    </a:lnR>
                    <a:lnT>
                      <a:noFill/>
                    </a:lnT>
                    <a:lnB>
                      <a:noFill/>
                    </a:lnB>
                  </a:tcPr>
                </a:tc>
                <a:extLst>
                  <a:ext uri="{0D108BD9-81ED-4DB2-BD59-A6C34878D82A}">
                    <a16:rowId xmlns:a16="http://schemas.microsoft.com/office/drawing/2014/main" val="3750342445"/>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Chad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10.89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27.02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38.23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27.34 </a:t>
                      </a:r>
                    </a:p>
                  </a:txBody>
                  <a:tcPr marL="6350" marR="6350" marT="6350" marB="0" anchor="b">
                    <a:lnL>
                      <a:noFill/>
                    </a:lnL>
                    <a:lnR>
                      <a:noFill/>
                    </a:lnR>
                    <a:lnT>
                      <a:noFill/>
                    </a:lnT>
                    <a:lnB>
                      <a:noFill/>
                    </a:lnB>
                  </a:tcPr>
                </a:tc>
                <a:extLst>
                  <a:ext uri="{0D108BD9-81ED-4DB2-BD59-A6C34878D82A}">
                    <a16:rowId xmlns:a16="http://schemas.microsoft.com/office/drawing/2014/main" val="2169198852"/>
                  </a:ext>
                </a:extLst>
              </a:tr>
              <a:tr h="441325">
                <a:tc>
                  <a:txBody>
                    <a:bodyPr/>
                    <a:lstStyle/>
                    <a:p>
                      <a:pPr algn="ctr" fontAlgn="b"/>
                      <a:r>
                        <a:rPr lang="pl-PL" sz="1800" b="0" i="0" u="none" strike="noStrike">
                          <a:solidFill>
                            <a:schemeClr val="tx1"/>
                          </a:solidFill>
                          <a:effectLst/>
                          <a:latin typeface="Calibri" panose="020F0502020204030204" pitchFamily="34" charset="0"/>
                        </a:rPr>
                        <a:t> South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Nepal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32.98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48.61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59.63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26.65 </a:t>
                      </a:r>
                    </a:p>
                  </a:txBody>
                  <a:tcPr marL="6350" marR="6350" marT="6350" marB="0" anchor="b">
                    <a:lnL>
                      <a:noFill/>
                    </a:lnL>
                    <a:lnR>
                      <a:noFill/>
                    </a:lnR>
                    <a:lnT>
                      <a:noFill/>
                    </a:lnT>
                    <a:lnB>
                      <a:noFill/>
                    </a:lnB>
                  </a:tcPr>
                </a:tc>
                <a:extLst>
                  <a:ext uri="{0D108BD9-81ED-4DB2-BD59-A6C34878D82A}">
                    <a16:rowId xmlns:a16="http://schemas.microsoft.com/office/drawing/2014/main" val="4168528789"/>
                  </a:ext>
                </a:extLst>
              </a:tr>
              <a:tr h="441325">
                <a:tc>
                  <a:txBody>
                    <a:bodyPr/>
                    <a:lstStyle/>
                    <a:p>
                      <a:pPr algn="ctr" fontAlgn="b"/>
                      <a:r>
                        <a:rPr lang="pl-PL" sz="1800" b="0" i="0" u="none" strike="noStrike" dirty="0">
                          <a:solidFill>
                            <a:schemeClr val="tx1"/>
                          </a:solidFill>
                          <a:effectLst/>
                          <a:latin typeface="Calibri" panose="020F0502020204030204" pitchFamily="34" charset="0"/>
                        </a:rPr>
                        <a:t> Middle East &amp; </a:t>
                      </a:r>
                      <a:r>
                        <a:rPr lang="pl-PL" sz="1800" b="0" i="0" u="none" strike="noStrike" dirty="0" err="1">
                          <a:solidFill>
                            <a:schemeClr val="tx1"/>
                          </a:solidFill>
                          <a:effectLst/>
                          <a:latin typeface="Calibri" panose="020F0502020204030204" pitchFamily="34" charset="0"/>
                        </a:rPr>
                        <a:t>North</a:t>
                      </a:r>
                      <a:r>
                        <a:rPr lang="pl-PL" sz="1800" b="0" i="0" u="none" strike="noStrike" dirty="0">
                          <a:solidFill>
                            <a:schemeClr val="tx1"/>
                          </a:solidFill>
                          <a:effectLst/>
                          <a:latin typeface="Calibri" panose="020F0502020204030204" pitchFamily="34" charset="0"/>
                        </a:rPr>
                        <a:t> </a:t>
                      </a:r>
                      <a:r>
                        <a:rPr lang="pl-PL" sz="1800" b="0" i="0" u="none" strike="noStrike" dirty="0" err="1">
                          <a:solidFill>
                            <a:schemeClr val="tx1"/>
                          </a:solidFill>
                          <a:effectLst/>
                          <a:latin typeface="Calibri" panose="020F0502020204030204" pitchFamily="34" charset="0"/>
                        </a:rPr>
                        <a:t>Africa</a:t>
                      </a:r>
                      <a:r>
                        <a:rPr lang="pl-PL" sz="18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Morocco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41.59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54.51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67.08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25.49 </a:t>
                      </a:r>
                    </a:p>
                  </a:txBody>
                  <a:tcPr marL="6350" marR="6350" marT="6350" marB="0" anchor="b">
                    <a:lnL>
                      <a:noFill/>
                    </a:lnL>
                    <a:lnR>
                      <a:noFill/>
                    </a:lnR>
                    <a:lnT>
                      <a:noFill/>
                    </a:lnT>
                    <a:lnB>
                      <a:noFill/>
                    </a:lnB>
                  </a:tcPr>
                </a:tc>
                <a:extLst>
                  <a:ext uri="{0D108BD9-81ED-4DB2-BD59-A6C34878D82A}">
                    <a16:rowId xmlns:a16="http://schemas.microsoft.com/office/drawing/2014/main" val="2195821591"/>
                  </a:ext>
                </a:extLst>
              </a:tr>
              <a:tr h="441325">
                <a:tc>
                  <a:txBody>
                    <a:bodyPr/>
                    <a:lstStyle/>
                    <a:p>
                      <a:pPr algn="ctr" fontAlgn="b"/>
                      <a:r>
                        <a:rPr lang="pl-PL" sz="1800" b="0" i="0" u="none" strike="noStrike" dirty="0">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Slovenia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99.52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99.65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99.71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0.18 </a:t>
                      </a:r>
                    </a:p>
                  </a:txBody>
                  <a:tcPr marL="6350" marR="6350" marT="6350" marB="0" anchor="b">
                    <a:lnL>
                      <a:noFill/>
                    </a:lnL>
                    <a:lnR>
                      <a:noFill/>
                    </a:lnR>
                    <a:lnT>
                      <a:noFill/>
                    </a:lnT>
                    <a:lnB>
                      <a:noFill/>
                    </a:lnB>
                  </a:tcPr>
                </a:tc>
                <a:extLst>
                  <a:ext uri="{0D108BD9-81ED-4DB2-BD59-A6C34878D82A}">
                    <a16:rowId xmlns:a16="http://schemas.microsoft.com/office/drawing/2014/main" val="2199337475"/>
                  </a:ext>
                </a:extLst>
              </a:tr>
              <a:tr h="441325">
                <a:tc>
                  <a:txBody>
                    <a:bodyPr/>
                    <a:lstStyle/>
                    <a:p>
                      <a:pPr algn="ctr" fontAlgn="b"/>
                      <a:r>
                        <a:rPr lang="pl-PL" sz="18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98.98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2286065194"/>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Zimbabwe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83.51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3527301461"/>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Malawi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64.13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61.31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extLst>
                  <a:ext uri="{0D108BD9-81ED-4DB2-BD59-A6C34878D82A}">
                    <a16:rowId xmlns:a16="http://schemas.microsoft.com/office/drawing/2014/main" val="3264299820"/>
                  </a:ext>
                </a:extLst>
              </a:tr>
            </a:tbl>
          </a:graphicData>
        </a:graphic>
      </p:graphicFrame>
    </p:spTree>
    <p:extLst>
      <p:ext uri="{BB962C8B-B14F-4D97-AF65-F5344CB8AC3E}">
        <p14:creationId xmlns:p14="http://schemas.microsoft.com/office/powerpoint/2010/main" val="2826937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8923AC-67EA-462F-AB0A-ABCE9D151129}"/>
              </a:ext>
            </a:extLst>
          </p:cNvPr>
          <p:cNvSpPr>
            <a:spLocks noGrp="1"/>
          </p:cNvSpPr>
          <p:nvPr>
            <p:ph type="title"/>
          </p:nvPr>
        </p:nvSpPr>
        <p:spPr>
          <a:xfrm>
            <a:off x="1141411" y="1419227"/>
            <a:ext cx="9906000" cy="2009774"/>
          </a:xfrm>
        </p:spPr>
        <p:txBody>
          <a:bodyPr/>
          <a:lstStyle/>
          <a:p>
            <a:pPr algn="ctr"/>
            <a:r>
              <a:rPr lang="pl-PL" dirty="0" err="1"/>
              <a:t>Social</a:t>
            </a:r>
            <a:r>
              <a:rPr lang="pl-PL" dirty="0"/>
              <a:t> </a:t>
            </a:r>
            <a:r>
              <a:rPr lang="pl-PL" dirty="0" err="1"/>
              <a:t>protection</a:t>
            </a:r>
            <a:r>
              <a:rPr lang="pl-PL" dirty="0"/>
              <a:t> and </a:t>
            </a:r>
            <a:r>
              <a:rPr lang="pl-PL" dirty="0" err="1"/>
              <a:t>Labour</a:t>
            </a:r>
            <a:endParaRPr lang="pl-PL" dirty="0"/>
          </a:p>
        </p:txBody>
      </p:sp>
    </p:spTree>
    <p:extLst>
      <p:ext uri="{BB962C8B-B14F-4D97-AF65-F5344CB8AC3E}">
        <p14:creationId xmlns:p14="http://schemas.microsoft.com/office/powerpoint/2010/main" val="2686306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D11BAE-9D45-424E-B0CF-504D8B3AB602}"/>
              </a:ext>
            </a:extLst>
          </p:cNvPr>
          <p:cNvSpPr>
            <a:spLocks noGrp="1"/>
          </p:cNvSpPr>
          <p:nvPr>
            <p:ph type="title"/>
          </p:nvPr>
        </p:nvSpPr>
        <p:spPr/>
        <p:txBody>
          <a:bodyPr/>
          <a:lstStyle/>
          <a:p>
            <a:r>
              <a:rPr lang="pl-PL" sz="4800" dirty="0"/>
              <a:t>Dzieci pracujące</a:t>
            </a:r>
            <a:br>
              <a:rPr lang="pl-PL" sz="4800" dirty="0"/>
            </a:br>
            <a:r>
              <a:rPr lang="en-US" sz="2400" dirty="0"/>
              <a:t>% </a:t>
            </a:r>
            <a:r>
              <a:rPr lang="pl-PL" sz="2400" dirty="0"/>
              <a:t>populacji dla wieku </a:t>
            </a:r>
            <a:r>
              <a:rPr lang="en-US" sz="2400" dirty="0"/>
              <a:t>7-14</a:t>
            </a:r>
            <a:endParaRPr lang="pl-PL" dirty="0"/>
          </a:p>
        </p:txBody>
      </p:sp>
      <p:sp>
        <p:nvSpPr>
          <p:cNvPr id="5" name="Symbol zastępczy zawartości 4">
            <a:extLst>
              <a:ext uri="{FF2B5EF4-FFF2-40B4-BE49-F238E27FC236}">
                <a16:creationId xmlns:a16="http://schemas.microsoft.com/office/drawing/2014/main" id="{94ACACC7-1049-48CE-97D2-F732E971FB16}"/>
              </a:ext>
            </a:extLst>
          </p:cNvPr>
          <p:cNvSpPr>
            <a:spLocks noGrp="1"/>
          </p:cNvSpPr>
          <p:nvPr>
            <p:ph idx="1"/>
          </p:nvPr>
        </p:nvSpPr>
        <p:spPr/>
        <p:txBody>
          <a:bodyPr>
            <a:normAutofit fontScale="70000" lnSpcReduction="20000"/>
          </a:bodyPr>
          <a:lstStyle/>
          <a:p>
            <a:r>
              <a:rPr lang="pl-PL" dirty="0" err="1"/>
              <a:t>Cameroon</a:t>
            </a:r>
            <a:r>
              <a:rPr lang="pl-PL" dirty="0"/>
              <a:t>		62.0</a:t>
            </a:r>
          </a:p>
          <a:p>
            <a:r>
              <a:rPr lang="pl-PL" dirty="0"/>
              <a:t>Sierra Leone		59.2</a:t>
            </a:r>
          </a:p>
          <a:p>
            <a:r>
              <a:rPr lang="pl-PL" dirty="0" err="1"/>
              <a:t>Guinea</a:t>
            </a:r>
            <a:r>
              <a:rPr lang="pl-PL" dirty="0"/>
              <a:t>-Bissau		50.5</a:t>
            </a:r>
          </a:p>
          <a:p>
            <a:r>
              <a:rPr lang="pl-PL" dirty="0"/>
              <a:t>Burkina Faso		50.3</a:t>
            </a:r>
          </a:p>
          <a:p>
            <a:r>
              <a:rPr lang="pl-PL" dirty="0"/>
              <a:t>Ghana			48.9</a:t>
            </a:r>
          </a:p>
          <a:p>
            <a:r>
              <a:rPr lang="pl-PL" dirty="0"/>
              <a:t>Togo			48.8</a:t>
            </a:r>
          </a:p>
          <a:p>
            <a:r>
              <a:rPr lang="pl-PL" dirty="0"/>
              <a:t>Niger			48.5</a:t>
            </a:r>
          </a:p>
          <a:p>
            <a:r>
              <a:rPr lang="pl-PL" dirty="0" err="1"/>
              <a:t>South</a:t>
            </a:r>
            <a:r>
              <a:rPr lang="pl-PL" dirty="0"/>
              <a:t> Sudan		45.6</a:t>
            </a:r>
          </a:p>
          <a:p>
            <a:r>
              <a:rPr lang="pl-PL" dirty="0"/>
              <a:t>Somalia		43.5</a:t>
            </a:r>
          </a:p>
          <a:p>
            <a:endParaRPr lang="pl-PL" dirty="0"/>
          </a:p>
        </p:txBody>
      </p:sp>
    </p:spTree>
    <p:extLst>
      <p:ext uri="{BB962C8B-B14F-4D97-AF65-F5344CB8AC3E}">
        <p14:creationId xmlns:p14="http://schemas.microsoft.com/office/powerpoint/2010/main" val="96753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AE9B28-B4D2-4BA2-A7F3-15C9C22EF84D}"/>
              </a:ext>
            </a:extLst>
          </p:cNvPr>
          <p:cNvSpPr>
            <a:spLocks noGrp="1"/>
          </p:cNvSpPr>
          <p:nvPr>
            <p:ph type="title"/>
          </p:nvPr>
        </p:nvSpPr>
        <p:spPr>
          <a:xfrm>
            <a:off x="1143001" y="2689715"/>
            <a:ext cx="9905998" cy="1478570"/>
          </a:xfrm>
        </p:spPr>
        <p:txBody>
          <a:bodyPr/>
          <a:lstStyle/>
          <a:p>
            <a:pPr algn="ctr"/>
            <a:r>
              <a:rPr lang="pl-PL" dirty="0" err="1"/>
              <a:t>ENERgia</a:t>
            </a:r>
            <a:endParaRPr lang="pl-PL" dirty="0"/>
          </a:p>
        </p:txBody>
      </p:sp>
    </p:spTree>
    <p:extLst>
      <p:ext uri="{BB962C8B-B14F-4D97-AF65-F5344CB8AC3E}">
        <p14:creationId xmlns:p14="http://schemas.microsoft.com/office/powerpoint/2010/main" val="2187212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4DBE23-9122-4B38-93A3-006642059C9C}"/>
              </a:ext>
            </a:extLst>
          </p:cNvPr>
          <p:cNvSpPr>
            <a:spLocks noGrp="1"/>
          </p:cNvSpPr>
          <p:nvPr>
            <p:ph type="title"/>
          </p:nvPr>
        </p:nvSpPr>
        <p:spPr/>
        <p:txBody>
          <a:bodyPr/>
          <a:lstStyle/>
          <a:p>
            <a:r>
              <a:rPr lang="pl-PL" dirty="0"/>
              <a:t>Dzieci Pracujące</a:t>
            </a:r>
            <a:br>
              <a:rPr lang="pl-PL" dirty="0"/>
            </a:br>
            <a:r>
              <a:rPr lang="pl-PL" sz="2800" dirty="0"/>
              <a:t>Zestawienie krajów z wskaźnikiem &gt;10%</a:t>
            </a:r>
            <a:endParaRPr lang="pl-PL" dirty="0"/>
          </a:p>
        </p:txBody>
      </p:sp>
      <p:graphicFrame>
        <p:nvGraphicFramePr>
          <p:cNvPr id="6" name="Symbol zastępczy zawartości 5">
            <a:extLst>
              <a:ext uri="{FF2B5EF4-FFF2-40B4-BE49-F238E27FC236}">
                <a16:creationId xmlns:a16="http://schemas.microsoft.com/office/drawing/2014/main" id="{EA0C0A03-6CC9-4F00-9C00-658BEC73DCAC}"/>
              </a:ext>
            </a:extLst>
          </p:cNvPr>
          <p:cNvGraphicFramePr>
            <a:graphicFrameLocks noGrp="1"/>
          </p:cNvGraphicFramePr>
          <p:nvPr>
            <p:ph idx="1"/>
            <p:extLst>
              <p:ext uri="{D42A27DB-BD31-4B8C-83A1-F6EECF244321}">
                <p14:modId xmlns:p14="http://schemas.microsoft.com/office/powerpoint/2010/main" val="633590791"/>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2461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EB84BC-1643-4039-85A3-D186263DD748}"/>
              </a:ext>
            </a:extLst>
          </p:cNvPr>
          <p:cNvSpPr>
            <a:spLocks noGrp="1"/>
          </p:cNvSpPr>
          <p:nvPr>
            <p:ph type="title"/>
          </p:nvPr>
        </p:nvSpPr>
        <p:spPr/>
        <p:txBody>
          <a:bodyPr/>
          <a:lstStyle/>
          <a:p>
            <a:r>
              <a:rPr lang="pl-PL" dirty="0"/>
              <a:t>Wielkość migracji</a:t>
            </a:r>
            <a:br>
              <a:rPr lang="pl-PL" dirty="0"/>
            </a:br>
            <a:r>
              <a:rPr lang="pl-PL" sz="2800" dirty="0"/>
              <a:t>średnia dla okresu 2008-2012</a:t>
            </a:r>
            <a:endParaRPr lang="pl-PL" dirty="0"/>
          </a:p>
        </p:txBody>
      </p:sp>
      <p:sp>
        <p:nvSpPr>
          <p:cNvPr id="4" name="Symbol zastępczy zawartości 3">
            <a:extLst>
              <a:ext uri="{FF2B5EF4-FFF2-40B4-BE49-F238E27FC236}">
                <a16:creationId xmlns:a16="http://schemas.microsoft.com/office/drawing/2014/main" id="{BC0C3A1A-F8AB-4642-AC78-824E8F4AE7CA}"/>
              </a:ext>
            </a:extLst>
          </p:cNvPr>
          <p:cNvSpPr>
            <a:spLocks noGrp="1"/>
          </p:cNvSpPr>
          <p:nvPr>
            <p:ph sz="half" idx="1"/>
          </p:nvPr>
        </p:nvSpPr>
        <p:spPr/>
        <p:txBody>
          <a:bodyPr>
            <a:normAutofit/>
          </a:bodyPr>
          <a:lstStyle/>
          <a:p>
            <a:r>
              <a:rPr lang="en-US" dirty="0"/>
              <a:t>Syrian Arab Republic</a:t>
            </a:r>
            <a:r>
              <a:rPr lang="pl-PL" dirty="0"/>
              <a:t> </a:t>
            </a:r>
            <a:r>
              <a:rPr lang="en-US" dirty="0"/>
              <a:t>-4</a:t>
            </a:r>
            <a:r>
              <a:rPr lang="pl-PL" dirty="0"/>
              <a:t> </a:t>
            </a:r>
            <a:r>
              <a:rPr lang="en-US" dirty="0"/>
              <a:t>029</a:t>
            </a:r>
            <a:r>
              <a:rPr lang="pl-PL" dirty="0"/>
              <a:t> </a:t>
            </a:r>
            <a:r>
              <a:rPr lang="en-US" dirty="0"/>
              <a:t>996</a:t>
            </a:r>
          </a:p>
          <a:p>
            <a:r>
              <a:rPr lang="en-US" dirty="0"/>
              <a:t>India</a:t>
            </a:r>
            <a:r>
              <a:rPr lang="pl-PL" dirty="0"/>
              <a:t>			 </a:t>
            </a:r>
            <a:r>
              <a:rPr lang="en-US" dirty="0"/>
              <a:t>-2</a:t>
            </a:r>
            <a:r>
              <a:rPr lang="pl-PL" dirty="0"/>
              <a:t> </a:t>
            </a:r>
            <a:r>
              <a:rPr lang="en-US" dirty="0"/>
              <a:t>598</a:t>
            </a:r>
            <a:r>
              <a:rPr lang="pl-PL" dirty="0"/>
              <a:t> </a:t>
            </a:r>
            <a:r>
              <a:rPr lang="en-US" dirty="0"/>
              <a:t>218</a:t>
            </a:r>
          </a:p>
          <a:p>
            <a:r>
              <a:rPr lang="en-US" dirty="0"/>
              <a:t>Bangladesh	</a:t>
            </a:r>
            <a:r>
              <a:rPr lang="pl-PL" dirty="0"/>
              <a:t>	 </a:t>
            </a:r>
            <a:r>
              <a:rPr lang="en-US" dirty="0"/>
              <a:t>-2</a:t>
            </a:r>
            <a:r>
              <a:rPr lang="pl-PL" dirty="0"/>
              <a:t> </a:t>
            </a:r>
            <a:r>
              <a:rPr lang="en-US" dirty="0"/>
              <a:t>226</a:t>
            </a:r>
            <a:r>
              <a:rPr lang="pl-PL" dirty="0"/>
              <a:t> </a:t>
            </a:r>
            <a:r>
              <a:rPr lang="en-US" dirty="0"/>
              <a:t>481</a:t>
            </a:r>
          </a:p>
          <a:p>
            <a:r>
              <a:rPr lang="en-US" dirty="0"/>
              <a:t>China</a:t>
            </a:r>
            <a:r>
              <a:rPr lang="pl-PL" dirty="0"/>
              <a:t>		 </a:t>
            </a:r>
            <a:r>
              <a:rPr lang="en-US" dirty="0"/>
              <a:t>-1</a:t>
            </a:r>
            <a:r>
              <a:rPr lang="pl-PL" dirty="0"/>
              <a:t> </a:t>
            </a:r>
            <a:r>
              <a:rPr lang="en-US" dirty="0"/>
              <a:t>800</a:t>
            </a:r>
            <a:r>
              <a:rPr lang="pl-PL" dirty="0"/>
              <a:t> </a:t>
            </a:r>
            <a:r>
              <a:rPr lang="en-US" dirty="0"/>
              <a:t>000</a:t>
            </a:r>
          </a:p>
          <a:p>
            <a:r>
              <a:rPr lang="en-US" dirty="0"/>
              <a:t>Pakistan</a:t>
            </a:r>
            <a:r>
              <a:rPr lang="pl-PL" dirty="0"/>
              <a:t>		 </a:t>
            </a:r>
            <a:r>
              <a:rPr lang="en-US" dirty="0"/>
              <a:t>-1</a:t>
            </a:r>
            <a:r>
              <a:rPr lang="pl-PL" dirty="0"/>
              <a:t> </a:t>
            </a:r>
            <a:r>
              <a:rPr lang="en-US" dirty="0"/>
              <a:t>081</a:t>
            </a:r>
            <a:r>
              <a:rPr lang="pl-PL" dirty="0"/>
              <a:t> </a:t>
            </a:r>
            <a:r>
              <a:rPr lang="en-US" dirty="0"/>
              <a:t>918</a:t>
            </a:r>
            <a:endParaRPr lang="pl-PL" dirty="0"/>
          </a:p>
          <a:p>
            <a:endParaRPr lang="pl-PL" dirty="0"/>
          </a:p>
        </p:txBody>
      </p:sp>
      <p:sp>
        <p:nvSpPr>
          <p:cNvPr id="5" name="Symbol zastępczy zawartości 4">
            <a:extLst>
              <a:ext uri="{FF2B5EF4-FFF2-40B4-BE49-F238E27FC236}">
                <a16:creationId xmlns:a16="http://schemas.microsoft.com/office/drawing/2014/main" id="{FC06522C-6826-4017-8745-4DCC99A3B2DF}"/>
              </a:ext>
            </a:extLst>
          </p:cNvPr>
          <p:cNvSpPr>
            <a:spLocks noGrp="1"/>
          </p:cNvSpPr>
          <p:nvPr>
            <p:ph sz="half" idx="2"/>
          </p:nvPr>
        </p:nvSpPr>
        <p:spPr/>
        <p:txBody>
          <a:bodyPr>
            <a:normAutofit/>
          </a:bodyPr>
          <a:lstStyle/>
          <a:p>
            <a:r>
              <a:rPr lang="en-US" dirty="0"/>
              <a:t>United States	5</a:t>
            </a:r>
            <a:r>
              <a:rPr lang="pl-PL" dirty="0"/>
              <a:t> </a:t>
            </a:r>
            <a:r>
              <a:rPr lang="en-US" dirty="0"/>
              <a:t>007</a:t>
            </a:r>
            <a:r>
              <a:rPr lang="pl-PL" dirty="0"/>
              <a:t> </a:t>
            </a:r>
            <a:r>
              <a:rPr lang="en-US" dirty="0"/>
              <a:t>887</a:t>
            </a:r>
          </a:p>
          <a:p>
            <a:r>
              <a:rPr lang="en-US" dirty="0"/>
              <a:t>Turkey	</a:t>
            </a:r>
            <a:r>
              <a:rPr lang="pl-PL" dirty="0"/>
              <a:t>	</a:t>
            </a:r>
            <a:r>
              <a:rPr lang="en-US" dirty="0"/>
              <a:t>2</a:t>
            </a:r>
            <a:r>
              <a:rPr lang="pl-PL" dirty="0"/>
              <a:t> </a:t>
            </a:r>
            <a:r>
              <a:rPr lang="en-US" dirty="0"/>
              <a:t>000</a:t>
            </a:r>
            <a:r>
              <a:rPr lang="pl-PL" dirty="0"/>
              <a:t> </a:t>
            </a:r>
            <a:r>
              <a:rPr lang="en-US" dirty="0"/>
              <a:t>003</a:t>
            </a:r>
          </a:p>
          <a:p>
            <a:r>
              <a:rPr lang="en-US" dirty="0"/>
              <a:t>Lebanon	</a:t>
            </a:r>
            <a:r>
              <a:rPr lang="pl-PL" dirty="0"/>
              <a:t>	</a:t>
            </a:r>
            <a:r>
              <a:rPr lang="en-US" dirty="0"/>
              <a:t>1</a:t>
            </a:r>
            <a:r>
              <a:rPr lang="pl-PL" dirty="0"/>
              <a:t> </a:t>
            </a:r>
            <a:r>
              <a:rPr lang="en-US" dirty="0"/>
              <a:t>250</a:t>
            </a:r>
            <a:r>
              <a:rPr lang="pl-PL" dirty="0"/>
              <a:t> </a:t>
            </a:r>
            <a:r>
              <a:rPr lang="en-US" dirty="0"/>
              <a:t>000</a:t>
            </a:r>
          </a:p>
          <a:p>
            <a:r>
              <a:rPr lang="en-US" dirty="0"/>
              <a:t>Germany	</a:t>
            </a:r>
            <a:r>
              <a:rPr lang="pl-PL" dirty="0"/>
              <a:t>	</a:t>
            </a:r>
            <a:r>
              <a:rPr lang="en-US" dirty="0"/>
              <a:t>1</a:t>
            </a:r>
            <a:r>
              <a:rPr lang="pl-PL" dirty="0"/>
              <a:t> </a:t>
            </a:r>
            <a:r>
              <a:rPr lang="en-US" dirty="0"/>
              <a:t>249</a:t>
            </a:r>
            <a:r>
              <a:rPr lang="pl-PL" dirty="0"/>
              <a:t> </a:t>
            </a:r>
            <a:r>
              <a:rPr lang="en-US" dirty="0"/>
              <a:t>998</a:t>
            </a:r>
          </a:p>
          <a:p>
            <a:r>
              <a:rPr lang="en-US" dirty="0"/>
              <a:t>Oman	</a:t>
            </a:r>
            <a:r>
              <a:rPr lang="pl-PL" dirty="0"/>
              <a:t>	</a:t>
            </a:r>
            <a:r>
              <a:rPr lang="en-US" dirty="0"/>
              <a:t>1</a:t>
            </a:r>
            <a:r>
              <a:rPr lang="pl-PL" dirty="0"/>
              <a:t> </a:t>
            </a:r>
            <a:r>
              <a:rPr lang="en-US" dirty="0"/>
              <a:t>211</a:t>
            </a:r>
            <a:r>
              <a:rPr lang="pl-PL" dirty="0"/>
              <a:t> </a:t>
            </a:r>
            <a:r>
              <a:rPr lang="en-US" dirty="0"/>
              <a:t>000</a:t>
            </a:r>
            <a:endParaRPr lang="pl-PL" dirty="0"/>
          </a:p>
          <a:p>
            <a:endParaRPr lang="pl-PL" dirty="0"/>
          </a:p>
        </p:txBody>
      </p:sp>
    </p:spTree>
    <p:extLst>
      <p:ext uri="{BB962C8B-B14F-4D97-AF65-F5344CB8AC3E}">
        <p14:creationId xmlns:p14="http://schemas.microsoft.com/office/powerpoint/2010/main" val="1470580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98AF82A-3663-4FFA-8C96-4417D12B57D6}"/>
              </a:ext>
            </a:extLst>
          </p:cNvPr>
          <p:cNvSpPr>
            <a:spLocks noGrp="1"/>
          </p:cNvSpPr>
          <p:nvPr>
            <p:ph type="title"/>
          </p:nvPr>
        </p:nvSpPr>
        <p:spPr/>
        <p:txBody>
          <a:bodyPr/>
          <a:lstStyle/>
          <a:p>
            <a:r>
              <a:rPr lang="pl-PL" dirty="0"/>
              <a:t>Zmiana w przepływie ludności</a:t>
            </a:r>
          </a:p>
        </p:txBody>
      </p:sp>
      <p:graphicFrame>
        <p:nvGraphicFramePr>
          <p:cNvPr id="8" name="Tabela 7">
            <a:extLst>
              <a:ext uri="{FF2B5EF4-FFF2-40B4-BE49-F238E27FC236}">
                <a16:creationId xmlns:a16="http://schemas.microsoft.com/office/drawing/2014/main" id="{D32C7C4B-40C1-40FF-A21C-AE1D148E530A}"/>
              </a:ext>
            </a:extLst>
          </p:cNvPr>
          <p:cNvGraphicFramePr>
            <a:graphicFrameLocks/>
          </p:cNvGraphicFramePr>
          <p:nvPr>
            <p:extLst>
              <p:ext uri="{D42A27DB-BD31-4B8C-83A1-F6EECF244321}">
                <p14:modId xmlns:p14="http://schemas.microsoft.com/office/powerpoint/2010/main" val="2117078002"/>
              </p:ext>
            </p:extLst>
          </p:nvPr>
        </p:nvGraphicFramePr>
        <p:xfrm>
          <a:off x="1141413" y="1984316"/>
          <a:ext cx="7947868" cy="2595042"/>
        </p:xfrm>
        <a:graphic>
          <a:graphicData uri="http://schemas.openxmlformats.org/drawingml/2006/table">
            <a:tbl>
              <a:tblPr firstRow="1" bandRow="1">
                <a:tableStyleId>{7E9639D4-E3E2-4D34-9284-5A2195B3D0D7}</a:tableStyleId>
              </a:tblPr>
              <a:tblGrid>
                <a:gridCol w="2564130">
                  <a:extLst>
                    <a:ext uri="{9D8B030D-6E8A-4147-A177-3AD203B41FA5}">
                      <a16:colId xmlns:a16="http://schemas.microsoft.com/office/drawing/2014/main" val="671962504"/>
                    </a:ext>
                  </a:extLst>
                </a:gridCol>
                <a:gridCol w="1816417">
                  <a:extLst>
                    <a:ext uri="{9D8B030D-6E8A-4147-A177-3AD203B41FA5}">
                      <a16:colId xmlns:a16="http://schemas.microsoft.com/office/drawing/2014/main" val="2729750936"/>
                    </a:ext>
                  </a:extLst>
                </a:gridCol>
                <a:gridCol w="1816417">
                  <a:extLst>
                    <a:ext uri="{9D8B030D-6E8A-4147-A177-3AD203B41FA5}">
                      <a16:colId xmlns:a16="http://schemas.microsoft.com/office/drawing/2014/main" val="452538823"/>
                    </a:ext>
                  </a:extLst>
                </a:gridCol>
                <a:gridCol w="1750904">
                  <a:extLst>
                    <a:ext uri="{9D8B030D-6E8A-4147-A177-3AD203B41FA5}">
                      <a16:colId xmlns:a16="http://schemas.microsoft.com/office/drawing/2014/main" val="1864811828"/>
                    </a:ext>
                  </a:extLst>
                </a:gridCol>
              </a:tblGrid>
              <a:tr h="370840">
                <a:tc>
                  <a:txBody>
                    <a:bodyPr/>
                    <a:lstStyle/>
                    <a:p>
                      <a:pPr algn="ctr"/>
                      <a:r>
                        <a:rPr lang="pl-PL" dirty="0"/>
                        <a:t>Kraj</a:t>
                      </a:r>
                    </a:p>
                  </a:txBody>
                  <a:tcPr/>
                </a:tc>
                <a:tc>
                  <a:txBody>
                    <a:bodyPr/>
                    <a:lstStyle/>
                    <a:p>
                      <a:pPr algn="ctr"/>
                      <a:r>
                        <a:rPr lang="pl-PL" dirty="0"/>
                        <a:t>Migracja 2007</a:t>
                      </a:r>
                    </a:p>
                  </a:txBody>
                  <a:tcPr/>
                </a:tc>
                <a:tc>
                  <a:txBody>
                    <a:bodyPr/>
                    <a:lstStyle/>
                    <a:p>
                      <a:pPr algn="ctr"/>
                      <a:r>
                        <a:rPr lang="pl-PL" dirty="0"/>
                        <a:t>Migracja 2012</a:t>
                      </a:r>
                    </a:p>
                  </a:txBody>
                  <a:tcPr/>
                </a:tc>
                <a:tc>
                  <a:txBody>
                    <a:bodyPr/>
                    <a:lstStyle/>
                    <a:p>
                      <a:pPr algn="ctr"/>
                      <a:r>
                        <a:rPr lang="pl-PL" dirty="0"/>
                        <a:t>Zmiana</a:t>
                      </a:r>
                    </a:p>
                  </a:txBody>
                  <a:tcPr/>
                </a:tc>
                <a:extLst>
                  <a:ext uri="{0D108BD9-81ED-4DB2-BD59-A6C34878D82A}">
                    <a16:rowId xmlns:a16="http://schemas.microsoft.com/office/drawing/2014/main" val="2649696700"/>
                  </a:ext>
                </a:extLst>
              </a:tr>
              <a:tr h="370840">
                <a:tc>
                  <a:txBody>
                    <a:bodyPr/>
                    <a:lstStyle/>
                    <a:p>
                      <a:r>
                        <a:rPr lang="en-US" dirty="0"/>
                        <a:t>Syrian Arab Republic</a:t>
                      </a:r>
                    </a:p>
                  </a:txBody>
                  <a:tcPr/>
                </a:tc>
                <a:tc>
                  <a:txBody>
                    <a:bodyPr/>
                    <a:lstStyle/>
                    <a:p>
                      <a:pPr algn="r"/>
                      <a:r>
                        <a:rPr lang="pl-PL" dirty="0"/>
                        <a:t>370 000</a:t>
                      </a:r>
                    </a:p>
                  </a:txBody>
                  <a:tcPr/>
                </a:tc>
                <a:tc>
                  <a:txBody>
                    <a:bodyPr/>
                    <a:lstStyle/>
                    <a:p>
                      <a:pPr algn="r"/>
                      <a:r>
                        <a:rPr lang="pl-PL" dirty="0"/>
                        <a:t>-4 029 996</a:t>
                      </a:r>
                    </a:p>
                  </a:txBody>
                  <a:tcPr/>
                </a:tc>
                <a:tc>
                  <a:txBody>
                    <a:bodyPr/>
                    <a:lstStyle/>
                    <a:p>
                      <a:pPr algn="r"/>
                      <a:r>
                        <a:rPr lang="pl-PL" dirty="0"/>
                        <a:t>-4 399 996</a:t>
                      </a:r>
                    </a:p>
                  </a:txBody>
                  <a:tcPr/>
                </a:tc>
                <a:extLst>
                  <a:ext uri="{0D108BD9-81ED-4DB2-BD59-A6C34878D82A}">
                    <a16:rowId xmlns:a16="http://schemas.microsoft.com/office/drawing/2014/main" val="1382421569"/>
                  </a:ext>
                </a:extLst>
              </a:tr>
              <a:tr h="370840">
                <a:tc>
                  <a:txBody>
                    <a:bodyPr/>
                    <a:lstStyle/>
                    <a:p>
                      <a:r>
                        <a:rPr lang="en-US" dirty="0"/>
                        <a:t>United Arab Emirates</a:t>
                      </a:r>
                    </a:p>
                  </a:txBody>
                  <a:tcPr/>
                </a:tc>
                <a:tc>
                  <a:txBody>
                    <a:bodyPr/>
                    <a:lstStyle/>
                    <a:p>
                      <a:pPr algn="r"/>
                      <a:r>
                        <a:rPr lang="pl-PL" dirty="0"/>
                        <a:t>3 493 000</a:t>
                      </a:r>
                    </a:p>
                  </a:txBody>
                  <a:tcPr/>
                </a:tc>
                <a:tc>
                  <a:txBody>
                    <a:bodyPr/>
                    <a:lstStyle/>
                    <a:p>
                      <a:pPr algn="r"/>
                      <a:r>
                        <a:rPr lang="pl-PL" dirty="0"/>
                        <a:t>405 000</a:t>
                      </a:r>
                    </a:p>
                  </a:txBody>
                  <a:tcPr/>
                </a:tc>
                <a:tc>
                  <a:txBody>
                    <a:bodyPr/>
                    <a:lstStyle/>
                    <a:p>
                      <a:pPr algn="r"/>
                      <a:r>
                        <a:rPr lang="pl-PL" dirty="0"/>
                        <a:t>-3 088 000</a:t>
                      </a:r>
                    </a:p>
                  </a:txBody>
                  <a:tcPr/>
                </a:tc>
                <a:extLst>
                  <a:ext uri="{0D108BD9-81ED-4DB2-BD59-A6C34878D82A}">
                    <a16:rowId xmlns:a16="http://schemas.microsoft.com/office/drawing/2014/main" val="4020733342"/>
                  </a:ext>
                </a:extLst>
              </a:tr>
              <a:tr h="370840">
                <a:tc>
                  <a:txBody>
                    <a:bodyPr/>
                    <a:lstStyle/>
                    <a:p>
                      <a:r>
                        <a:rPr lang="en-US" dirty="0"/>
                        <a:t>Spain</a:t>
                      </a:r>
                    </a:p>
                  </a:txBody>
                  <a:tcPr/>
                </a:tc>
                <a:tc>
                  <a:txBody>
                    <a:bodyPr/>
                    <a:lstStyle/>
                    <a:p>
                      <a:pPr algn="r"/>
                      <a:r>
                        <a:rPr lang="pl-PL" dirty="0"/>
                        <a:t>2 250 005</a:t>
                      </a:r>
                    </a:p>
                  </a:txBody>
                  <a:tcPr/>
                </a:tc>
                <a:tc>
                  <a:txBody>
                    <a:bodyPr/>
                    <a:lstStyle/>
                    <a:p>
                      <a:pPr algn="r"/>
                      <a:r>
                        <a:rPr lang="pl-PL" dirty="0"/>
                        <a:t>-593 069</a:t>
                      </a:r>
                    </a:p>
                  </a:txBody>
                  <a:tcPr/>
                </a:tc>
                <a:tc>
                  <a:txBody>
                    <a:bodyPr/>
                    <a:lstStyle/>
                    <a:p>
                      <a:pPr algn="r"/>
                      <a:r>
                        <a:rPr lang="pl-PL" dirty="0"/>
                        <a:t>-2 843 074</a:t>
                      </a:r>
                    </a:p>
                  </a:txBody>
                  <a:tcPr/>
                </a:tc>
                <a:extLst>
                  <a:ext uri="{0D108BD9-81ED-4DB2-BD59-A6C34878D82A}">
                    <a16:rowId xmlns:a16="http://schemas.microsoft.com/office/drawing/2014/main" val="3678795526"/>
                  </a:ext>
                </a:extLst>
              </a:tr>
              <a:tr h="370840">
                <a:tc>
                  <a:txBody>
                    <a:bodyPr/>
                    <a:lstStyle/>
                    <a:p>
                      <a:r>
                        <a:rPr lang="en-US" dirty="0"/>
                        <a:t>Turkey</a:t>
                      </a:r>
                    </a:p>
                  </a:txBody>
                  <a:tcPr/>
                </a:tc>
                <a:tc>
                  <a:txBody>
                    <a:bodyPr/>
                    <a:lstStyle/>
                    <a:p>
                      <a:pPr algn="r"/>
                      <a:r>
                        <a:rPr lang="pl-PL" dirty="0"/>
                        <a:t>-50 000</a:t>
                      </a:r>
                    </a:p>
                  </a:txBody>
                  <a:tcPr/>
                </a:tc>
                <a:tc>
                  <a:txBody>
                    <a:bodyPr/>
                    <a:lstStyle/>
                    <a:p>
                      <a:pPr algn="r"/>
                      <a:r>
                        <a:rPr lang="pl-PL" dirty="0"/>
                        <a:t>2 000 003</a:t>
                      </a:r>
                    </a:p>
                  </a:txBody>
                  <a:tcPr/>
                </a:tc>
                <a:tc>
                  <a:txBody>
                    <a:bodyPr/>
                    <a:lstStyle/>
                    <a:p>
                      <a:pPr algn="r"/>
                      <a:r>
                        <a:rPr lang="pl-PL" dirty="0"/>
                        <a:t>2 050 003</a:t>
                      </a:r>
                    </a:p>
                  </a:txBody>
                  <a:tcPr/>
                </a:tc>
                <a:extLst>
                  <a:ext uri="{0D108BD9-81ED-4DB2-BD59-A6C34878D82A}">
                    <a16:rowId xmlns:a16="http://schemas.microsoft.com/office/drawing/2014/main" val="3160748818"/>
                  </a:ext>
                </a:extLst>
              </a:tr>
              <a:tr h="370002">
                <a:tc>
                  <a:txBody>
                    <a:bodyPr/>
                    <a:lstStyle/>
                    <a:p>
                      <a:r>
                        <a:rPr lang="en-US" dirty="0"/>
                        <a:t>Bangladesh</a:t>
                      </a:r>
                    </a:p>
                  </a:txBody>
                  <a:tcPr/>
                </a:tc>
                <a:tc>
                  <a:txBody>
                    <a:bodyPr/>
                    <a:lstStyle/>
                    <a:p>
                      <a:pPr algn="r"/>
                      <a:r>
                        <a:rPr lang="pl-PL" dirty="0"/>
                        <a:t>-3 570 954</a:t>
                      </a:r>
                    </a:p>
                  </a:txBody>
                  <a:tcPr/>
                </a:tc>
                <a:tc>
                  <a:txBody>
                    <a:bodyPr/>
                    <a:lstStyle/>
                    <a:p>
                      <a:pPr algn="r"/>
                      <a:r>
                        <a:rPr lang="pl-PL" dirty="0"/>
                        <a:t>-2 226 481</a:t>
                      </a:r>
                    </a:p>
                  </a:txBody>
                  <a:tcPr/>
                </a:tc>
                <a:tc>
                  <a:txBody>
                    <a:bodyPr/>
                    <a:lstStyle/>
                    <a:p>
                      <a:pPr algn="r"/>
                      <a:r>
                        <a:rPr lang="pl-PL" dirty="0"/>
                        <a:t>1 344 473</a:t>
                      </a:r>
                    </a:p>
                  </a:txBody>
                  <a:tcPr/>
                </a:tc>
                <a:extLst>
                  <a:ext uri="{0D108BD9-81ED-4DB2-BD59-A6C34878D82A}">
                    <a16:rowId xmlns:a16="http://schemas.microsoft.com/office/drawing/2014/main" val="382594345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Germany</a:t>
                      </a:r>
                      <a:endParaRPr lang="pl-PL"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31 640</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1 249 998</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1 218 358</a:t>
                      </a:r>
                    </a:p>
                  </a:txBody>
                  <a:tcPr/>
                </a:tc>
                <a:extLst>
                  <a:ext uri="{0D108BD9-81ED-4DB2-BD59-A6C34878D82A}">
                    <a16:rowId xmlns:a16="http://schemas.microsoft.com/office/drawing/2014/main" val="4077558654"/>
                  </a:ext>
                </a:extLst>
              </a:tr>
            </a:tbl>
          </a:graphicData>
        </a:graphic>
      </p:graphicFrame>
    </p:spTree>
    <p:extLst>
      <p:ext uri="{BB962C8B-B14F-4D97-AF65-F5344CB8AC3E}">
        <p14:creationId xmlns:p14="http://schemas.microsoft.com/office/powerpoint/2010/main" val="1083398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C6A75F-8F7A-4F03-976A-B9F43DDEAA23}"/>
              </a:ext>
            </a:extLst>
          </p:cNvPr>
          <p:cNvSpPr>
            <a:spLocks noGrp="1"/>
          </p:cNvSpPr>
          <p:nvPr>
            <p:ph type="title"/>
          </p:nvPr>
        </p:nvSpPr>
        <p:spPr/>
        <p:txBody>
          <a:bodyPr>
            <a:normAutofit/>
          </a:bodyPr>
          <a:lstStyle/>
          <a:p>
            <a:r>
              <a:rPr lang="pl-PL" dirty="0"/>
              <a:t>Poziom bezrobocia</a:t>
            </a:r>
            <a:br>
              <a:rPr lang="pl-PL" dirty="0"/>
            </a:br>
            <a:r>
              <a:rPr lang="en-US" sz="2800" dirty="0"/>
              <a:t>% </a:t>
            </a:r>
            <a:r>
              <a:rPr lang="pl-PL" sz="2800" dirty="0"/>
              <a:t>siły roboczej</a:t>
            </a:r>
            <a:r>
              <a:rPr lang="en-US" sz="2800" dirty="0"/>
              <a:t> (</a:t>
            </a:r>
            <a:r>
              <a:rPr lang="pl-PL" sz="2800" dirty="0"/>
              <a:t>szacunek modelu </a:t>
            </a:r>
            <a:r>
              <a:rPr lang="en-US" sz="2800" dirty="0"/>
              <a:t>International </a:t>
            </a:r>
            <a:r>
              <a:rPr lang="en-US" sz="2800" dirty="0" err="1"/>
              <a:t>Labour</a:t>
            </a:r>
            <a:r>
              <a:rPr lang="en-US" sz="2800" dirty="0"/>
              <a:t> Organization)</a:t>
            </a:r>
            <a:endParaRPr lang="pl-PL" sz="2800" dirty="0"/>
          </a:p>
        </p:txBody>
      </p:sp>
      <p:sp>
        <p:nvSpPr>
          <p:cNvPr id="3" name="Symbol zastępczy zawartości 2">
            <a:extLst>
              <a:ext uri="{FF2B5EF4-FFF2-40B4-BE49-F238E27FC236}">
                <a16:creationId xmlns:a16="http://schemas.microsoft.com/office/drawing/2014/main" id="{69A4FDA5-B851-440E-A43F-DAFB91ABD8F1}"/>
              </a:ext>
            </a:extLst>
          </p:cNvPr>
          <p:cNvSpPr>
            <a:spLocks noGrp="1"/>
          </p:cNvSpPr>
          <p:nvPr>
            <p:ph idx="1"/>
          </p:nvPr>
        </p:nvSpPr>
        <p:spPr/>
        <p:txBody>
          <a:bodyPr>
            <a:normAutofit fontScale="85000" lnSpcReduction="20000"/>
          </a:bodyPr>
          <a:lstStyle/>
          <a:p>
            <a:r>
              <a:rPr lang="pl-PL" dirty="0" err="1"/>
              <a:t>Mauritania</a:t>
            </a:r>
            <a:r>
              <a:rPr lang="pl-PL" dirty="0"/>
              <a:t>			31.2%</a:t>
            </a:r>
          </a:p>
          <a:p>
            <a:r>
              <a:rPr lang="pl-PL" dirty="0"/>
              <a:t>Gambia			29.8%</a:t>
            </a:r>
          </a:p>
          <a:p>
            <a:r>
              <a:rPr lang="pl-PL" dirty="0"/>
              <a:t>Namibia			29.7%</a:t>
            </a:r>
          </a:p>
          <a:p>
            <a:r>
              <a:rPr lang="pl-PL" dirty="0" err="1"/>
              <a:t>Swaziland</a:t>
            </a:r>
            <a:r>
              <a:rPr lang="pl-PL" dirty="0"/>
              <a:t>			28.2%</a:t>
            </a:r>
          </a:p>
          <a:p>
            <a:r>
              <a:rPr lang="pl-PL" dirty="0"/>
              <a:t>Macedonia 			28.0%</a:t>
            </a:r>
          </a:p>
          <a:p>
            <a:r>
              <a:rPr lang="en-US" dirty="0"/>
              <a:t>Bosnia and Herzegovina</a:t>
            </a:r>
            <a:r>
              <a:rPr lang="pl-PL" dirty="0"/>
              <a:t> 	</a:t>
            </a:r>
            <a:r>
              <a:rPr lang="en-US" dirty="0"/>
              <a:t>27.5</a:t>
            </a:r>
            <a:r>
              <a:rPr lang="pl-PL" dirty="0"/>
              <a:t>%</a:t>
            </a:r>
            <a:endParaRPr lang="en-US" dirty="0"/>
          </a:p>
          <a:p>
            <a:r>
              <a:rPr lang="en-US" dirty="0"/>
              <a:t>West Bank and Gaza</a:t>
            </a:r>
            <a:r>
              <a:rPr lang="pl-PL" dirty="0"/>
              <a:t> 		</a:t>
            </a:r>
            <a:r>
              <a:rPr lang="en-US" dirty="0"/>
              <a:t>26.9</a:t>
            </a:r>
            <a:r>
              <a:rPr lang="pl-PL" dirty="0"/>
              <a:t>%</a:t>
            </a:r>
            <a:endParaRPr lang="en-US" dirty="0"/>
          </a:p>
          <a:p>
            <a:r>
              <a:rPr lang="en-US" dirty="0"/>
              <a:t>Greece	</a:t>
            </a:r>
            <a:r>
              <a:rPr lang="pl-PL" dirty="0"/>
              <a:t>		</a:t>
            </a:r>
            <a:r>
              <a:rPr lang="en-US" dirty="0"/>
              <a:t>26.5</a:t>
            </a:r>
            <a:r>
              <a:rPr lang="pl-PL" dirty="0"/>
              <a:t>%</a:t>
            </a:r>
          </a:p>
          <a:p>
            <a:endParaRPr lang="pl-PL" dirty="0"/>
          </a:p>
        </p:txBody>
      </p:sp>
    </p:spTree>
    <p:extLst>
      <p:ext uri="{BB962C8B-B14F-4D97-AF65-F5344CB8AC3E}">
        <p14:creationId xmlns:p14="http://schemas.microsoft.com/office/powerpoint/2010/main" val="1395543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F11589-9E98-426F-97C6-B3A71E51197C}"/>
              </a:ext>
            </a:extLst>
          </p:cNvPr>
          <p:cNvSpPr>
            <a:spLocks noGrp="1"/>
          </p:cNvSpPr>
          <p:nvPr>
            <p:ph type="title"/>
          </p:nvPr>
        </p:nvSpPr>
        <p:spPr/>
        <p:txBody>
          <a:bodyPr/>
          <a:lstStyle/>
          <a:p>
            <a:r>
              <a:rPr lang="pl-PL" dirty="0"/>
              <a:t>Zmiana poziomu bezrobocia</a:t>
            </a:r>
            <a:br>
              <a:rPr lang="pl-PL" dirty="0"/>
            </a:br>
            <a:r>
              <a:rPr lang="pl-PL" sz="2800" dirty="0"/>
              <a:t>W ujęciu rok do roku, średnia dla okresu</a:t>
            </a:r>
            <a:endParaRPr lang="pl-PL" dirty="0"/>
          </a:p>
        </p:txBody>
      </p:sp>
      <p:graphicFrame>
        <p:nvGraphicFramePr>
          <p:cNvPr id="6" name="Symbol zastępczy zawartości 5">
            <a:extLst>
              <a:ext uri="{FF2B5EF4-FFF2-40B4-BE49-F238E27FC236}">
                <a16:creationId xmlns:a16="http://schemas.microsoft.com/office/drawing/2014/main" id="{232F8297-8B95-470D-9E6B-1C4E98F74EB7}"/>
              </a:ext>
            </a:extLst>
          </p:cNvPr>
          <p:cNvGraphicFramePr>
            <a:graphicFrameLocks noGrp="1"/>
          </p:cNvGraphicFramePr>
          <p:nvPr>
            <p:ph idx="1"/>
            <p:extLst>
              <p:ext uri="{D42A27DB-BD31-4B8C-83A1-F6EECF244321}">
                <p14:modId xmlns:p14="http://schemas.microsoft.com/office/powerpoint/2010/main" val="3179964316"/>
              </p:ext>
            </p:extLst>
          </p:nvPr>
        </p:nvGraphicFramePr>
        <p:xfrm>
          <a:off x="1141413" y="1928673"/>
          <a:ext cx="8903670" cy="4079240"/>
        </p:xfrm>
        <a:graphic>
          <a:graphicData uri="http://schemas.openxmlformats.org/drawingml/2006/table">
            <a:tbl>
              <a:tblPr firstRow="1" bandRow="1">
                <a:tableStyleId>{7E9639D4-E3E2-4D34-9284-5A2195B3D0D7}</a:tableStyleId>
              </a:tblPr>
              <a:tblGrid>
                <a:gridCol w="2844800">
                  <a:extLst>
                    <a:ext uri="{9D8B030D-6E8A-4147-A177-3AD203B41FA5}">
                      <a16:colId xmlns:a16="http://schemas.microsoft.com/office/drawing/2014/main" val="113956159"/>
                    </a:ext>
                  </a:extLst>
                </a:gridCol>
                <a:gridCol w="2844800">
                  <a:extLst>
                    <a:ext uri="{9D8B030D-6E8A-4147-A177-3AD203B41FA5}">
                      <a16:colId xmlns:a16="http://schemas.microsoft.com/office/drawing/2014/main" val="2623107749"/>
                    </a:ext>
                  </a:extLst>
                </a:gridCol>
                <a:gridCol w="3214070">
                  <a:extLst>
                    <a:ext uri="{9D8B030D-6E8A-4147-A177-3AD203B41FA5}">
                      <a16:colId xmlns:a16="http://schemas.microsoft.com/office/drawing/2014/main" val="1648165271"/>
                    </a:ext>
                  </a:extLst>
                </a:gridCol>
              </a:tblGrid>
              <a:tr h="370840">
                <a:tc>
                  <a:txBody>
                    <a:bodyPr/>
                    <a:lstStyle/>
                    <a:p>
                      <a:pPr algn="ctr"/>
                      <a:r>
                        <a:rPr lang="pl-PL" dirty="0"/>
                        <a:t>Kraj</a:t>
                      </a:r>
                    </a:p>
                  </a:txBody>
                  <a:tcPr/>
                </a:tc>
                <a:tc>
                  <a:txBody>
                    <a:bodyPr/>
                    <a:lstStyle/>
                    <a:p>
                      <a:pPr algn="ctr"/>
                      <a:r>
                        <a:rPr lang="pl-PL" dirty="0"/>
                        <a:t>Zmiana relatywna</a:t>
                      </a:r>
                    </a:p>
                  </a:txBody>
                  <a:tcPr/>
                </a:tc>
                <a:tc>
                  <a:txBody>
                    <a:bodyPr/>
                    <a:lstStyle/>
                    <a:p>
                      <a:pPr algn="ctr"/>
                      <a:r>
                        <a:rPr lang="pl-PL" dirty="0"/>
                        <a:t>Zmiana absolutna (pkt %)</a:t>
                      </a:r>
                    </a:p>
                  </a:txBody>
                  <a:tcPr/>
                </a:tc>
                <a:extLst>
                  <a:ext uri="{0D108BD9-81ED-4DB2-BD59-A6C34878D82A}">
                    <a16:rowId xmlns:a16="http://schemas.microsoft.com/office/drawing/2014/main" val="2331945819"/>
                  </a:ext>
                </a:extLst>
              </a:tr>
              <a:tr h="370840">
                <a:tc>
                  <a:txBody>
                    <a:bodyPr/>
                    <a:lstStyle/>
                    <a:p>
                      <a:r>
                        <a:rPr lang="pl-PL" dirty="0"/>
                        <a:t>Armenia</a:t>
                      </a:r>
                    </a:p>
                  </a:txBody>
                  <a:tcPr/>
                </a:tc>
                <a:tc>
                  <a:txBody>
                    <a:bodyPr/>
                    <a:lstStyle/>
                    <a:p>
                      <a:pPr algn="r"/>
                      <a:r>
                        <a:rPr lang="pl-PL" dirty="0"/>
                        <a:t>-7%</a:t>
                      </a:r>
                    </a:p>
                  </a:txBody>
                  <a:tcPr/>
                </a:tc>
                <a:tc>
                  <a:txBody>
                    <a:bodyPr/>
                    <a:lstStyle/>
                    <a:p>
                      <a:pPr algn="r"/>
                      <a:r>
                        <a:rPr lang="pl-PL" dirty="0"/>
                        <a:t>-2.0</a:t>
                      </a:r>
                    </a:p>
                  </a:txBody>
                  <a:tcPr/>
                </a:tc>
                <a:extLst>
                  <a:ext uri="{0D108BD9-81ED-4DB2-BD59-A6C34878D82A}">
                    <a16:rowId xmlns:a16="http://schemas.microsoft.com/office/drawing/2014/main" val="1434591388"/>
                  </a:ext>
                </a:extLst>
              </a:tr>
              <a:tr h="370840">
                <a:tc>
                  <a:txBody>
                    <a:bodyPr/>
                    <a:lstStyle/>
                    <a:p>
                      <a:r>
                        <a:rPr lang="pl-PL" dirty="0"/>
                        <a:t>Sudan</a:t>
                      </a:r>
                    </a:p>
                  </a:txBody>
                  <a:tcPr/>
                </a:tc>
                <a:tc>
                  <a:txBody>
                    <a:bodyPr/>
                    <a:lstStyle/>
                    <a:p>
                      <a:pPr algn="r"/>
                      <a:r>
                        <a:rPr lang="pl-PL" dirty="0"/>
                        <a:t>-12%</a:t>
                      </a:r>
                    </a:p>
                  </a:txBody>
                  <a:tcPr/>
                </a:tc>
                <a:tc>
                  <a:txBody>
                    <a:bodyPr/>
                    <a:lstStyle/>
                    <a:p>
                      <a:pPr algn="r"/>
                      <a:r>
                        <a:rPr lang="pl-PL" dirty="0"/>
                        <a:t>-1.8</a:t>
                      </a:r>
                    </a:p>
                  </a:txBody>
                  <a:tcPr/>
                </a:tc>
                <a:extLst>
                  <a:ext uri="{0D108BD9-81ED-4DB2-BD59-A6C34878D82A}">
                    <a16:rowId xmlns:a16="http://schemas.microsoft.com/office/drawing/2014/main" val="1663960301"/>
                  </a:ext>
                </a:extLst>
              </a:tr>
              <a:tr h="370840">
                <a:tc>
                  <a:txBody>
                    <a:bodyPr/>
                    <a:lstStyle/>
                    <a:p>
                      <a:r>
                        <a:rPr lang="pl-PL" dirty="0" err="1"/>
                        <a:t>Iraq</a:t>
                      </a:r>
                      <a:endParaRPr lang="pl-PL" dirty="0"/>
                    </a:p>
                  </a:txBody>
                  <a:tcPr/>
                </a:tc>
                <a:tc>
                  <a:txBody>
                    <a:bodyPr/>
                    <a:lstStyle/>
                    <a:p>
                      <a:pPr algn="r"/>
                      <a:r>
                        <a:rPr lang="pl-PL" dirty="0"/>
                        <a:t>-9%</a:t>
                      </a:r>
                    </a:p>
                  </a:txBody>
                  <a:tcPr/>
                </a:tc>
                <a:tc>
                  <a:txBody>
                    <a:bodyPr/>
                    <a:lstStyle/>
                    <a:p>
                      <a:pPr algn="r"/>
                      <a:r>
                        <a:rPr lang="pl-PL" dirty="0"/>
                        <a:t>-1.7</a:t>
                      </a:r>
                    </a:p>
                  </a:txBody>
                  <a:tcPr/>
                </a:tc>
                <a:extLst>
                  <a:ext uri="{0D108BD9-81ED-4DB2-BD59-A6C34878D82A}">
                    <a16:rowId xmlns:a16="http://schemas.microsoft.com/office/drawing/2014/main" val="3320029432"/>
                  </a:ext>
                </a:extLst>
              </a:tr>
              <a:tr h="370840">
                <a:tc>
                  <a:txBody>
                    <a:bodyPr/>
                    <a:lstStyle/>
                    <a:p>
                      <a:r>
                        <a:rPr lang="pl-PL" dirty="0"/>
                        <a:t>Namibia</a:t>
                      </a:r>
                    </a:p>
                  </a:txBody>
                  <a:tcPr/>
                </a:tc>
                <a:tc>
                  <a:txBody>
                    <a:bodyPr/>
                    <a:lstStyle/>
                    <a:p>
                      <a:pPr algn="r"/>
                      <a:r>
                        <a:rPr lang="pl-PL" dirty="0"/>
                        <a:t>-4%</a:t>
                      </a:r>
                    </a:p>
                  </a:txBody>
                  <a:tcPr/>
                </a:tc>
                <a:tc>
                  <a:txBody>
                    <a:bodyPr/>
                    <a:lstStyle/>
                    <a:p>
                      <a:pPr algn="r"/>
                      <a:r>
                        <a:rPr lang="pl-PL" dirty="0"/>
                        <a:t>-1.6</a:t>
                      </a:r>
                    </a:p>
                  </a:txBody>
                  <a:tcPr/>
                </a:tc>
                <a:extLst>
                  <a:ext uri="{0D108BD9-81ED-4DB2-BD59-A6C34878D82A}">
                    <a16:rowId xmlns:a16="http://schemas.microsoft.com/office/drawing/2014/main" val="1785242957"/>
                  </a:ext>
                </a:extLst>
              </a:tr>
              <a:tr h="370840">
                <a:tc>
                  <a:txBody>
                    <a:bodyPr/>
                    <a:lstStyle/>
                    <a:p>
                      <a:r>
                        <a:rPr lang="pl-PL" dirty="0"/>
                        <a:t>Montenegro</a:t>
                      </a:r>
                    </a:p>
                  </a:txBody>
                  <a:tcPr/>
                </a:tc>
                <a:tc>
                  <a:txBody>
                    <a:bodyPr/>
                    <a:lstStyle/>
                    <a:p>
                      <a:pPr algn="r"/>
                      <a:r>
                        <a:rPr lang="pl-PL" dirty="0"/>
                        <a:t>-5%</a:t>
                      </a:r>
                    </a:p>
                  </a:txBody>
                  <a:tcPr/>
                </a:tc>
                <a:tc>
                  <a:txBody>
                    <a:bodyPr/>
                    <a:lstStyle/>
                    <a:p>
                      <a:pPr algn="r"/>
                      <a:r>
                        <a:rPr lang="pl-PL" dirty="0"/>
                        <a:t>-1.4</a:t>
                      </a:r>
                    </a:p>
                  </a:txBody>
                  <a:tcPr/>
                </a:tc>
                <a:extLst>
                  <a:ext uri="{0D108BD9-81ED-4DB2-BD59-A6C34878D82A}">
                    <a16:rowId xmlns:a16="http://schemas.microsoft.com/office/drawing/2014/main" val="1444636467"/>
                  </a:ext>
                </a:extLst>
              </a:tr>
              <a:tr h="370840">
                <a:tc>
                  <a:txBody>
                    <a:bodyPr/>
                    <a:lstStyle/>
                    <a:p>
                      <a:r>
                        <a:rPr lang="pl-PL" dirty="0"/>
                        <a:t>Zambia</a:t>
                      </a:r>
                    </a:p>
                  </a:txBody>
                  <a:tcPr/>
                </a:tc>
                <a:tc>
                  <a:txBody>
                    <a:bodyPr/>
                    <a:lstStyle/>
                    <a:p>
                      <a:pPr algn="r"/>
                      <a:r>
                        <a:rPr lang="pl-PL" dirty="0"/>
                        <a:t>-7%</a:t>
                      </a:r>
                    </a:p>
                  </a:txBody>
                  <a:tcPr/>
                </a:tc>
                <a:tc>
                  <a:txBody>
                    <a:bodyPr/>
                    <a:lstStyle/>
                    <a:p>
                      <a:pPr algn="r"/>
                      <a:r>
                        <a:rPr lang="pl-PL" dirty="0"/>
                        <a:t>-1.1</a:t>
                      </a:r>
                    </a:p>
                  </a:txBody>
                  <a:tcPr/>
                </a:tc>
                <a:extLst>
                  <a:ext uri="{0D108BD9-81ED-4DB2-BD59-A6C34878D82A}">
                    <a16:rowId xmlns:a16="http://schemas.microsoft.com/office/drawing/2014/main" val="2055311103"/>
                  </a:ext>
                </a:extLst>
              </a:tr>
              <a:tr h="370840">
                <a:tc>
                  <a:txBody>
                    <a:bodyPr/>
                    <a:lstStyle/>
                    <a:p>
                      <a:r>
                        <a:rPr lang="pl-PL" dirty="0" err="1"/>
                        <a:t>Suriname</a:t>
                      </a:r>
                      <a:endParaRPr lang="pl-PL" dirty="0"/>
                    </a:p>
                  </a:txBody>
                  <a:tcPr/>
                </a:tc>
                <a:tc>
                  <a:txBody>
                    <a:bodyPr/>
                    <a:lstStyle/>
                    <a:p>
                      <a:pPr algn="r"/>
                      <a:r>
                        <a:rPr lang="pl-PL" dirty="0"/>
                        <a:t>-12%</a:t>
                      </a:r>
                    </a:p>
                  </a:txBody>
                  <a:tcPr/>
                </a:tc>
                <a:tc>
                  <a:txBody>
                    <a:bodyPr/>
                    <a:lstStyle/>
                    <a:p>
                      <a:pPr algn="r"/>
                      <a:r>
                        <a:rPr lang="pl-PL" dirty="0"/>
                        <a:t>-1.1</a:t>
                      </a:r>
                    </a:p>
                  </a:txBody>
                  <a:tcPr/>
                </a:tc>
                <a:extLst>
                  <a:ext uri="{0D108BD9-81ED-4DB2-BD59-A6C34878D82A}">
                    <a16:rowId xmlns:a16="http://schemas.microsoft.com/office/drawing/2014/main" val="2661169690"/>
                  </a:ext>
                </a:extLst>
              </a:tr>
              <a:tr h="370840">
                <a:tc>
                  <a:txBody>
                    <a:bodyPr/>
                    <a:lstStyle/>
                    <a:p>
                      <a:r>
                        <a:rPr lang="pl-PL" dirty="0" err="1"/>
                        <a:t>Belarus</a:t>
                      </a:r>
                      <a:endParaRPr lang="pl-PL" dirty="0"/>
                    </a:p>
                  </a:txBody>
                  <a:tcPr/>
                </a:tc>
                <a:tc>
                  <a:txBody>
                    <a:bodyPr/>
                    <a:lstStyle/>
                    <a:p>
                      <a:pPr algn="r"/>
                      <a:r>
                        <a:rPr lang="pl-PL" dirty="0"/>
                        <a:t>-18%</a:t>
                      </a:r>
                    </a:p>
                  </a:txBody>
                  <a:tcPr/>
                </a:tc>
                <a:tc>
                  <a:txBody>
                    <a:bodyPr/>
                    <a:lstStyle/>
                    <a:p>
                      <a:pPr algn="r"/>
                      <a:r>
                        <a:rPr lang="pl-PL" dirty="0"/>
                        <a:t>-1.1</a:t>
                      </a:r>
                    </a:p>
                  </a:txBody>
                  <a:tcPr/>
                </a:tc>
                <a:extLst>
                  <a:ext uri="{0D108BD9-81ED-4DB2-BD59-A6C34878D82A}">
                    <a16:rowId xmlns:a16="http://schemas.microsoft.com/office/drawing/2014/main" val="2057436679"/>
                  </a:ext>
                </a:extLst>
              </a:tr>
              <a:tr h="370840">
                <a:tc>
                  <a:txBody>
                    <a:bodyPr/>
                    <a:lstStyle/>
                    <a:p>
                      <a:r>
                        <a:rPr lang="pl-PL" dirty="0"/>
                        <a:t>Macedonia, FYR</a:t>
                      </a:r>
                    </a:p>
                  </a:txBody>
                  <a:tcPr/>
                </a:tc>
                <a:tc>
                  <a:txBody>
                    <a:bodyPr/>
                    <a:lstStyle/>
                    <a:p>
                      <a:pPr algn="r"/>
                      <a:r>
                        <a:rPr lang="pl-PL" dirty="0"/>
                        <a:t>-3%</a:t>
                      </a:r>
                    </a:p>
                  </a:txBody>
                  <a:tcPr/>
                </a:tc>
                <a:tc>
                  <a:txBody>
                    <a:bodyPr/>
                    <a:lstStyle/>
                    <a:p>
                      <a:pPr algn="r"/>
                      <a:r>
                        <a:rPr lang="pl-PL" dirty="0"/>
                        <a:t>-1.0</a:t>
                      </a:r>
                    </a:p>
                  </a:txBody>
                  <a:tcPr/>
                </a:tc>
                <a:extLst>
                  <a:ext uri="{0D108BD9-81ED-4DB2-BD59-A6C34878D82A}">
                    <a16:rowId xmlns:a16="http://schemas.microsoft.com/office/drawing/2014/main" val="28541669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dirty="0"/>
                        <a:t>Poland</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-5%</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-1.0</a:t>
                      </a:r>
                    </a:p>
                  </a:txBody>
                  <a:tcPr/>
                </a:tc>
                <a:extLst>
                  <a:ext uri="{0D108BD9-81ED-4DB2-BD59-A6C34878D82A}">
                    <a16:rowId xmlns:a16="http://schemas.microsoft.com/office/drawing/2014/main" val="3237818343"/>
                  </a:ext>
                </a:extLst>
              </a:tr>
            </a:tbl>
          </a:graphicData>
        </a:graphic>
      </p:graphicFrame>
    </p:spTree>
    <p:extLst>
      <p:ext uri="{BB962C8B-B14F-4D97-AF65-F5344CB8AC3E}">
        <p14:creationId xmlns:p14="http://schemas.microsoft.com/office/powerpoint/2010/main" val="2327678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99FC18-5BA9-4E85-9A1D-0CD296CC4A59}"/>
              </a:ext>
            </a:extLst>
          </p:cNvPr>
          <p:cNvSpPr>
            <a:spLocks noGrp="1"/>
          </p:cNvSpPr>
          <p:nvPr>
            <p:ph type="title"/>
          </p:nvPr>
        </p:nvSpPr>
        <p:spPr/>
        <p:txBody>
          <a:bodyPr/>
          <a:lstStyle/>
          <a:p>
            <a:r>
              <a:rPr lang="pl-PL" dirty="0"/>
              <a:t>Różnica w deklarowanej wartości bezrobocia a szacunkami ILO</a:t>
            </a:r>
          </a:p>
        </p:txBody>
      </p:sp>
      <p:graphicFrame>
        <p:nvGraphicFramePr>
          <p:cNvPr id="4" name="Tabela 4">
            <a:extLst>
              <a:ext uri="{FF2B5EF4-FFF2-40B4-BE49-F238E27FC236}">
                <a16:creationId xmlns:a16="http://schemas.microsoft.com/office/drawing/2014/main" id="{8109991A-1963-4204-954D-CF728B80D5F7}"/>
              </a:ext>
            </a:extLst>
          </p:cNvPr>
          <p:cNvGraphicFramePr>
            <a:graphicFrameLocks noGrp="1"/>
          </p:cNvGraphicFramePr>
          <p:nvPr>
            <p:ph idx="1"/>
            <p:extLst>
              <p:ext uri="{D42A27DB-BD31-4B8C-83A1-F6EECF244321}">
                <p14:modId xmlns:p14="http://schemas.microsoft.com/office/powerpoint/2010/main" val="3972079775"/>
              </p:ext>
            </p:extLst>
          </p:nvPr>
        </p:nvGraphicFramePr>
        <p:xfrm>
          <a:off x="1141413" y="2258365"/>
          <a:ext cx="9075619" cy="2595880"/>
        </p:xfrm>
        <a:graphic>
          <a:graphicData uri="http://schemas.openxmlformats.org/drawingml/2006/table">
            <a:tbl>
              <a:tblPr firstRow="1" bandRow="1">
                <a:tableStyleId>{7E9639D4-E3E2-4D34-9284-5A2195B3D0D7}</a:tableStyleId>
              </a:tblPr>
              <a:tblGrid>
                <a:gridCol w="1823729">
                  <a:extLst>
                    <a:ext uri="{9D8B030D-6E8A-4147-A177-3AD203B41FA5}">
                      <a16:colId xmlns:a16="http://schemas.microsoft.com/office/drawing/2014/main" val="3457031987"/>
                    </a:ext>
                  </a:extLst>
                </a:gridCol>
                <a:gridCol w="1803082">
                  <a:extLst>
                    <a:ext uri="{9D8B030D-6E8A-4147-A177-3AD203B41FA5}">
                      <a16:colId xmlns:a16="http://schemas.microsoft.com/office/drawing/2014/main" val="1337703988"/>
                    </a:ext>
                  </a:extLst>
                </a:gridCol>
                <a:gridCol w="2972308">
                  <a:extLst>
                    <a:ext uri="{9D8B030D-6E8A-4147-A177-3AD203B41FA5}">
                      <a16:colId xmlns:a16="http://schemas.microsoft.com/office/drawing/2014/main" val="2824113296"/>
                    </a:ext>
                  </a:extLst>
                </a:gridCol>
                <a:gridCol w="2476500">
                  <a:extLst>
                    <a:ext uri="{9D8B030D-6E8A-4147-A177-3AD203B41FA5}">
                      <a16:colId xmlns:a16="http://schemas.microsoft.com/office/drawing/2014/main" val="323919571"/>
                    </a:ext>
                  </a:extLst>
                </a:gridCol>
              </a:tblGrid>
              <a:tr h="370840">
                <a:tc>
                  <a:txBody>
                    <a:bodyPr/>
                    <a:lstStyle/>
                    <a:p>
                      <a:pPr algn="ctr"/>
                      <a:r>
                        <a:rPr lang="pl-PL" dirty="0"/>
                        <a:t>Kraj</a:t>
                      </a:r>
                    </a:p>
                  </a:txBody>
                  <a:tcPr/>
                </a:tc>
                <a:tc>
                  <a:txBody>
                    <a:bodyPr/>
                    <a:lstStyle/>
                    <a:p>
                      <a:pPr algn="ctr"/>
                      <a:r>
                        <a:rPr lang="pl-PL" dirty="0"/>
                        <a:t>Bezrobocie (ILO)</a:t>
                      </a:r>
                    </a:p>
                  </a:txBody>
                  <a:tcPr/>
                </a:tc>
                <a:tc>
                  <a:txBody>
                    <a:bodyPr/>
                    <a:lstStyle/>
                    <a:p>
                      <a:pPr algn="ctr"/>
                      <a:r>
                        <a:rPr lang="pl-PL" dirty="0"/>
                        <a:t>Bezrobocie (dane narodowe)</a:t>
                      </a:r>
                    </a:p>
                  </a:txBody>
                  <a:tcPr/>
                </a:tc>
                <a:tc>
                  <a:txBody>
                    <a:bodyPr/>
                    <a:lstStyle/>
                    <a:p>
                      <a:pPr algn="ctr"/>
                      <a:r>
                        <a:rPr lang="pl-PL" dirty="0"/>
                        <a:t>Różnica</a:t>
                      </a:r>
                    </a:p>
                  </a:txBody>
                  <a:tcPr/>
                </a:tc>
                <a:extLst>
                  <a:ext uri="{0D108BD9-81ED-4DB2-BD59-A6C34878D82A}">
                    <a16:rowId xmlns:a16="http://schemas.microsoft.com/office/drawing/2014/main" val="3074813737"/>
                  </a:ext>
                </a:extLst>
              </a:tr>
              <a:tr h="370840">
                <a:tc>
                  <a:txBody>
                    <a:bodyPr/>
                    <a:lstStyle/>
                    <a:p>
                      <a:r>
                        <a:rPr lang="pl-PL" dirty="0"/>
                        <a:t>Gambia</a:t>
                      </a:r>
                    </a:p>
                  </a:txBody>
                  <a:tcPr/>
                </a:tc>
                <a:tc>
                  <a:txBody>
                    <a:bodyPr/>
                    <a:lstStyle/>
                    <a:p>
                      <a:pPr algn="r"/>
                      <a:r>
                        <a:rPr lang="pl-PL" dirty="0"/>
                        <a:t>30</a:t>
                      </a:r>
                    </a:p>
                  </a:txBody>
                  <a:tcPr/>
                </a:tc>
                <a:tc>
                  <a:txBody>
                    <a:bodyPr/>
                    <a:lstStyle/>
                    <a:p>
                      <a:pPr algn="r"/>
                      <a:r>
                        <a:rPr lang="pl-PL" dirty="0"/>
                        <a:t>7</a:t>
                      </a:r>
                    </a:p>
                  </a:txBody>
                  <a:tcPr/>
                </a:tc>
                <a:tc>
                  <a:txBody>
                    <a:bodyPr/>
                    <a:lstStyle/>
                    <a:p>
                      <a:pPr algn="r"/>
                      <a:r>
                        <a:rPr lang="pl-PL" dirty="0"/>
                        <a:t>23</a:t>
                      </a:r>
                    </a:p>
                  </a:txBody>
                  <a:tcPr/>
                </a:tc>
                <a:extLst>
                  <a:ext uri="{0D108BD9-81ED-4DB2-BD59-A6C34878D82A}">
                    <a16:rowId xmlns:a16="http://schemas.microsoft.com/office/drawing/2014/main" val="2592960635"/>
                  </a:ext>
                </a:extLst>
              </a:tr>
              <a:tr h="370840">
                <a:tc>
                  <a:txBody>
                    <a:bodyPr/>
                    <a:lstStyle/>
                    <a:p>
                      <a:r>
                        <a:rPr lang="pl-PL" dirty="0" err="1"/>
                        <a:t>Ethiopia</a:t>
                      </a:r>
                      <a:endParaRPr lang="pl-PL" dirty="0"/>
                    </a:p>
                  </a:txBody>
                  <a:tcPr/>
                </a:tc>
                <a:tc>
                  <a:txBody>
                    <a:bodyPr/>
                    <a:lstStyle/>
                    <a:p>
                      <a:pPr algn="r"/>
                      <a:r>
                        <a:rPr lang="pl-PL" dirty="0"/>
                        <a:t>15</a:t>
                      </a:r>
                    </a:p>
                  </a:txBody>
                  <a:tcPr/>
                </a:tc>
                <a:tc>
                  <a:txBody>
                    <a:bodyPr/>
                    <a:lstStyle/>
                    <a:p>
                      <a:pPr algn="r"/>
                      <a:r>
                        <a:rPr lang="pl-PL" dirty="0"/>
                        <a:t>5</a:t>
                      </a:r>
                    </a:p>
                  </a:txBody>
                  <a:tcPr/>
                </a:tc>
                <a:tc>
                  <a:txBody>
                    <a:bodyPr/>
                    <a:lstStyle/>
                    <a:p>
                      <a:pPr algn="r"/>
                      <a:r>
                        <a:rPr lang="pl-PL" dirty="0"/>
                        <a:t>9</a:t>
                      </a:r>
                    </a:p>
                  </a:txBody>
                  <a:tcPr/>
                </a:tc>
                <a:extLst>
                  <a:ext uri="{0D108BD9-81ED-4DB2-BD59-A6C34878D82A}">
                    <a16:rowId xmlns:a16="http://schemas.microsoft.com/office/drawing/2014/main" val="1555228620"/>
                  </a:ext>
                </a:extLst>
              </a:tr>
              <a:tr h="370840">
                <a:tc>
                  <a:txBody>
                    <a:bodyPr/>
                    <a:lstStyle/>
                    <a:p>
                      <a:r>
                        <a:rPr lang="pl-PL" dirty="0"/>
                        <a:t>Nigeria</a:t>
                      </a:r>
                    </a:p>
                  </a:txBody>
                  <a:tcPr/>
                </a:tc>
                <a:tc>
                  <a:txBody>
                    <a:bodyPr/>
                    <a:lstStyle/>
                    <a:p>
                      <a:pPr algn="r"/>
                      <a:r>
                        <a:rPr lang="pl-PL" dirty="0"/>
                        <a:t>14</a:t>
                      </a:r>
                    </a:p>
                  </a:txBody>
                  <a:tcPr/>
                </a:tc>
                <a:tc>
                  <a:txBody>
                    <a:bodyPr/>
                    <a:lstStyle/>
                    <a:p>
                      <a:pPr algn="r"/>
                      <a:r>
                        <a:rPr lang="pl-PL" dirty="0"/>
                        <a:t>8</a:t>
                      </a:r>
                    </a:p>
                  </a:txBody>
                  <a:tcPr/>
                </a:tc>
                <a:tc>
                  <a:txBody>
                    <a:bodyPr/>
                    <a:lstStyle/>
                    <a:p>
                      <a:pPr algn="r"/>
                      <a:r>
                        <a:rPr lang="pl-PL" dirty="0"/>
                        <a:t>6</a:t>
                      </a:r>
                    </a:p>
                  </a:txBody>
                  <a:tcPr/>
                </a:tc>
                <a:extLst>
                  <a:ext uri="{0D108BD9-81ED-4DB2-BD59-A6C34878D82A}">
                    <a16:rowId xmlns:a16="http://schemas.microsoft.com/office/drawing/2014/main" val="1216889750"/>
                  </a:ext>
                </a:extLst>
              </a:tr>
              <a:tr h="370840">
                <a:tc>
                  <a:txBody>
                    <a:bodyPr/>
                    <a:lstStyle/>
                    <a:p>
                      <a:r>
                        <a:rPr lang="pl-PL" dirty="0" err="1"/>
                        <a:t>Swaziland</a:t>
                      </a:r>
                      <a:endParaRPr lang="pl-PL" dirty="0"/>
                    </a:p>
                  </a:txBody>
                  <a:tcPr/>
                </a:tc>
                <a:tc>
                  <a:txBody>
                    <a:bodyPr/>
                    <a:lstStyle/>
                    <a:p>
                      <a:pPr algn="r"/>
                      <a:r>
                        <a:rPr lang="pl-PL" dirty="0"/>
                        <a:t>28</a:t>
                      </a:r>
                    </a:p>
                  </a:txBody>
                  <a:tcPr/>
                </a:tc>
                <a:tc>
                  <a:txBody>
                    <a:bodyPr/>
                    <a:lstStyle/>
                    <a:p>
                      <a:pPr algn="r"/>
                      <a:r>
                        <a:rPr lang="pl-PL" dirty="0"/>
                        <a:t>23</a:t>
                      </a:r>
                    </a:p>
                  </a:txBody>
                  <a:tcPr/>
                </a:tc>
                <a:tc>
                  <a:txBody>
                    <a:bodyPr/>
                    <a:lstStyle/>
                    <a:p>
                      <a:pPr algn="r"/>
                      <a:r>
                        <a:rPr lang="pl-PL" dirty="0"/>
                        <a:t>5</a:t>
                      </a:r>
                    </a:p>
                  </a:txBody>
                  <a:tcPr/>
                </a:tc>
                <a:extLst>
                  <a:ext uri="{0D108BD9-81ED-4DB2-BD59-A6C34878D82A}">
                    <a16:rowId xmlns:a16="http://schemas.microsoft.com/office/drawing/2014/main" val="398581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Namibia</a:t>
                      </a:r>
                    </a:p>
                  </a:txBody>
                  <a:tcPr/>
                </a:tc>
                <a:tc>
                  <a:txBody>
                    <a:bodyPr/>
                    <a:lstStyle/>
                    <a:p>
                      <a:pPr algn="r"/>
                      <a:r>
                        <a:rPr lang="pl-PL" dirty="0"/>
                        <a:t>27</a:t>
                      </a:r>
                    </a:p>
                  </a:txBody>
                  <a:tcPr/>
                </a:tc>
                <a:tc>
                  <a:txBody>
                    <a:bodyPr/>
                    <a:lstStyle/>
                    <a:p>
                      <a:pPr algn="r"/>
                      <a:r>
                        <a:rPr lang="pl-PL" dirty="0"/>
                        <a:t>23</a:t>
                      </a:r>
                    </a:p>
                  </a:txBody>
                  <a:tcPr/>
                </a:tc>
                <a:tc>
                  <a:txBody>
                    <a:bodyPr/>
                    <a:lstStyle/>
                    <a:p>
                      <a:pPr algn="r"/>
                      <a:r>
                        <a:rPr lang="pl-PL" dirty="0"/>
                        <a:t>4</a:t>
                      </a:r>
                    </a:p>
                  </a:txBody>
                  <a:tcPr/>
                </a:tc>
                <a:extLst>
                  <a:ext uri="{0D108BD9-81ED-4DB2-BD59-A6C34878D82A}">
                    <a16:rowId xmlns:a16="http://schemas.microsoft.com/office/drawing/2014/main" val="41943273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Zimbabwe</a:t>
                      </a:r>
                    </a:p>
                  </a:txBody>
                  <a:tcPr/>
                </a:tc>
                <a:tc>
                  <a:txBody>
                    <a:bodyPr/>
                    <a:lstStyle/>
                    <a:p>
                      <a:pPr algn="r"/>
                      <a:r>
                        <a:rPr lang="pl-PL" dirty="0"/>
                        <a:t>9</a:t>
                      </a:r>
                    </a:p>
                  </a:txBody>
                  <a:tcPr/>
                </a:tc>
                <a:tc>
                  <a:txBody>
                    <a:bodyPr/>
                    <a:lstStyle/>
                    <a:p>
                      <a:pPr algn="r"/>
                      <a:r>
                        <a:rPr lang="pl-PL" dirty="0"/>
                        <a:t>5</a:t>
                      </a:r>
                    </a:p>
                  </a:txBody>
                  <a:tcPr/>
                </a:tc>
                <a:tc>
                  <a:txBody>
                    <a:bodyPr/>
                    <a:lstStyle/>
                    <a:p>
                      <a:pPr algn="r"/>
                      <a:r>
                        <a:rPr lang="pl-PL" dirty="0"/>
                        <a:t>4</a:t>
                      </a:r>
                    </a:p>
                  </a:txBody>
                  <a:tcPr/>
                </a:tc>
                <a:extLst>
                  <a:ext uri="{0D108BD9-81ED-4DB2-BD59-A6C34878D82A}">
                    <a16:rowId xmlns:a16="http://schemas.microsoft.com/office/drawing/2014/main" val="1530351369"/>
                  </a:ext>
                </a:extLst>
              </a:tr>
            </a:tbl>
          </a:graphicData>
        </a:graphic>
      </p:graphicFrame>
    </p:spTree>
    <p:extLst>
      <p:ext uri="{BB962C8B-B14F-4D97-AF65-F5344CB8AC3E}">
        <p14:creationId xmlns:p14="http://schemas.microsoft.com/office/powerpoint/2010/main" val="35346111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6BA1CB5-B53B-4604-B105-07A9D7A7F1E9}"/>
              </a:ext>
            </a:extLst>
          </p:cNvPr>
          <p:cNvSpPr>
            <a:spLocks noGrp="1"/>
          </p:cNvSpPr>
          <p:nvPr>
            <p:ph idx="1"/>
          </p:nvPr>
        </p:nvSpPr>
        <p:spPr>
          <a:xfrm>
            <a:off x="1141412" y="2919369"/>
            <a:ext cx="9905999" cy="1510018"/>
          </a:xfrm>
        </p:spPr>
        <p:txBody>
          <a:bodyPr>
            <a:normAutofit/>
          </a:bodyPr>
          <a:lstStyle/>
          <a:p>
            <a:pPr marL="0" indent="0" algn="ctr">
              <a:buNone/>
            </a:pPr>
            <a:r>
              <a:rPr lang="pl-PL" sz="3600" dirty="0"/>
              <a:t>Dziękujemy za uwagę!</a:t>
            </a:r>
          </a:p>
        </p:txBody>
      </p:sp>
    </p:spTree>
    <p:extLst>
      <p:ext uri="{BB962C8B-B14F-4D97-AF65-F5344CB8AC3E}">
        <p14:creationId xmlns:p14="http://schemas.microsoft.com/office/powerpoint/2010/main" val="4824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Zużycie / produkcja energii elektrycznej</a:t>
            </a:r>
          </a:p>
        </p:txBody>
      </p:sp>
      <p:sp>
        <p:nvSpPr>
          <p:cNvPr id="3" name="Symbol zastępczy zawartości 2"/>
          <p:cNvSpPr>
            <a:spLocks noGrp="1"/>
          </p:cNvSpPr>
          <p:nvPr>
            <p:ph idx="1"/>
          </p:nvPr>
        </p:nvSpPr>
        <p:spPr/>
        <p:txBody>
          <a:bodyPr>
            <a:normAutofit fontScale="77500" lnSpcReduction="20000"/>
          </a:bodyPr>
          <a:lstStyle/>
          <a:p>
            <a:r>
              <a:rPr lang="pl-PL" dirty="0"/>
              <a:t>Przygotowanie danych – znaczniki</a:t>
            </a:r>
          </a:p>
          <a:p>
            <a:pPr lvl="1"/>
            <a:r>
              <a:rPr lang="pl-PL" dirty="0" err="1"/>
              <a:t>Electric</a:t>
            </a:r>
            <a:r>
              <a:rPr lang="pl-PL" dirty="0"/>
              <a:t> </a:t>
            </a:r>
            <a:r>
              <a:rPr lang="pl-PL" dirty="0" err="1"/>
              <a:t>power</a:t>
            </a:r>
            <a:r>
              <a:rPr lang="pl-PL" dirty="0"/>
              <a:t> </a:t>
            </a:r>
            <a:r>
              <a:rPr lang="pl-PL" dirty="0" err="1"/>
              <a:t>consumption</a:t>
            </a:r>
            <a:r>
              <a:rPr lang="pl-PL" dirty="0"/>
              <a:t> (kWh per capita)	EG.USE.ELEC.KH.PC</a:t>
            </a:r>
          </a:p>
          <a:p>
            <a:pPr marL="457200" lvl="1" indent="0">
              <a:buNone/>
            </a:pPr>
            <a:endParaRPr lang="pl-PL" dirty="0"/>
          </a:p>
          <a:p>
            <a:pPr lvl="1"/>
            <a:r>
              <a:rPr lang="pl-PL" dirty="0" err="1"/>
              <a:t>Electricity</a:t>
            </a:r>
            <a:r>
              <a:rPr lang="pl-PL" dirty="0"/>
              <a:t> </a:t>
            </a:r>
            <a:r>
              <a:rPr lang="pl-PL" dirty="0" err="1"/>
              <a:t>production</a:t>
            </a:r>
            <a:r>
              <a:rPr lang="pl-PL" dirty="0"/>
              <a:t> from </a:t>
            </a:r>
            <a:r>
              <a:rPr lang="pl-PL" dirty="0" err="1"/>
              <a:t>coal</a:t>
            </a:r>
            <a:r>
              <a:rPr lang="pl-PL" dirty="0"/>
              <a:t> </a:t>
            </a:r>
            <a:r>
              <a:rPr lang="pl-PL" dirty="0" err="1"/>
              <a:t>sources</a:t>
            </a:r>
            <a:r>
              <a:rPr lang="pl-PL" dirty="0"/>
              <a:t> (% of </a:t>
            </a:r>
            <a:r>
              <a:rPr lang="pl-PL" dirty="0" err="1"/>
              <a:t>total</a:t>
            </a:r>
            <a:r>
              <a:rPr lang="pl-PL" dirty="0"/>
              <a:t>)	EG.ELC.COAL.ZS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gas</a:t>
            </a:r>
            <a:r>
              <a:rPr lang="pl-PL" dirty="0"/>
              <a:t> and </a:t>
            </a:r>
            <a:r>
              <a:rPr lang="pl-PL" dirty="0" err="1"/>
              <a:t>coal</a:t>
            </a:r>
            <a:r>
              <a:rPr lang="pl-PL" dirty="0"/>
              <a:t> </a:t>
            </a:r>
            <a:r>
              <a:rPr lang="pl-PL" dirty="0" err="1"/>
              <a:t>sources</a:t>
            </a:r>
            <a:r>
              <a:rPr lang="pl-PL" dirty="0"/>
              <a:t> (% of </a:t>
            </a:r>
            <a:r>
              <a:rPr lang="pl-PL" dirty="0" err="1"/>
              <a:t>total</a:t>
            </a:r>
            <a:r>
              <a:rPr lang="pl-PL" dirty="0"/>
              <a:t>)	EG.ELC.FOSL.ZS</a:t>
            </a:r>
          </a:p>
          <a:p>
            <a:pPr lvl="1"/>
            <a:r>
              <a:rPr lang="pl-PL" dirty="0" err="1"/>
              <a:t>Electricity</a:t>
            </a:r>
            <a:r>
              <a:rPr lang="pl-PL" dirty="0"/>
              <a:t> </a:t>
            </a:r>
            <a:r>
              <a:rPr lang="pl-PL" dirty="0" err="1"/>
              <a:t>production</a:t>
            </a:r>
            <a:r>
              <a:rPr lang="pl-PL" dirty="0"/>
              <a:t> from </a:t>
            </a:r>
            <a:r>
              <a:rPr lang="pl-PL" dirty="0" err="1"/>
              <a:t>hydroelectric</a:t>
            </a:r>
            <a:r>
              <a:rPr lang="pl-PL" dirty="0"/>
              <a:t> </a:t>
            </a:r>
            <a:r>
              <a:rPr lang="pl-PL" dirty="0" err="1"/>
              <a:t>sources</a:t>
            </a:r>
            <a:r>
              <a:rPr lang="pl-PL" dirty="0"/>
              <a:t> (% of </a:t>
            </a:r>
            <a:r>
              <a:rPr lang="pl-PL" dirty="0" err="1"/>
              <a:t>total</a:t>
            </a:r>
            <a:r>
              <a:rPr lang="pl-PL" dirty="0"/>
              <a:t>) 	EG.ELC.HYRO.ZS</a:t>
            </a:r>
          </a:p>
          <a:p>
            <a:pPr lvl="1"/>
            <a:r>
              <a:rPr lang="pl-PL" dirty="0" err="1"/>
              <a:t>Electricity</a:t>
            </a:r>
            <a:r>
              <a:rPr lang="pl-PL" dirty="0"/>
              <a:t> </a:t>
            </a:r>
            <a:r>
              <a:rPr lang="pl-PL" dirty="0" err="1"/>
              <a:t>production</a:t>
            </a:r>
            <a:r>
              <a:rPr lang="pl-PL" dirty="0"/>
              <a:t> from </a:t>
            </a:r>
            <a:r>
              <a:rPr lang="pl-PL" dirty="0" err="1"/>
              <a:t>natural</a:t>
            </a:r>
            <a:r>
              <a:rPr lang="pl-PL" dirty="0"/>
              <a:t> </a:t>
            </a:r>
            <a:r>
              <a:rPr lang="pl-PL" dirty="0" err="1"/>
              <a:t>gas</a:t>
            </a:r>
            <a:r>
              <a:rPr lang="pl-PL" dirty="0"/>
              <a:t> </a:t>
            </a:r>
            <a:r>
              <a:rPr lang="pl-PL" dirty="0" err="1"/>
              <a:t>sources</a:t>
            </a:r>
            <a:r>
              <a:rPr lang="pl-PL" dirty="0"/>
              <a:t> (% of </a:t>
            </a:r>
            <a:r>
              <a:rPr lang="pl-PL" dirty="0" err="1"/>
              <a:t>total</a:t>
            </a:r>
            <a:r>
              <a:rPr lang="pl-PL" dirty="0"/>
              <a:t>)	EG.ELC.NGAS.ZS</a:t>
            </a:r>
          </a:p>
          <a:p>
            <a:pPr lvl="1"/>
            <a:r>
              <a:rPr lang="pl-PL" dirty="0" err="1"/>
              <a:t>Electricity</a:t>
            </a:r>
            <a:r>
              <a:rPr lang="pl-PL" dirty="0"/>
              <a:t> </a:t>
            </a:r>
            <a:r>
              <a:rPr lang="pl-PL" dirty="0" err="1"/>
              <a:t>production</a:t>
            </a:r>
            <a:r>
              <a:rPr lang="pl-PL" dirty="0"/>
              <a:t> from </a:t>
            </a:r>
            <a:r>
              <a:rPr lang="pl-PL" dirty="0" err="1"/>
              <a:t>nuclear</a:t>
            </a:r>
            <a:r>
              <a:rPr lang="pl-PL" dirty="0"/>
              <a:t> </a:t>
            </a:r>
            <a:r>
              <a:rPr lang="pl-PL" dirty="0" err="1"/>
              <a:t>sources</a:t>
            </a:r>
            <a:r>
              <a:rPr lang="pl-PL" dirty="0"/>
              <a:t> (% of </a:t>
            </a:r>
            <a:r>
              <a:rPr lang="pl-PL" dirty="0" err="1"/>
              <a:t>total</a:t>
            </a:r>
            <a:r>
              <a:rPr lang="pl-PL" dirty="0"/>
              <a:t>)	EG.ELC.NUCL.ZS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sources</a:t>
            </a:r>
            <a:r>
              <a:rPr lang="pl-PL" dirty="0"/>
              <a:t> (% of </a:t>
            </a:r>
            <a:r>
              <a:rPr lang="pl-PL" dirty="0" err="1"/>
              <a:t>total</a:t>
            </a:r>
            <a:r>
              <a:rPr lang="pl-PL" dirty="0"/>
              <a:t>)	EG.ELC.PETR.ZS</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(kWh)	EG.ELC.RNWX.KH</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 of </a:t>
            </a:r>
            <a:r>
              <a:rPr lang="pl-PL" dirty="0" err="1"/>
              <a:t>total</a:t>
            </a:r>
            <a:r>
              <a:rPr lang="pl-PL" dirty="0"/>
              <a:t>)	EG.ELC.RNWX.ZS</a:t>
            </a:r>
          </a:p>
          <a:p>
            <a:pPr lvl="1"/>
            <a:endParaRPr lang="pl-P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3001" y="244807"/>
            <a:ext cx="9905998" cy="1478570"/>
          </a:xfrm>
        </p:spPr>
        <p:txBody>
          <a:bodyPr>
            <a:normAutofit/>
          </a:bodyPr>
          <a:lstStyle/>
          <a:p>
            <a:r>
              <a:rPr lang="pl-PL" dirty="0"/>
              <a:t>Średnie zużycie energii elektrycznej</a:t>
            </a:r>
            <a:r>
              <a:rPr lang="en-US" altLang="pl-PL" dirty="0"/>
              <a:t> regionami</a:t>
            </a:r>
            <a:r>
              <a:rPr lang="pl-PL" dirty="0"/>
              <a:t> (</a:t>
            </a:r>
            <a:r>
              <a:rPr lang="pl-PL" dirty="0" err="1"/>
              <a:t>kwh</a:t>
            </a:r>
            <a:r>
              <a:rPr lang="pl-PL" dirty="0"/>
              <a:t> per capita)</a:t>
            </a:r>
          </a:p>
        </p:txBody>
      </p:sp>
      <p:graphicFrame>
        <p:nvGraphicFramePr>
          <p:cNvPr id="12" name="Symbol zastępczy zawartości 11"/>
          <p:cNvGraphicFramePr>
            <a:graphicFrameLocks noGrp="1"/>
          </p:cNvGraphicFramePr>
          <p:nvPr>
            <p:ph idx="1"/>
          </p:nvPr>
        </p:nvGraphicFramePr>
        <p:xfrm>
          <a:off x="779145" y="1739900"/>
          <a:ext cx="10916920" cy="50025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3001" y="308418"/>
            <a:ext cx="9905998" cy="1478570"/>
          </a:xfrm>
        </p:spPr>
        <p:txBody>
          <a:bodyPr/>
          <a:lstStyle/>
          <a:p>
            <a:r>
              <a:rPr lang="pl-PL" dirty="0"/>
              <a:t>Średnie zużycie energii elektrycznej dekadami (</a:t>
            </a:r>
            <a:r>
              <a:rPr lang="pl-PL" dirty="0" err="1"/>
              <a:t>kwh</a:t>
            </a:r>
            <a:r>
              <a:rPr lang="pl-PL" dirty="0"/>
              <a:t> per capita)</a:t>
            </a:r>
          </a:p>
        </p:txBody>
      </p:sp>
      <p:graphicFrame>
        <p:nvGraphicFramePr>
          <p:cNvPr id="11" name="Symbol zastępczy zawartości 10"/>
          <p:cNvGraphicFramePr>
            <a:graphicFrameLocks noGrp="1"/>
          </p:cNvGraphicFramePr>
          <p:nvPr>
            <p:ph idx="1"/>
          </p:nvPr>
        </p:nvGraphicFramePr>
        <p:xfrm>
          <a:off x="874643" y="1786988"/>
          <a:ext cx="10172770" cy="45899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p:cNvSpPr>
            <a:spLocks noGrp="1"/>
          </p:cNvSpPr>
          <p:nvPr>
            <p:ph idx="1"/>
          </p:nvPr>
        </p:nvSpPr>
        <p:spPr>
          <a:xfrm>
            <a:off x="949325" y="2300605"/>
            <a:ext cx="10097770" cy="3490595"/>
          </a:xfrm>
        </p:spPr>
        <p:txBody>
          <a:bodyPr/>
          <a:lstStyle/>
          <a:p>
            <a:r>
              <a:rPr lang="pl-PL" sz="2800" dirty="0"/>
              <a:t>Kraj z największy wzrostem rocznym  </a:t>
            </a:r>
            <a:r>
              <a:rPr lang="en-US" sz="2800" dirty="0"/>
              <a:t>(per capita)</a:t>
            </a:r>
            <a:endParaRPr lang="pl-PL" sz="2800" dirty="0"/>
          </a:p>
          <a:p>
            <a:pPr lvl="1"/>
            <a:r>
              <a:rPr lang="pl-PL" sz="3200" dirty="0" err="1"/>
              <a:t>Bahrain</a:t>
            </a:r>
            <a:r>
              <a:rPr lang="pl-PL" sz="3200" dirty="0"/>
              <a:t>	1984	  173.7%</a:t>
            </a:r>
            <a:r>
              <a:rPr lang="en-US" altLang="pl-PL" sz="3200" dirty="0"/>
              <a:t> (rozwój gospodarczy)</a:t>
            </a:r>
            <a:endParaRPr lang="pl-PL" sz="3200" dirty="0"/>
          </a:p>
          <a:p>
            <a:r>
              <a:rPr lang="pl-PL" sz="2800" dirty="0"/>
              <a:t>Kraj z największym spadkiem rocznym </a:t>
            </a:r>
            <a:r>
              <a:rPr lang="en-US" sz="2800" dirty="0"/>
              <a:t>(per capita)</a:t>
            </a:r>
            <a:endParaRPr lang="pl-PL" sz="2800" dirty="0"/>
          </a:p>
          <a:p>
            <a:pPr lvl="1"/>
            <a:r>
              <a:rPr lang="pl-PL" sz="3200" dirty="0"/>
              <a:t>Angola	1976	  -56.4% (działania wojenne)</a:t>
            </a:r>
          </a:p>
          <a:p>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Kraje najczęściej występujące w 5% największych wzrostów zapotrzebowania na energię (per capita)</a:t>
            </a:r>
          </a:p>
        </p:txBody>
      </p:sp>
      <p:graphicFrame>
        <p:nvGraphicFramePr>
          <p:cNvPr id="6" name="Symbol zastępczy zawartości 5"/>
          <p:cNvGraphicFramePr>
            <a:graphicFrameLocks noGrp="1"/>
          </p:cNvGraphicFramePr>
          <p:nvPr>
            <p:ph idx="1"/>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wner xmlns="23d04096-985c-42d0-8472-e9d068f61f7b">
      <UserInfo>
        <DisplayName/>
        <AccountId xsi:nil="true"/>
        <AccountType/>
      </UserInfo>
    </Owner>
    <Math_Settings xmlns="23d04096-985c-42d0-8472-e9d068f61f7b" xsi:nil="true"/>
    <AppVersion xmlns="23d04096-985c-42d0-8472-e9d068f61f7b" xsi:nil="true"/>
    <Student_Groups xmlns="23d04096-985c-42d0-8472-e9d068f61f7b">
      <UserInfo>
        <DisplayName/>
        <AccountId xsi:nil="true"/>
        <AccountType/>
      </UserInfo>
    </Student_Groups>
    <DefaultSectionNames xmlns="23d04096-985c-42d0-8472-e9d068f61f7b" xsi:nil="true"/>
    <Invited_Students xmlns="23d04096-985c-42d0-8472-e9d068f61f7b" xsi:nil="true"/>
    <Teachers xmlns="23d04096-985c-42d0-8472-e9d068f61f7b">
      <UserInfo>
        <DisplayName/>
        <AccountId xsi:nil="true"/>
        <AccountType/>
      </UserInfo>
    </Teachers>
    <TeamsChannelId xmlns="23d04096-985c-42d0-8472-e9d068f61f7b" xsi:nil="true"/>
    <FolderType xmlns="23d04096-985c-42d0-8472-e9d068f61f7b" xsi:nil="true"/>
    <CultureName xmlns="23d04096-985c-42d0-8472-e9d068f61f7b" xsi:nil="true"/>
    <Students xmlns="23d04096-985c-42d0-8472-e9d068f61f7b">
      <UserInfo>
        <DisplayName/>
        <AccountId xsi:nil="true"/>
        <AccountType/>
      </UserInfo>
    </Students>
    <Distribution_Groups xmlns="23d04096-985c-42d0-8472-e9d068f61f7b" xsi:nil="true"/>
    <Self_Registration_Enabled xmlns="23d04096-985c-42d0-8472-e9d068f61f7b" xsi:nil="true"/>
    <Has_Teacher_Only_SectionGroup xmlns="23d04096-985c-42d0-8472-e9d068f61f7b" xsi:nil="true"/>
    <Is_Collaboration_Space_Locked xmlns="23d04096-985c-42d0-8472-e9d068f61f7b" xsi:nil="true"/>
    <LMS_Mappings xmlns="23d04096-985c-42d0-8472-e9d068f61f7b" xsi:nil="true"/>
    <NotebookType xmlns="23d04096-985c-42d0-8472-e9d068f61f7b" xsi:nil="true"/>
    <Templates xmlns="23d04096-985c-42d0-8472-e9d068f61f7b" xsi:nil="true"/>
    <Teams_Channel_Section_Location xmlns="23d04096-985c-42d0-8472-e9d068f61f7b" xsi:nil="true"/>
    <Invited_Teachers xmlns="23d04096-985c-42d0-8472-e9d068f61f7b" xsi:nil="true"/>
    <IsNotebookLocked xmlns="23d04096-985c-42d0-8472-e9d068f61f7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B924892EEEDAD4C9A102885EC759BC4" ma:contentTypeVersion="32" ma:contentTypeDescription="Utwórz nowy dokument." ma:contentTypeScope="" ma:versionID="0f7d2dc8e79e20ed199978bac8d1c8bb">
  <xsd:schema xmlns:xsd="http://www.w3.org/2001/XMLSchema" xmlns:xs="http://www.w3.org/2001/XMLSchema" xmlns:p="http://schemas.microsoft.com/office/2006/metadata/properties" xmlns:ns3="23d04096-985c-42d0-8472-e9d068f61f7b" xmlns:ns4="d40c8873-97e7-4292-92bc-a957253d6753" targetNamespace="http://schemas.microsoft.com/office/2006/metadata/properties" ma:root="true" ma:fieldsID="07ee860bf2a3d915d79b411a5010751b" ns3:_="" ns4:_="">
    <xsd:import namespace="23d04096-985c-42d0-8472-e9d068f61f7b"/>
    <xsd:import namespace="d40c8873-97e7-4292-92bc-a957253d675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d04096-985c-42d0-8472-e9d068f61f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NotebookType" ma:index="19" nillable="true" ma:displayName="Notebook Type" ma:internalName="NotebookType">
      <xsd:simpleType>
        <xsd:restriction base="dms:Text"/>
      </xsd:simpleType>
    </xsd:element>
    <xsd:element name="FolderType" ma:index="20" nillable="true" ma:displayName="Folder Type" ma:internalName="FolderType">
      <xsd:simpleType>
        <xsd:restriction base="dms:Text"/>
      </xsd:simpleType>
    </xsd:element>
    <xsd:element name="CultureName" ma:index="21" nillable="true" ma:displayName="Culture Name" ma:internalName="CultureName">
      <xsd:simpleType>
        <xsd:restriction base="dms:Text"/>
      </xsd:simpleType>
    </xsd:element>
    <xsd:element name="AppVersion" ma:index="22" nillable="true" ma:displayName="App Version" ma:internalName="AppVersion">
      <xsd:simpleType>
        <xsd:restriction base="dms:Text"/>
      </xsd:simpleType>
    </xsd:element>
    <xsd:element name="TeamsChannelId" ma:index="23" nillable="true" ma:displayName="Teams Channel Id" ma:internalName="TeamsChannelId">
      <xsd:simpleType>
        <xsd:restriction base="dms:Text"/>
      </xsd:simpleType>
    </xsd:element>
    <xsd:element name="Owner" ma:index="24"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5" nillable="true" ma:displayName="Math Settings" ma:internalName="Math_Settings">
      <xsd:simpleType>
        <xsd:restriction base="dms:Text"/>
      </xsd:simpleType>
    </xsd:element>
    <xsd:element name="DefaultSectionNames" ma:index="26" nillable="true" ma:displayName="Default Section Names" ma:internalName="DefaultSectionNames">
      <xsd:simpleType>
        <xsd:restriction base="dms:Note">
          <xsd:maxLength value="255"/>
        </xsd:restriction>
      </xsd:simpleType>
    </xsd:element>
    <xsd:element name="Templates" ma:index="27" nillable="true" ma:displayName="Templates" ma:internalName="Templates">
      <xsd:simpleType>
        <xsd:restriction base="dms:Note">
          <xsd:maxLength value="255"/>
        </xsd:restriction>
      </xsd:simpleType>
    </xsd:element>
    <xsd:element name="Teachers" ma:index="2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1" nillable="true" ma:displayName="Distribution Groups" ma:internalName="Distribution_Groups">
      <xsd:simpleType>
        <xsd:restriction base="dms:Note">
          <xsd:maxLength value="255"/>
        </xsd:restriction>
      </xsd:simpleType>
    </xsd:element>
    <xsd:element name="LMS_Mappings" ma:index="32" nillable="true" ma:displayName="LMS Mappings" ma:internalName="LMS_Mappings">
      <xsd:simpleType>
        <xsd:restriction base="dms:Note">
          <xsd:maxLength value="255"/>
        </xsd:restriction>
      </xsd:simpleType>
    </xsd:element>
    <xsd:element name="Invited_Teachers" ma:index="33" nillable="true" ma:displayName="Invited Teachers" ma:internalName="Invited_Teachers">
      <xsd:simpleType>
        <xsd:restriction base="dms:Note">
          <xsd:maxLength value="255"/>
        </xsd:restriction>
      </xsd:simpleType>
    </xsd:element>
    <xsd:element name="Invited_Students" ma:index="34" nillable="true" ma:displayName="Invited Students" ma:internalName="Invited_Students">
      <xsd:simpleType>
        <xsd:restriction base="dms:Note">
          <xsd:maxLength value="255"/>
        </xsd:restriction>
      </xsd:simpleType>
    </xsd:element>
    <xsd:element name="Self_Registration_Enabled" ma:index="35" nillable="true" ma:displayName="Self Registration Enabled" ma:internalName="Self_Registration_Enabled">
      <xsd:simpleType>
        <xsd:restriction base="dms:Boolean"/>
      </xsd:simpleType>
    </xsd:element>
    <xsd:element name="Has_Teacher_Only_SectionGroup" ma:index="36" nillable="true" ma:displayName="Has Teacher Only SectionGroup" ma:internalName="Has_Teacher_Only_SectionGroup">
      <xsd:simpleType>
        <xsd:restriction base="dms:Boolean"/>
      </xsd:simpleType>
    </xsd:element>
    <xsd:element name="Is_Collaboration_Space_Locked" ma:index="37" nillable="true" ma:displayName="Is Collaboration Space Locked" ma:internalName="Is_Collaboration_Space_Locked">
      <xsd:simpleType>
        <xsd:restriction base="dms:Boolean"/>
      </xsd:simpleType>
    </xsd:element>
    <xsd:element name="IsNotebookLocked" ma:index="38" nillable="true" ma:displayName="Is Notebook Locked" ma:internalName="IsNotebookLocked">
      <xsd:simpleType>
        <xsd:restriction base="dms:Boolean"/>
      </xsd:simpleType>
    </xsd:element>
    <xsd:element name="Teams_Channel_Section_Location" ma:index="39"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0c8873-97e7-4292-92bc-a957253d6753"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7E4E6-0999-4806-86EF-3E23BFA41A79}">
  <ds:schemaRefs>
    <ds:schemaRef ds:uri="http://schemas.microsoft.com/sharepoint/v3/contenttype/forms"/>
  </ds:schemaRefs>
</ds:datastoreItem>
</file>

<file path=customXml/itemProps2.xml><?xml version="1.0" encoding="utf-8"?>
<ds:datastoreItem xmlns:ds="http://schemas.openxmlformats.org/officeDocument/2006/customXml" ds:itemID="{3DEC4819-FCD8-4794-9C54-CBA91868113A}">
  <ds:schemaRefs>
    <ds:schemaRef ds:uri="http://schemas.microsoft.com/office/infopath/2007/PartnerControls"/>
    <ds:schemaRef ds:uri="23d04096-985c-42d0-8472-e9d068f61f7b"/>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d40c8873-97e7-4292-92bc-a957253d6753"/>
    <ds:schemaRef ds:uri="http://www.w3.org/XML/1998/namespace"/>
    <ds:schemaRef ds:uri="http://purl.org/dc/elements/1.1/"/>
  </ds:schemaRefs>
</ds:datastoreItem>
</file>

<file path=customXml/itemProps3.xml><?xml version="1.0" encoding="utf-8"?>
<ds:datastoreItem xmlns:ds="http://schemas.openxmlformats.org/officeDocument/2006/customXml" ds:itemID="{624DA4BB-4F9D-4861-97D5-4097DADE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d04096-985c-42d0-8472-e9d068f61f7b"/>
    <ds:schemaRef ds:uri="d40c8873-97e7-4292-92bc-a957253d67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TM04033919[[fn=Obwód]]</Template>
  <TotalTime>623</TotalTime>
  <Words>2251</Words>
  <Application>Microsoft Office PowerPoint</Application>
  <PresentationFormat>Panoramiczny</PresentationFormat>
  <Paragraphs>515</Paragraphs>
  <Slides>46</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46</vt:i4>
      </vt:variant>
    </vt:vector>
  </HeadingPairs>
  <TitlesOfParts>
    <vt:vector size="50" baseType="lpstr">
      <vt:lpstr>Arial</vt:lpstr>
      <vt:lpstr>Calibri</vt:lpstr>
      <vt:lpstr>Tw Cen MT</vt:lpstr>
      <vt:lpstr>Obwód</vt:lpstr>
      <vt:lpstr>World Development Indicators</vt:lpstr>
      <vt:lpstr>Cel projektu</vt:lpstr>
      <vt:lpstr>Plan prezentacji</vt:lpstr>
      <vt:lpstr>ENERgia</vt:lpstr>
      <vt:lpstr>Zużycie / produkcja energii elektrycznej</vt:lpstr>
      <vt:lpstr>Średnie zużycie energii elektrycznej regionami (kwh per capita)</vt:lpstr>
      <vt:lpstr>Średnie zużycie energii elektrycznej dekadami (kwh per capita)</vt:lpstr>
      <vt:lpstr>Wzrosty / spadki w zużyciu energii elektr.</vt:lpstr>
      <vt:lpstr>Kraje najczęściej występujące w 5% największych wzrostów zapotrzebowania na energię (per capita)</vt:lpstr>
      <vt:lpstr>Globalne procentowe wzrosty roczne zapotrzebowania na energię elektryczną</vt:lpstr>
      <vt:lpstr>Globalne procentowe wzrosty roczne zapotrzebowania na energię elektryczną</vt:lpstr>
      <vt:lpstr>Średnie całkowite zapotrzebowanie na energię elektr.</vt:lpstr>
      <vt:lpstr>Największe roczne Wzrosty / spadki w zużyciu energii elektr. </vt:lpstr>
      <vt:lpstr>Kraje najczęściej występujące w 5% największych wzrostów zapotrzebowania na energię (total)</vt:lpstr>
      <vt:lpstr>Globalne procentowe wzrosty roczne zapotrzebowania na energię elektryczną</vt:lpstr>
      <vt:lpstr>Produkcja elektryczności w krajach – Hydroelektrownie (% of total)</vt:lpstr>
      <vt:lpstr>Produkcja elektryczności w krajach – Reaktory jądrowe (% of total)</vt:lpstr>
      <vt:lpstr>Produkcja elektryczności w krajach – ropa naftowa (% of total)</vt:lpstr>
      <vt:lpstr>Produkcja elektryczności w krajach – źródła odnawialne (% of total)</vt:lpstr>
      <vt:lpstr>Produkcja elektryczności w regionach – Hydroelektrownie (% of total)</vt:lpstr>
      <vt:lpstr>Produkcja elektryczności w regionach – Gaz ziemny (% of total)</vt:lpstr>
      <vt:lpstr>Produkcja elektryczności w regionach – Reaktory jądrowe (% of total)</vt:lpstr>
      <vt:lpstr>Produkcja elektryczności w regionach – ropa naftowa (% of total)</vt:lpstr>
      <vt:lpstr>Produkcja elektryczności w regionach – źródła odnawialne (% of total)</vt:lpstr>
      <vt:lpstr>Wnioski końcowe</vt:lpstr>
      <vt:lpstr>Edukacja</vt:lpstr>
      <vt:lpstr>Wskaźnik naboru brutto do pierwszej klasy szkoły podstawowej </vt:lpstr>
      <vt:lpstr>Gender gap </vt:lpstr>
      <vt:lpstr>Gender gap – miejsce w rankingu – XX vs. XXI Europe &amp; Central Asia</vt:lpstr>
      <vt:lpstr>Wskaźnik naboru Netto do pierwszej klasy szkoły podstawowej </vt:lpstr>
      <vt:lpstr>Wskaźnik naboru Netto do pierwszej klasy szkoły podstawowej – wartości minimalne</vt:lpstr>
      <vt:lpstr>Wskaźnik naboru Netto do pierwszej klasy szkoły podstawowej – wartości maksymalne</vt:lpstr>
      <vt:lpstr>Wskaźnik naboru Netto do pierwszej klasy szkoły podstawowej Dekada 7 XX wieku vs. Dekada 2 XXI</vt:lpstr>
      <vt:lpstr>Wydatki Państwa na edukację, ogółem  (% PKB)</vt:lpstr>
      <vt:lpstr>Wydatki Państwa na edukację, ogółem (% PKB) Dekada 7 XX wieku vs. Dekada 2 XXI</vt:lpstr>
      <vt:lpstr>Wskaźnik alfabetyzacji, ogółem dorosłych (% osób w wieku 15 lat i starszych)</vt:lpstr>
      <vt:lpstr>Wskaźnik alfabetyzacji, ogółem dorosłych (% osób w wieku 15 lat i starszych) Dekada 9 XX wieku vs. Dekada 2 XXI</vt:lpstr>
      <vt:lpstr>Social protection and Labour</vt:lpstr>
      <vt:lpstr>Dzieci pracujące % populacji dla wieku 7-14</vt:lpstr>
      <vt:lpstr>Dzieci Pracujące Zestawienie krajów z wskaźnikiem &gt;10%</vt:lpstr>
      <vt:lpstr>Wielkość migracji średnia dla okresu 2008-2012</vt:lpstr>
      <vt:lpstr>Zmiana w przepływie ludności</vt:lpstr>
      <vt:lpstr>Poziom bezrobocia % siły roboczej (szacunek modelu International Labour Organization)</vt:lpstr>
      <vt:lpstr>Zmiana poziomu bezrobocia W ujęciu rok do roku, średnia dla okresu</vt:lpstr>
      <vt:lpstr>Różnica w deklarowanej wartości bezrobocia a szacunkami ILO</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Development Indicators</dc:title>
  <dc:creator>Krzysztof Kadowski</dc:creator>
  <cp:lastModifiedBy>Agnieszka Tetla</cp:lastModifiedBy>
  <cp:revision>34</cp:revision>
  <dcterms:created xsi:type="dcterms:W3CDTF">2021-05-31T06:37:21Z</dcterms:created>
  <dcterms:modified xsi:type="dcterms:W3CDTF">2021-07-11T05:32:07Z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0x010100BB924892EEEDAD4C9A102885EC759BC4</vt:lpwstr>
  </property>
</Properties>
</file>