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7" r:id="rId4"/>
    <p:sldId id="262" r:id="rId5"/>
    <p:sldId id="263" r:id="rId6"/>
    <p:sldId id="264" r:id="rId7"/>
    <p:sldId id="266" r:id="rId8"/>
    <p:sldId id="265" r:id="rId9"/>
    <p:sldId id="258" r:id="rId10"/>
    <p:sldId id="256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5262" autoAdjust="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3384-F5B2-430A-8660-52C468AD233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pacze2019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29" y="560567"/>
            <a:ext cx="8487810" cy="5180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082" y="5836257"/>
            <a:ext cx="1020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Wnioski: Po oczyszczeniu danych zauważono, że kraj o inicjałach ZZ posiada największą sumę wartości różnic kwoty oryginalnej a ostatecznej. Kraj ZZ w bazie jest wartością nieokreśloną. Może to sugerować niewłaściwe dane w bazie lub ich brak. Dokładniejsze wnioski zostaną określne w dalszej części prezentacji.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3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3C5A0130-1F19-489F-821F-055B3D97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77"/>
            <a:ext cx="12192000" cy="65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8B1971-A0A8-6340-98FB-87D507A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Zespół projektowy Apacze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80CF59-9F93-844C-8A82-2AF3F6DA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b="1" dirty="0"/>
              <a:t>LILIANA </a:t>
            </a:r>
          </a:p>
          <a:p>
            <a:pPr lvl="1"/>
            <a:r>
              <a:rPr lang="pl-PL" b="1" dirty="0"/>
              <a:t>JAKUB F. </a:t>
            </a:r>
          </a:p>
          <a:p>
            <a:pPr lvl="1"/>
            <a:r>
              <a:rPr lang="pl-PL" b="1" dirty="0"/>
              <a:t>MICHAŁ K. </a:t>
            </a:r>
          </a:p>
          <a:p>
            <a:pPr lvl="1"/>
            <a:r>
              <a:rPr lang="pl-PL" b="1" dirty="0"/>
              <a:t>MATEUSZ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14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97C2AC-DAE8-044C-BF84-0FE4D5CC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TWORZYMY TABLEAU DATA STORY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F2C996-01A0-EB4B-9A96-D614656F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Login Tableau Public </a:t>
            </a:r>
            <a:r>
              <a:rPr lang="pl-PL" dirty="0">
                <a:hlinkClick r:id="rId2"/>
              </a:rPr>
              <a:t>apacze2019@gmail.com</a:t>
            </a:r>
            <a:r>
              <a:rPr lang="pl-PL" dirty="0"/>
              <a:t> </a:t>
            </a:r>
            <a:r>
              <a:rPr lang="pl-PL" dirty="0" err="1"/>
              <a:t>haslo</a:t>
            </a:r>
            <a:r>
              <a:rPr lang="pl-PL" dirty="0"/>
              <a:t>: apacze2019!</a:t>
            </a:r>
          </a:p>
          <a:p>
            <a:r>
              <a:rPr lang="pl-PL" dirty="0" err="1"/>
              <a:t>Haslo</a:t>
            </a:r>
            <a:r>
              <a:rPr lang="pl-PL" dirty="0"/>
              <a:t> do maila: </a:t>
            </a:r>
            <a:r>
              <a:rPr lang="pl-PL" dirty="0">
                <a:hlinkClick r:id="rId2"/>
              </a:rPr>
              <a:t>apacze2019@gmail.com</a:t>
            </a:r>
            <a:r>
              <a:rPr lang="pl-PL" dirty="0"/>
              <a:t> </a:t>
            </a:r>
            <a:r>
              <a:rPr lang="pl-PL" dirty="0" err="1"/>
              <a:t>haslo</a:t>
            </a:r>
            <a:r>
              <a:rPr lang="pl-PL" dirty="0"/>
              <a:t>: apacze2019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19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2B48D-DC93-394D-B119-D47E658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****Definicja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3ADD29-8DA3-D04E-804C-38F06602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Przygotowanie 10-20 raportów informacyjnych na podstawie informacji Business </a:t>
            </a:r>
            <a:r>
              <a:rPr lang="pl-PL" dirty="0" err="1"/>
              <a:t>Ownera</a:t>
            </a:r>
            <a:endParaRPr lang="pl-PL" dirty="0"/>
          </a:p>
          <a:p>
            <a:r>
              <a:rPr lang="pl-PL" dirty="0"/>
              <a:t>Przygotowanie 3-10 raportów informacyjnych na podstawie informacji Business </a:t>
            </a:r>
            <a:r>
              <a:rPr lang="pl-PL" dirty="0" err="1"/>
              <a:t>Ownera</a:t>
            </a:r>
            <a:endParaRPr lang="pl-PL" dirty="0"/>
          </a:p>
          <a:p>
            <a:r>
              <a:rPr lang="pl-PL" dirty="0"/>
              <a:t>Analiza wyników uzyskanych w raportach</a:t>
            </a:r>
          </a:p>
          <a:p>
            <a:r>
              <a:rPr lang="pl-PL" dirty="0"/>
              <a:t>Prezentacja metryk przed trenerami akademii</a:t>
            </a:r>
          </a:p>
          <a:p>
            <a:r>
              <a:rPr lang="pl-PL" dirty="0"/>
              <a:t>Przygotowanie zestawu spostrzeżeń (</a:t>
            </a:r>
            <a:r>
              <a:rPr lang="pl-PL" dirty="0" err="1"/>
              <a:t>insights</a:t>
            </a:r>
            <a:r>
              <a:rPr lang="pl-PL" dirty="0"/>
              <a:t>) kluczowych do podjęcia właściwej decyzji biznesowej</a:t>
            </a:r>
          </a:p>
        </p:txBody>
      </p:sp>
    </p:spTree>
    <p:extLst>
      <p:ext uri="{BB962C8B-B14F-4D97-AF65-F5344CB8AC3E}">
        <p14:creationId xmlns:p14="http://schemas.microsoft.com/office/powerpoint/2010/main" val="319292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F53BAD-D565-3F4F-B726-81C938C7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PROJEKTU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92E088-D22E-5B4A-B345-8F43F320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 czego wynikają wysokie różnice w rekompensatach oryginalnych i wnioskowanych?</a:t>
            </a:r>
          </a:p>
        </p:txBody>
      </p:sp>
    </p:spTree>
    <p:extLst>
      <p:ext uri="{BB962C8B-B14F-4D97-AF65-F5344CB8AC3E}">
        <p14:creationId xmlns:p14="http://schemas.microsoft.com/office/powerpoint/2010/main" val="23142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48BB8F-C7E3-F849-AB3F-49350BAE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analizowanego zbioru wniosków o wysokich różnicach rekompensat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F47566-1091-334A-87DD-4CEE9915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pl-PL" dirty="0"/>
              <a:t>Top 10 największych różnic nominalnych </a:t>
            </a:r>
          </a:p>
          <a:p>
            <a:pPr marL="0" indent="0">
              <a:buNone/>
            </a:pPr>
            <a:r>
              <a:rPr lang="pl-PL" dirty="0"/>
              <a:t>Wykres 1.1. Sprawdzenie 50 największych </a:t>
            </a:r>
            <a:r>
              <a:rPr lang="pl-PL" dirty="0" err="1"/>
              <a:t>róznic</a:t>
            </a:r>
            <a:r>
              <a:rPr lang="pl-PL" dirty="0"/>
              <a:t> pomiędzy kwotami wnioskowanymi, a wypłaconymi</a:t>
            </a:r>
          </a:p>
          <a:p>
            <a:pPr marL="0" indent="0">
              <a:buNone/>
            </a:pPr>
            <a:r>
              <a:rPr lang="pl-PL" dirty="0"/>
              <a:t>Wniosek: -- Kwota </a:t>
            </a:r>
            <a:r>
              <a:rPr lang="pl-PL" dirty="0" err="1"/>
              <a:t>ronic</a:t>
            </a:r>
            <a:r>
              <a:rPr lang="pl-PL" dirty="0"/>
              <a:t> w przedziale od 3.000,00 do 600,00 euro.</a:t>
            </a:r>
          </a:p>
          <a:p>
            <a:pPr marL="0" indent="0">
              <a:buNone/>
            </a:pPr>
            <a:r>
              <a:rPr lang="pl-PL" dirty="0"/>
              <a:t>1.2 -- 50 </a:t>
            </a:r>
            <a:r>
              <a:rPr lang="pl-PL" dirty="0" err="1"/>
              <a:t>najwiekszych</a:t>
            </a:r>
            <a:r>
              <a:rPr lang="pl-PL" dirty="0"/>
              <a:t> </a:t>
            </a:r>
            <a:r>
              <a:rPr lang="pl-PL" dirty="0" err="1"/>
              <a:t>roznic</a:t>
            </a:r>
            <a:r>
              <a:rPr lang="pl-PL" dirty="0"/>
              <a:t> z </a:t>
            </a:r>
            <a:r>
              <a:rPr lang="pl-PL" dirty="0" err="1"/>
              <a:t>pomiedzy</a:t>
            </a:r>
            <a:r>
              <a:rPr lang="pl-PL" dirty="0"/>
              <a:t> kwotami wnioskowanymi, a </a:t>
            </a:r>
            <a:r>
              <a:rPr lang="pl-PL" dirty="0" err="1"/>
              <a:t>wyplaconymi</a:t>
            </a:r>
            <a:r>
              <a:rPr lang="pl-PL" dirty="0"/>
              <a:t>. </a:t>
            </a:r>
          </a:p>
          <a:p>
            <a:pPr marL="0" indent="0">
              <a:buNone/>
            </a:pPr>
            <a:r>
              <a:rPr lang="pl-PL" dirty="0"/>
              <a:t>	a) geograficznie po kraju wnioskodawcy. Wniosek: Z 50 </a:t>
            </a:r>
            <a:r>
              <a:rPr lang="pl-PL" dirty="0" err="1"/>
              <a:t>wniosk�w</a:t>
            </a:r>
            <a:r>
              <a:rPr lang="pl-PL" dirty="0"/>
              <a:t> z </a:t>
            </a:r>
            <a:r>
              <a:rPr lang="pl-PL" dirty="0" err="1"/>
              <a:t>najwyekszych</a:t>
            </a:r>
            <a:r>
              <a:rPr lang="pl-PL" dirty="0"/>
              <a:t> </a:t>
            </a:r>
            <a:r>
              <a:rPr lang="pl-PL" dirty="0" err="1"/>
              <a:t>ronic</a:t>
            </a:r>
            <a:r>
              <a:rPr lang="pl-PL" dirty="0"/>
              <a:t>, </a:t>
            </a:r>
            <a:r>
              <a:rPr lang="pl-PL" dirty="0" err="1"/>
              <a:t>az</a:t>
            </a:r>
            <a:r>
              <a:rPr lang="pl-PL" dirty="0"/>
              <a:t> 22 sprawy (44%) </a:t>
            </a:r>
            <a:r>
              <a:rPr lang="pl-PL" dirty="0" err="1"/>
              <a:t>sa</a:t>
            </a:r>
            <a:r>
              <a:rPr lang="pl-PL" dirty="0"/>
              <a:t> z kodem kraju 'PL', 10 (20%) spraw jest z kodem 'ZZ’ (niezdefiniowany kraj). Dla </a:t>
            </a:r>
            <a:r>
              <a:rPr lang="pl-PL" dirty="0" err="1"/>
              <a:t>pozostalych</a:t>
            </a:r>
            <a:r>
              <a:rPr lang="pl-PL" dirty="0"/>
              <a:t> </a:t>
            </a:r>
            <a:r>
              <a:rPr lang="pl-PL" dirty="0" err="1"/>
              <a:t>kodow</a:t>
            </a:r>
            <a:r>
              <a:rPr lang="pl-PL" dirty="0"/>
              <a:t> </a:t>
            </a:r>
            <a:r>
              <a:rPr lang="pl-PL" dirty="0" err="1"/>
              <a:t>wnioskow</a:t>
            </a:r>
            <a:r>
              <a:rPr lang="pl-PL" dirty="0"/>
              <a:t> nie jest </a:t>
            </a:r>
            <a:r>
              <a:rPr lang="pl-PL" dirty="0" err="1"/>
              <a:t>wiecej</a:t>
            </a:r>
            <a:r>
              <a:rPr lang="pl-PL" dirty="0"/>
              <a:t>, niż 5.</a:t>
            </a:r>
          </a:p>
          <a:p>
            <a:pPr marL="0" indent="0">
              <a:buNone/>
            </a:pPr>
            <a:r>
              <a:rPr lang="pl-PL" dirty="0"/>
              <a:t>	b) tabelarycznie po partnerze. Wniosek: -- W wyliczonym zakresie </a:t>
            </a:r>
            <a:r>
              <a:rPr lang="pl-PL" dirty="0" err="1"/>
              <a:t>sa</a:t>
            </a:r>
            <a:r>
              <a:rPr lang="pl-PL" dirty="0"/>
              <a:t> po cztery sprawy partnera </a:t>
            </a:r>
            <a:r>
              <a:rPr lang="pl-PL" dirty="0" err="1"/>
              <a:t>kiribati</a:t>
            </a:r>
            <a:r>
              <a:rPr lang="pl-PL" dirty="0"/>
              <a:t> i tui. Dla </a:t>
            </a:r>
            <a:r>
              <a:rPr lang="pl-PL" dirty="0" err="1"/>
              <a:t>pozostalych</a:t>
            </a:r>
            <a:r>
              <a:rPr lang="pl-PL" dirty="0"/>
              <a:t> </a:t>
            </a:r>
            <a:r>
              <a:rPr lang="pl-PL" dirty="0" err="1"/>
              <a:t>wnioskow</a:t>
            </a:r>
            <a:r>
              <a:rPr lang="pl-PL" dirty="0"/>
              <a:t> nie mamy informacji o partnerze (</a:t>
            </a:r>
            <a:r>
              <a:rPr lang="pl-PL" dirty="0" err="1"/>
              <a:t>null</a:t>
            </a:r>
            <a:r>
              <a:rPr lang="pl-PL" dirty="0"/>
              <a:t>).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1.3 – </a:t>
            </a:r>
            <a:r>
              <a:rPr lang="pl-PL" i="1" dirty="0"/>
              <a:t>nieistotny, ujęty w 1.2a)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1.4 -- Sprawdzenie wszystkich </a:t>
            </a:r>
            <a:r>
              <a:rPr lang="pl-PL" dirty="0" err="1"/>
              <a:t>wnioskow</a:t>
            </a:r>
            <a:r>
              <a:rPr lang="pl-PL" dirty="0"/>
              <a:t> z </a:t>
            </a:r>
            <a:r>
              <a:rPr lang="pl-PL" dirty="0" err="1"/>
              <a:t>ronic</a:t>
            </a:r>
            <a:r>
              <a:rPr lang="pl-PL" dirty="0"/>
              <a:t> </a:t>
            </a:r>
            <a:r>
              <a:rPr lang="pl-PL" dirty="0" err="1"/>
              <a:t>pomiedzy</a:t>
            </a:r>
            <a:r>
              <a:rPr lang="pl-PL" dirty="0"/>
              <a:t> kwotami wnioskowanymi, a </a:t>
            </a:r>
            <a:r>
              <a:rPr lang="pl-PL" dirty="0" err="1"/>
              <a:t>wyplaconymi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Wniosek: -- </a:t>
            </a:r>
            <a:r>
              <a:rPr lang="pl-PL" dirty="0" err="1"/>
              <a:t>Najwiecej</a:t>
            </a:r>
            <a:r>
              <a:rPr lang="pl-PL" dirty="0"/>
              <a:t> jest </a:t>
            </a:r>
            <a:r>
              <a:rPr lang="pl-PL" dirty="0" err="1"/>
              <a:t>wnioskow</a:t>
            </a:r>
            <a:r>
              <a:rPr lang="pl-PL" dirty="0"/>
              <a:t> z kodem kraju 'ZZ'- 1573, </a:t>
            </a:r>
            <a:r>
              <a:rPr lang="pl-PL" dirty="0" err="1"/>
              <a:t>nastepnie</a:t>
            </a:r>
            <a:r>
              <a:rPr lang="pl-PL" dirty="0"/>
              <a:t> z kodem kraju 'IE' - 371 i 'PL' - 272 (11,66%).</a:t>
            </a:r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971550" lvl="1" indent="-514350">
              <a:buAutoNum type="arabicPeriod"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387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36E09-C52B-C247-BB3F-84D45EF4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(draft) definicja analizowanego zbioru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D1D634-8316-1E49-A123-64C45809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2. 10-15% </a:t>
            </a:r>
            <a:r>
              <a:rPr lang="pl-PL" dirty="0" err="1"/>
              <a:t>najwiekszych</a:t>
            </a:r>
            <a:r>
              <a:rPr lang="pl-PL" dirty="0"/>
              <a:t> </a:t>
            </a:r>
            <a:r>
              <a:rPr lang="pl-PL" dirty="0" err="1"/>
              <a:t>roznic</a:t>
            </a:r>
            <a:r>
              <a:rPr lang="pl-PL" dirty="0"/>
              <a:t> procentowych / Mateusz</a:t>
            </a:r>
          </a:p>
          <a:p>
            <a:pPr marL="0" indent="0">
              <a:buNone/>
            </a:pPr>
            <a:r>
              <a:rPr lang="pl-PL" dirty="0"/>
              <a:t>3.Liczba </a:t>
            </a:r>
            <a:r>
              <a:rPr lang="pl-PL" dirty="0" err="1"/>
              <a:t>wnioskow</a:t>
            </a:r>
            <a:r>
              <a:rPr lang="pl-PL" dirty="0"/>
              <a:t> </a:t>
            </a:r>
            <a:r>
              <a:rPr lang="pl-PL" dirty="0" err="1"/>
              <a:t>powyzej</a:t>
            </a:r>
            <a:r>
              <a:rPr lang="pl-PL" dirty="0"/>
              <a:t> mediany / Liliana</a:t>
            </a:r>
          </a:p>
          <a:p>
            <a:pPr marL="0" indent="0">
              <a:buNone/>
            </a:pPr>
            <a:r>
              <a:rPr lang="pl-PL" dirty="0"/>
              <a:t> 4. </a:t>
            </a:r>
            <a:r>
              <a:rPr lang="pl-PL" dirty="0" err="1"/>
              <a:t>zbadac</a:t>
            </a:r>
            <a:r>
              <a:rPr lang="pl-PL" dirty="0"/>
              <a:t> skrajne </a:t>
            </a:r>
            <a:r>
              <a:rPr lang="pl-PL" dirty="0" err="1"/>
              <a:t>wartosci</a:t>
            </a:r>
            <a:r>
              <a:rPr lang="pl-PL" dirty="0"/>
              <a:t> 5% / Micha�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802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C1C45C-B492-0945-B41A-A57BE41D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(draft) Kolejne kroki analizy na zdefiniowanym zbiorze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8B763E-6429-9C47-B3C3-81E6399D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Analiza:</a:t>
            </a:r>
          </a:p>
          <a:p>
            <a:pPr marL="0" indent="0">
              <a:buNone/>
            </a:pPr>
            <a:r>
              <a:rPr lang="pl-PL" dirty="0"/>
              <a:t>5.rozklad czasu</a:t>
            </a:r>
          </a:p>
          <a:p>
            <a:pPr marL="0" indent="0">
              <a:buNone/>
            </a:pPr>
            <a:r>
              <a:rPr lang="pl-PL" dirty="0"/>
              <a:t>6.wplyw partnera</a:t>
            </a:r>
          </a:p>
          <a:p>
            <a:pPr marL="0" indent="0">
              <a:buNone/>
            </a:pPr>
            <a:r>
              <a:rPr lang="pl-PL" dirty="0"/>
              <a:t>7.wplyw kod kraju</a:t>
            </a:r>
          </a:p>
          <a:p>
            <a:pPr marL="0" indent="0">
              <a:buNone/>
            </a:pPr>
            <a:r>
              <a:rPr lang="pl-PL" dirty="0"/>
              <a:t>8.wplyw klient biznesowy</a:t>
            </a:r>
          </a:p>
          <a:p>
            <a:pPr marL="0" indent="0">
              <a:buNone/>
            </a:pPr>
            <a:r>
              <a:rPr lang="pl-PL" dirty="0"/>
              <a:t>9.wplyw liczba </a:t>
            </a:r>
            <a:r>
              <a:rPr lang="pl-PL" dirty="0" err="1"/>
              <a:t>pasazerow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72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17F75-58DA-46BC-9E5F-BDEB29B4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95056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/>
              <a:t>Analiza różnic z uwagi na rok wypłacenia.</a:t>
            </a:r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85158475-A68D-4152-B537-D497AF1485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2" r="23420" b="3734"/>
          <a:stretch/>
        </p:blipFill>
        <p:spPr>
          <a:xfrm>
            <a:off x="4772026" y="0"/>
            <a:ext cx="7419974" cy="6858001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242361-A21D-4C64-B6C6-B19BDB064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7464"/>
            <a:ext cx="3932237" cy="4741524"/>
          </a:xfrm>
        </p:spPr>
        <p:txBody>
          <a:bodyPr/>
          <a:lstStyle/>
          <a:p>
            <a:pPr algn="just"/>
            <a:r>
              <a:rPr lang="pl-PL" dirty="0"/>
              <a:t>Suma różnic pomiędzy rekompensatami wnioskowanymi, a wypłaconymi, rosła równolegle do liczby wniosków.  Wzrost tych wartości następował z każdym kolejnym rokiem (dane z 2018 r. obejmują tylko początek roku). Nie stwierdziliśmy, żeby któryś rok wyróżniał się na tle lat pozostałych.</a:t>
            </a:r>
          </a:p>
          <a:p>
            <a:pPr algn="just"/>
            <a:r>
              <a:rPr lang="pl-PL" dirty="0"/>
              <a:t>Średnie różnice wnioskowanych wypłaconych kwot również nie odbiegały od siebie </a:t>
            </a:r>
            <a:br>
              <a:rPr lang="pl-PL" dirty="0"/>
            </a:br>
            <a:r>
              <a:rPr lang="pl-PL" dirty="0"/>
              <a:t>w badanych latach. Wskazane najwyższe kwoty różnic były przypadkami wyjątkowymi, które nie miały jednak wpływu na całość danych.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843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310</Words>
  <Application>Microsoft Office PowerPoint</Application>
  <PresentationFormat>Panoramiczny</PresentationFormat>
  <Paragraphs>45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Prezentacja programu PowerPoint</vt:lpstr>
      <vt:lpstr>Zespół projektowy Apacze</vt:lpstr>
      <vt:lpstr>TWORZYMY TABLEAU DATA STORY </vt:lpstr>
      <vt:lpstr>****Definicja problemu</vt:lpstr>
      <vt:lpstr>TEMAT PROJEKTU </vt:lpstr>
      <vt:lpstr>Definicja analizowanego zbioru wniosków o wysokich różnicach rekompensat</vt:lpstr>
      <vt:lpstr>(draft) definicja analizowanego zbioru</vt:lpstr>
      <vt:lpstr>(draft) Kolejne kroki analizy na zdefiniowanym zbiorze</vt:lpstr>
      <vt:lpstr>Analiza różnic z uwagi na rok wypłacenia.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Kitowski</dc:creator>
  <cp:lastModifiedBy>K56</cp:lastModifiedBy>
  <cp:revision>18</cp:revision>
  <dcterms:created xsi:type="dcterms:W3CDTF">2018-12-02T08:19:10Z</dcterms:created>
  <dcterms:modified xsi:type="dcterms:W3CDTF">2019-01-08T20:06:11Z</dcterms:modified>
</cp:coreProperties>
</file>