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62" r:id="rId5"/>
    <p:sldId id="263" r:id="rId6"/>
    <p:sldId id="264" r:id="rId7"/>
    <p:sldId id="266" r:id="rId8"/>
    <p:sldId id="265" r:id="rId9"/>
    <p:sldId id="258" r:id="rId10"/>
    <p:sldId id="25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5262" autoAdjust="0"/>
  </p:normalViewPr>
  <p:slideViewPr>
    <p:cSldViewPr snapToGrid="0">
      <p:cViewPr varScale="1">
        <p:scale>
          <a:sx n="94" d="100"/>
          <a:sy n="94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pacze2019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C5A0130-1F19-489F-821F-055B3D9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77"/>
            <a:ext cx="12192000" cy="65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B1971-A0A8-6340-98FB-87D507A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projektowy Apacze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80CF59-9F93-844C-8A82-2AF3F6DA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b="1" dirty="0"/>
              <a:t>LILIANA </a:t>
            </a:r>
          </a:p>
          <a:p>
            <a:pPr lvl="1"/>
            <a:r>
              <a:rPr lang="pl-PL" b="1" dirty="0"/>
              <a:t>JAKUB F. </a:t>
            </a:r>
          </a:p>
          <a:p>
            <a:pPr lvl="1"/>
            <a:r>
              <a:rPr lang="pl-PL" b="1" dirty="0"/>
              <a:t>MICHAŁ K. </a:t>
            </a:r>
          </a:p>
          <a:p>
            <a:pPr lvl="1"/>
            <a:r>
              <a:rPr lang="pl-PL" b="1" dirty="0"/>
              <a:t>MATEUSZ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14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7C2AC-DAE8-044C-BF84-0FE4D5C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TWORZYMY TABLEAU DATA STORY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F2C996-01A0-EB4B-9A96-D614656F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Login Tableau Public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apacze2019!</a:t>
            </a:r>
          </a:p>
          <a:p>
            <a:r>
              <a:rPr lang="pl-PL" dirty="0" err="1"/>
              <a:t>Haslo</a:t>
            </a:r>
            <a:r>
              <a:rPr lang="pl-PL" dirty="0"/>
              <a:t> do maila: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19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2B48D-DC93-394D-B119-D47E658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****Definicja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3ADD29-8DA3-D04E-804C-38F06602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Przygotowanie 10-20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Przygotowanie 3-10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Analiza wyników uzyskanych w raportach</a:t>
            </a:r>
          </a:p>
          <a:p>
            <a:r>
              <a:rPr lang="pl-PL" dirty="0"/>
              <a:t>Prezentacja metryk przed trenerami akademii</a:t>
            </a:r>
          </a:p>
          <a:p>
            <a:r>
              <a:rPr lang="pl-PL" dirty="0"/>
              <a:t>Przygotowanie zestawu spostrzeżeń (</a:t>
            </a:r>
            <a:r>
              <a:rPr lang="pl-PL" dirty="0" err="1"/>
              <a:t>insights</a:t>
            </a:r>
            <a:r>
              <a:rPr lang="pl-PL" dirty="0"/>
              <a:t>) kluczowych do podjęcia właściwej decyzji biznesowej</a:t>
            </a:r>
          </a:p>
        </p:txBody>
      </p:sp>
    </p:spTree>
    <p:extLst>
      <p:ext uri="{BB962C8B-B14F-4D97-AF65-F5344CB8AC3E}">
        <p14:creationId xmlns:p14="http://schemas.microsoft.com/office/powerpoint/2010/main" val="31929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F53BAD-D565-3F4F-B726-81C938C7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2E088-D22E-5B4A-B345-8F43F320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 czego wynikają wysokie różnice w rekompensatach oryginalnych i wnioskowanych?</a:t>
            </a:r>
          </a:p>
        </p:txBody>
      </p:sp>
    </p:spTree>
    <p:extLst>
      <p:ext uri="{BB962C8B-B14F-4D97-AF65-F5344CB8AC3E}">
        <p14:creationId xmlns:p14="http://schemas.microsoft.com/office/powerpoint/2010/main" val="23142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8BB8F-C7E3-F849-AB3F-49350BAE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analizowanego zbioru wniosków o wysokich różnicach rekompensat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47566-1091-334A-87DD-4CEE9915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pl-PL" dirty="0"/>
              <a:t>Top 10 największych różnic nominalnych </a:t>
            </a:r>
          </a:p>
          <a:p>
            <a:pPr marL="0" indent="0">
              <a:buNone/>
            </a:pPr>
            <a:r>
              <a:rPr lang="pl-PL" dirty="0"/>
              <a:t>Wykres 1.5. 2,75% wszystkich wniosków </a:t>
            </a:r>
            <a:r>
              <a:rPr lang="pl-PL" dirty="0" err="1"/>
              <a:t>wyplaconych</a:t>
            </a:r>
            <a:r>
              <a:rPr lang="pl-PL" dirty="0"/>
              <a:t> posiada różnice w rekompensatach</a:t>
            </a:r>
          </a:p>
          <a:p>
            <a:pPr marL="0" indent="0">
              <a:buNone/>
            </a:pPr>
            <a:r>
              <a:rPr lang="pl-PL" dirty="0"/>
              <a:t>Wykres 1.1. Sprawdzenie 50 największych </a:t>
            </a:r>
            <a:r>
              <a:rPr lang="pl-PL" dirty="0" err="1"/>
              <a:t>róznic</a:t>
            </a:r>
            <a:r>
              <a:rPr lang="pl-PL" dirty="0"/>
              <a:t> pomiędzy kwotami wnioskowanymi, a wypłaconymi</a:t>
            </a:r>
          </a:p>
          <a:p>
            <a:pPr marL="0" indent="0">
              <a:buNone/>
            </a:pPr>
            <a:r>
              <a:rPr lang="pl-PL" dirty="0"/>
              <a:t>Wniosek: -- Kwota </a:t>
            </a:r>
            <a:r>
              <a:rPr lang="pl-PL" dirty="0" err="1"/>
              <a:t>roznic</a:t>
            </a:r>
            <a:r>
              <a:rPr lang="pl-PL" dirty="0"/>
              <a:t> w przedziale od 3.000,00 do 600,00 euro.</a:t>
            </a:r>
          </a:p>
          <a:p>
            <a:pPr marL="0" indent="0">
              <a:buNone/>
            </a:pPr>
            <a:r>
              <a:rPr lang="pl-PL" dirty="0"/>
              <a:t>Wykres 1.6 Mediana wynosi 125 EUR.</a:t>
            </a:r>
          </a:p>
          <a:p>
            <a:pPr marL="0" indent="0">
              <a:buNone/>
            </a:pPr>
            <a:r>
              <a:rPr lang="pl-PL" dirty="0"/>
              <a:t>Wykres 1.7 analiza </a:t>
            </a:r>
            <a:r>
              <a:rPr lang="pl-PL" dirty="0" err="1"/>
              <a:t>wnioskow</a:t>
            </a:r>
            <a:r>
              <a:rPr lang="pl-PL" dirty="0"/>
              <a:t> wypłaconych powyżej mediany w ujęciu lat</a:t>
            </a:r>
          </a:p>
          <a:p>
            <a:pPr marL="0" indent="0">
              <a:buNone/>
            </a:pPr>
            <a:r>
              <a:rPr lang="pl-PL" dirty="0"/>
              <a:t>Wykres 1.8 maksymalne kwoty </a:t>
            </a:r>
            <a:r>
              <a:rPr lang="pl-PL"/>
              <a:t>wyplat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1.2 -- 50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z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/>
              <a:t>	a) geograficznie po kraju wnioskodawcy. Wniosek: Z 50 </a:t>
            </a:r>
            <a:r>
              <a:rPr lang="pl-PL" dirty="0" err="1"/>
              <a:t>wniosk�w</a:t>
            </a:r>
            <a:r>
              <a:rPr lang="pl-PL" dirty="0"/>
              <a:t> z </a:t>
            </a:r>
            <a:r>
              <a:rPr lang="pl-PL" dirty="0" err="1"/>
              <a:t>najwyekszych</a:t>
            </a:r>
            <a:r>
              <a:rPr lang="pl-PL" dirty="0"/>
              <a:t> </a:t>
            </a:r>
            <a:r>
              <a:rPr lang="pl-PL" dirty="0" err="1"/>
              <a:t>ronic</a:t>
            </a:r>
            <a:r>
              <a:rPr lang="pl-PL" dirty="0"/>
              <a:t>, </a:t>
            </a:r>
            <a:r>
              <a:rPr lang="pl-PL" dirty="0" err="1"/>
              <a:t>az</a:t>
            </a:r>
            <a:r>
              <a:rPr lang="pl-PL" dirty="0"/>
              <a:t> 22 sprawy (44%) </a:t>
            </a:r>
            <a:r>
              <a:rPr lang="pl-PL" dirty="0" err="1"/>
              <a:t>sa</a:t>
            </a:r>
            <a:r>
              <a:rPr lang="pl-PL" dirty="0"/>
              <a:t> z kodem kraju 'PL', 10 (20%) spraw jest z kodem 'ZZ’ (niezdefiniowany kraj).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kodow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jest </a:t>
            </a:r>
            <a:r>
              <a:rPr lang="pl-PL" dirty="0" err="1"/>
              <a:t>wiecej</a:t>
            </a:r>
            <a:r>
              <a:rPr lang="pl-PL" dirty="0"/>
              <a:t>, niż 5.</a:t>
            </a:r>
          </a:p>
          <a:p>
            <a:pPr marL="0" indent="0">
              <a:buNone/>
            </a:pPr>
            <a:r>
              <a:rPr lang="pl-PL" dirty="0"/>
              <a:t>	b) tabelarycznie po partnerze. Wniosek: -- W wyliczonym zakresie </a:t>
            </a:r>
            <a:r>
              <a:rPr lang="pl-PL" dirty="0" err="1"/>
              <a:t>sa</a:t>
            </a:r>
            <a:r>
              <a:rPr lang="pl-PL" dirty="0"/>
              <a:t> po cztery sprawy partnera </a:t>
            </a:r>
            <a:r>
              <a:rPr lang="pl-PL" dirty="0" err="1"/>
              <a:t>kiribati</a:t>
            </a:r>
            <a:r>
              <a:rPr lang="pl-PL" dirty="0"/>
              <a:t> i tui.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mamy informacji o partnerze (</a:t>
            </a:r>
            <a:r>
              <a:rPr lang="pl-PL" dirty="0" err="1"/>
              <a:t>null</a:t>
            </a:r>
            <a:r>
              <a:rPr lang="pl-PL" dirty="0"/>
              <a:t>).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1.3 – </a:t>
            </a:r>
            <a:r>
              <a:rPr lang="pl-PL" i="1" dirty="0"/>
              <a:t>nieistotny, ujęty w 1.2a)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1.4 -- Sprawdzenie wszystkich </a:t>
            </a:r>
            <a:r>
              <a:rPr lang="pl-PL" dirty="0" err="1"/>
              <a:t>wnioskow</a:t>
            </a:r>
            <a:r>
              <a:rPr lang="pl-PL" dirty="0"/>
              <a:t> z </a:t>
            </a:r>
            <a:r>
              <a:rPr lang="pl-PL" dirty="0" err="1"/>
              <a:t>ronic</a:t>
            </a:r>
            <a:r>
              <a:rPr lang="pl-PL" dirty="0"/>
              <a:t>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Wniosek: -- </a:t>
            </a:r>
            <a:r>
              <a:rPr lang="pl-PL" dirty="0" err="1"/>
              <a:t>Najwiecej</a:t>
            </a:r>
            <a:r>
              <a:rPr lang="pl-PL" dirty="0"/>
              <a:t> jest </a:t>
            </a:r>
            <a:r>
              <a:rPr lang="pl-PL" dirty="0" err="1"/>
              <a:t>wnioskow</a:t>
            </a:r>
            <a:r>
              <a:rPr lang="pl-PL" dirty="0"/>
              <a:t> z kodem kraju 'ZZ'- 1573, </a:t>
            </a:r>
            <a:r>
              <a:rPr lang="pl-PL" dirty="0" err="1"/>
              <a:t>nastepnie</a:t>
            </a:r>
            <a:r>
              <a:rPr lang="pl-PL" dirty="0"/>
              <a:t> z kodem kraju 'IE' - 371 i 'PL' - 272 (11,66%).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971550" lvl="1" indent="-514350">
              <a:buAutoNum type="arabicPeriod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38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36E09-C52B-C247-BB3F-84D45EF4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definicja analizowanego zbioru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D1D634-8316-1E49-A123-64C4580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2. 10-15%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procentowych / Mateusz</a:t>
            </a:r>
          </a:p>
          <a:p>
            <a:pPr marL="0" indent="0">
              <a:buNone/>
            </a:pPr>
            <a:r>
              <a:rPr lang="pl-PL" dirty="0"/>
              <a:t>	2.1. Liczba </a:t>
            </a:r>
            <a:r>
              <a:rPr lang="pl-PL" dirty="0" err="1"/>
              <a:t>wnioskow</a:t>
            </a:r>
            <a:r>
              <a:rPr lang="pl-PL" dirty="0"/>
              <a:t> wypłaconych</a:t>
            </a:r>
          </a:p>
          <a:p>
            <a:pPr marL="0" indent="0">
              <a:buNone/>
            </a:pPr>
            <a:r>
              <a:rPr lang="pl-PL" dirty="0"/>
              <a:t>	2.1. </a:t>
            </a:r>
            <a:r>
              <a:rPr lang="pl-PL" dirty="0" err="1"/>
              <a:t>Roznice</a:t>
            </a:r>
            <a:r>
              <a:rPr lang="pl-PL" dirty="0"/>
              <a:t> procentowe powyżej 100% - 56</a:t>
            </a:r>
          </a:p>
          <a:p>
            <a:pPr marL="0" indent="0">
              <a:buNone/>
            </a:pPr>
            <a:r>
              <a:rPr lang="pl-PL" i="1" dirty="0"/>
              <a:t>„</a:t>
            </a:r>
            <a:r>
              <a:rPr lang="pl-PL" dirty="0"/>
              <a:t> -- Tabela prezentuje </a:t>
            </a:r>
            <a:r>
              <a:rPr lang="pl-PL" dirty="0" err="1"/>
              <a:t>roznice</a:t>
            </a:r>
            <a:r>
              <a:rPr lang="pl-PL" dirty="0"/>
              <a:t> nominalne i </a:t>
            </a:r>
            <a:r>
              <a:rPr lang="pl-PL" dirty="0" err="1"/>
              <a:t>roznice</a:t>
            </a:r>
            <a:r>
              <a:rPr lang="pl-PL" dirty="0"/>
              <a:t> procentowe dla </a:t>
            </a:r>
            <a:r>
              <a:rPr lang="pl-PL" dirty="0" err="1"/>
              <a:t>wnioskow</a:t>
            </a:r>
            <a:r>
              <a:rPr lang="pl-PL" dirty="0"/>
              <a:t> tylko wypłaconych  i dla tych </a:t>
            </a:r>
            <a:r>
              <a:rPr lang="pl-PL" dirty="0" err="1"/>
              <a:t>ktorych</a:t>
            </a:r>
            <a:r>
              <a:rPr lang="pl-PL" dirty="0"/>
              <a:t> </a:t>
            </a:r>
            <a:r>
              <a:rPr lang="pl-PL" dirty="0" err="1"/>
              <a:t>roznica</a:t>
            </a:r>
            <a:r>
              <a:rPr lang="pl-PL" dirty="0"/>
              <a:t> </a:t>
            </a:r>
            <a:r>
              <a:rPr lang="pl-PL" dirty="0" err="1"/>
              <a:t>pomiedzy</a:t>
            </a:r>
            <a:r>
              <a:rPr lang="pl-PL" dirty="0"/>
              <a:t> kwota wnioskowana a </a:t>
            </a:r>
            <a:r>
              <a:rPr lang="pl-PL" dirty="0" err="1"/>
              <a:t>wyplacona</a:t>
            </a:r>
            <a:r>
              <a:rPr lang="pl-PL" dirty="0"/>
              <a:t> jest </a:t>
            </a:r>
            <a:r>
              <a:rPr lang="pl-PL" dirty="0" err="1"/>
              <a:t>wieksza</a:t>
            </a:r>
            <a:r>
              <a:rPr lang="pl-PL" dirty="0"/>
              <a:t> </a:t>
            </a:r>
            <a:r>
              <a:rPr lang="pl-PL" dirty="0" err="1"/>
              <a:t>niz</a:t>
            </a:r>
            <a:r>
              <a:rPr lang="pl-PL" dirty="0"/>
              <a:t> 100%”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3.Liczba </a:t>
            </a:r>
            <a:r>
              <a:rPr lang="pl-PL" dirty="0" err="1"/>
              <a:t>wnioskow</a:t>
            </a:r>
            <a:r>
              <a:rPr lang="pl-PL" dirty="0"/>
              <a:t> </a:t>
            </a:r>
            <a:r>
              <a:rPr lang="pl-PL" dirty="0" err="1"/>
              <a:t>powyzej</a:t>
            </a:r>
            <a:r>
              <a:rPr lang="pl-PL" dirty="0"/>
              <a:t> mediany / Liliana</a:t>
            </a:r>
          </a:p>
          <a:p>
            <a:pPr marL="0" indent="0">
              <a:buNone/>
            </a:pPr>
            <a:r>
              <a:rPr lang="pl-PL" dirty="0"/>
              <a:t>	3.1. lista </a:t>
            </a:r>
            <a:r>
              <a:rPr lang="pl-PL" dirty="0" err="1"/>
              <a:t>wnioskow</a:t>
            </a:r>
            <a:r>
              <a:rPr lang="pl-PL" dirty="0"/>
              <a:t> powyżej mediany</a:t>
            </a:r>
          </a:p>
          <a:p>
            <a:pPr marL="0" indent="0">
              <a:buNone/>
            </a:pPr>
            <a:r>
              <a:rPr lang="pl-PL" dirty="0"/>
              <a:t>	3.2. liczba </a:t>
            </a:r>
            <a:r>
              <a:rPr lang="pl-PL" dirty="0" err="1"/>
              <a:t>wnioskow</a:t>
            </a:r>
            <a:r>
              <a:rPr lang="pl-PL" dirty="0"/>
              <a:t> </a:t>
            </a:r>
            <a:r>
              <a:rPr lang="pl-PL" dirty="0" err="1"/>
              <a:t>powyzej</a:t>
            </a:r>
            <a:r>
              <a:rPr lang="pl-PL" dirty="0"/>
              <a:t> mediany </a:t>
            </a:r>
          </a:p>
          <a:p>
            <a:pPr marL="0" indent="0">
              <a:buNone/>
            </a:pPr>
            <a:r>
              <a:rPr lang="pl-PL" dirty="0"/>
              <a:t> 4. </a:t>
            </a:r>
            <a:r>
              <a:rPr lang="pl-PL" dirty="0" err="1"/>
              <a:t>zbadac</a:t>
            </a:r>
            <a:r>
              <a:rPr lang="pl-PL" dirty="0"/>
              <a:t> skrajne </a:t>
            </a:r>
            <a:r>
              <a:rPr lang="pl-PL" dirty="0" err="1"/>
              <a:t>wartosci</a:t>
            </a:r>
            <a:r>
              <a:rPr lang="pl-PL" dirty="0"/>
              <a:t> 5% / </a:t>
            </a:r>
            <a:r>
              <a:rPr lang="pl-PL" dirty="0" err="1"/>
              <a:t>Michal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Wykres 4.1. </a:t>
            </a:r>
          </a:p>
          <a:p>
            <a:pPr marL="0" indent="0">
              <a:buNone/>
            </a:pPr>
            <a:r>
              <a:rPr lang="pl-PL" dirty="0"/>
              <a:t>Poniższe pokazuje </a:t>
            </a:r>
            <a:r>
              <a:rPr lang="pl-PL" dirty="0" err="1"/>
              <a:t>wartosc</a:t>
            </a:r>
            <a:r>
              <a:rPr lang="pl-PL" dirty="0"/>
              <a:t> zero dla wszystkich </a:t>
            </a:r>
            <a:r>
              <a:rPr lang="pl-PL" dirty="0" err="1"/>
              <a:t>kwartylow</a:t>
            </a:r>
            <a:r>
              <a:rPr lang="pl-PL" dirty="0"/>
              <a:t> mniejszych </a:t>
            </a:r>
            <a:r>
              <a:rPr lang="pl-PL" dirty="0" err="1"/>
              <a:t>niz</a:t>
            </a:r>
            <a:r>
              <a:rPr lang="pl-PL" dirty="0"/>
              <a:t> 0.99 (pierwszy mniejszy </a:t>
            </a:r>
            <a:r>
              <a:rPr lang="pl-PL" dirty="0" err="1"/>
              <a:t>kwartyl</a:t>
            </a:r>
            <a:r>
              <a:rPr lang="pl-PL" dirty="0"/>
              <a:t> to 0.95). Podstawa liczenia to nominalna </a:t>
            </a:r>
            <a:r>
              <a:rPr lang="pl-PL" dirty="0" err="1"/>
              <a:t>roznca</a:t>
            </a:r>
            <a:r>
              <a:rPr lang="pl-PL" dirty="0"/>
              <a:t> miedzy</a:t>
            </a:r>
          </a:p>
          <a:p>
            <a:r>
              <a:rPr lang="pl-PL" dirty="0"/>
              <a:t>-- kwota rekompensaty oryginalna a </a:t>
            </a:r>
            <a:r>
              <a:rPr lang="pl-PL" dirty="0" err="1"/>
              <a:t>wyplacona</a:t>
            </a:r>
            <a:r>
              <a:rPr lang="pl-PL" dirty="0"/>
              <a:t>. Dla </a:t>
            </a:r>
            <a:r>
              <a:rPr lang="pl-PL" dirty="0" err="1"/>
              <a:t>wartosci</a:t>
            </a:r>
            <a:r>
              <a:rPr lang="pl-PL" dirty="0"/>
              <a:t> </a:t>
            </a:r>
            <a:r>
              <a:rPr lang="pl-PL" dirty="0" err="1"/>
              <a:t>kwartyla</a:t>
            </a:r>
            <a:r>
              <a:rPr lang="pl-PL" dirty="0"/>
              <a:t> 0.99 </a:t>
            </a:r>
            <a:r>
              <a:rPr lang="pl-PL" dirty="0" err="1"/>
              <a:t>wartosc</a:t>
            </a:r>
            <a:r>
              <a:rPr lang="pl-PL" dirty="0"/>
              <a:t> </a:t>
            </a:r>
            <a:r>
              <a:rPr lang="pl-PL" dirty="0" err="1"/>
              <a:t>roznicy</a:t>
            </a:r>
            <a:r>
              <a:rPr lang="pl-PL" dirty="0"/>
              <a:t> wynosi 150.</a:t>
            </a:r>
          </a:p>
          <a:p>
            <a:pPr marL="0" indent="0">
              <a:buNone/>
            </a:pPr>
            <a:r>
              <a:rPr lang="pl-PL" dirty="0"/>
              <a:t>Wykres 4.2</a:t>
            </a:r>
          </a:p>
          <a:p>
            <a:pPr marL="0" indent="0">
              <a:buNone/>
            </a:pPr>
            <a:r>
              <a:rPr lang="pl-PL" dirty="0"/>
              <a:t>- </a:t>
            </a:r>
            <a:r>
              <a:rPr lang="pl-PL" dirty="0" err="1"/>
              <a:t>Ponizej</a:t>
            </a:r>
            <a:r>
              <a:rPr lang="pl-PL" dirty="0"/>
              <a:t> wypisane wnioski z </a:t>
            </a:r>
            <a:r>
              <a:rPr lang="pl-PL" dirty="0" err="1"/>
              <a:t>kwartylu</a:t>
            </a:r>
            <a:r>
              <a:rPr lang="pl-PL" dirty="0"/>
              <a:t> 0.99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80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1C45C-B492-0945-B41A-A57BE41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Kolejne kroki analizy na zdefiniowanym zbiorze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B763E-6429-9C47-B3C3-81E6399D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Analiza:</a:t>
            </a:r>
          </a:p>
          <a:p>
            <a:pPr marL="0" indent="0">
              <a:buNone/>
            </a:pPr>
            <a:r>
              <a:rPr lang="pl-PL" dirty="0"/>
              <a:t>5.Analiza </a:t>
            </a:r>
            <a:r>
              <a:rPr lang="pl-PL" dirty="0" err="1"/>
              <a:t>wplywu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	wykres 5.1.czas</a:t>
            </a:r>
          </a:p>
          <a:p>
            <a:pPr marL="0" indent="0">
              <a:buNone/>
            </a:pPr>
            <a:r>
              <a:rPr lang="pl-PL" dirty="0"/>
              <a:t>	wykres 5.2. partner</a:t>
            </a:r>
          </a:p>
          <a:p>
            <a:pPr marL="0" indent="0">
              <a:buNone/>
            </a:pPr>
            <a:r>
              <a:rPr lang="pl-PL" dirty="0"/>
              <a:t>	wykres 5.3. kraj</a:t>
            </a:r>
          </a:p>
          <a:p>
            <a:pPr marL="0" indent="0">
              <a:buNone/>
            </a:pPr>
            <a:r>
              <a:rPr lang="pl-PL" dirty="0"/>
              <a:t>	wykres 5.4 klient biznesowy</a:t>
            </a:r>
          </a:p>
          <a:p>
            <a:pPr marL="0" indent="0">
              <a:buNone/>
            </a:pPr>
            <a:r>
              <a:rPr lang="pl-PL" dirty="0"/>
              <a:t>	wykres 5.5 liczba </a:t>
            </a:r>
            <a:r>
              <a:rPr lang="pl-PL" dirty="0" err="1"/>
              <a:t>pasazerow</a:t>
            </a:r>
            <a:endParaRPr lang="pl-PL" dirty="0"/>
          </a:p>
          <a:p>
            <a:r>
              <a:rPr lang="pl-PL" dirty="0"/>
              <a:t>6. Podsumowanie </a:t>
            </a:r>
            <a:r>
              <a:rPr lang="pl-PL" dirty="0" err="1"/>
              <a:t>wnioskow</a:t>
            </a:r>
            <a:r>
              <a:rPr lang="pl-PL" dirty="0"/>
              <a:t> - ---- Komentarz: </a:t>
            </a:r>
            <a:r>
              <a:rPr lang="pl-PL" dirty="0" err="1"/>
              <a:t>Najwiecej</a:t>
            </a:r>
            <a:r>
              <a:rPr lang="pl-PL" dirty="0"/>
              <a:t> </a:t>
            </a:r>
            <a:r>
              <a:rPr lang="pl-PL" dirty="0" err="1"/>
              <a:t>róznic</a:t>
            </a:r>
            <a:r>
              <a:rPr lang="pl-PL" dirty="0"/>
              <a:t> </a:t>
            </a:r>
            <a:r>
              <a:rPr lang="pl-PL" dirty="0" err="1"/>
              <a:t>wystepuje</a:t>
            </a:r>
            <a:r>
              <a:rPr lang="pl-PL" dirty="0"/>
              <a:t> w lotach </a:t>
            </a:r>
            <a:r>
              <a:rPr lang="pl-PL" dirty="0" err="1"/>
              <a:t>pomiedzy</a:t>
            </a:r>
            <a:r>
              <a:rPr lang="pl-PL" dirty="0"/>
              <a:t> lotniskami HHN-FRA, ---- okazuje </a:t>
            </a:r>
            <a:r>
              <a:rPr lang="pl-PL" dirty="0" err="1"/>
              <a:t>sie</a:t>
            </a:r>
            <a:r>
              <a:rPr lang="pl-PL" dirty="0"/>
              <a:t> ze obydwa lotniska </a:t>
            </a:r>
            <a:r>
              <a:rPr lang="pl-PL" dirty="0" err="1"/>
              <a:t>znajduja</a:t>
            </a:r>
            <a:r>
              <a:rPr lang="pl-PL" dirty="0"/>
              <a:t> </a:t>
            </a:r>
            <a:r>
              <a:rPr lang="pl-PL" dirty="0" err="1"/>
              <a:t>sie</a:t>
            </a:r>
            <a:r>
              <a:rPr lang="pl-PL" dirty="0"/>
              <a:t> w Niemczech </a:t>
            </a:r>
            <a:r>
              <a:rPr lang="pl-PL" dirty="0" err="1"/>
              <a:t>najprawdopodniej</a:t>
            </a:r>
            <a:r>
              <a:rPr lang="pl-PL" dirty="0"/>
              <a:t> </a:t>
            </a:r>
            <a:r>
              <a:rPr lang="pl-PL" dirty="0" err="1"/>
              <a:t>blad</a:t>
            </a:r>
            <a:r>
              <a:rPr lang="pl-PL" dirty="0"/>
              <a:t> w bazie,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72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17F75-58DA-46BC-9E5F-BDEB29B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5056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/>
              <a:t>Analiza różnic z uwagi na rok wypłacenia.</a:t>
            </a:r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85158475-A68D-4152-B537-D497AF148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2" r="23420" b="3734"/>
          <a:stretch/>
        </p:blipFill>
        <p:spPr>
          <a:xfrm>
            <a:off x="4772026" y="0"/>
            <a:ext cx="7419974" cy="685800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242361-A21D-4C64-B6C6-B19BDB06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7464"/>
            <a:ext cx="3932237" cy="4741524"/>
          </a:xfrm>
        </p:spPr>
        <p:txBody>
          <a:bodyPr/>
          <a:lstStyle/>
          <a:p>
            <a:pPr algn="just"/>
            <a:r>
              <a:rPr lang="pl-PL" dirty="0"/>
              <a:t>Suma różnic pomiędzy rekompensatami wnioskowanymi, a wypłaconymi, rosła równolegle do liczby wniosków.  Wzrost tych wartości następował z każdym kolejnym rokiem (dane z 2018 r. obejmują tylko początek roku). Nie stwierdziliśmy, żeby któryś rok wyróżniał się na tle lat pozostałych.</a:t>
            </a:r>
          </a:p>
          <a:p>
            <a:pPr algn="just"/>
            <a:r>
              <a:rPr lang="pl-PL" dirty="0"/>
              <a:t>Średnie różnice wnioskowanych wypłaconych kwot również nie odbiegały od siebie </a:t>
            </a:r>
            <a:br>
              <a:rPr lang="pl-PL" dirty="0"/>
            </a:br>
            <a:r>
              <a:rPr lang="pl-PL" dirty="0"/>
              <a:t>w badanych latach. Wskazane najwyższe kwoty różnic były przypadkami wyjątkowymi, które nie miały jednak wpływu na całość danych.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43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327</Words>
  <Application>Microsoft Macintosh PowerPoint</Application>
  <PresentationFormat>Panoramiczny</PresentationFormat>
  <Paragraphs>62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Prezentacja programu PowerPoint</vt:lpstr>
      <vt:lpstr>Zespół projektowy Apacze</vt:lpstr>
      <vt:lpstr>TWORZYMY TABLEAU DATA STORY </vt:lpstr>
      <vt:lpstr>****Definicja problemu</vt:lpstr>
      <vt:lpstr>TEMAT PROJEKTU </vt:lpstr>
      <vt:lpstr>Definicja analizowanego zbioru wniosków o wysokich różnicach rekompensat</vt:lpstr>
      <vt:lpstr>(draft) definicja analizowanego zbioru</vt:lpstr>
      <vt:lpstr>(draft) Kolejne kroki analizy na zdefiniowanym zbiorze</vt:lpstr>
      <vt:lpstr>Analiza różnic z uwagi na rok wypłacenia.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Maja Olszewska</cp:lastModifiedBy>
  <cp:revision>23</cp:revision>
  <dcterms:created xsi:type="dcterms:W3CDTF">2018-12-02T08:19:10Z</dcterms:created>
  <dcterms:modified xsi:type="dcterms:W3CDTF">2019-01-08T23:14:38Z</dcterms:modified>
</cp:coreProperties>
</file>