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7" r:id="rId2"/>
    <p:sldId id="259" r:id="rId3"/>
    <p:sldId id="258" r:id="rId4"/>
    <p:sldId id="265" r:id="rId5"/>
    <p:sldId id="268" r:id="rId6"/>
    <p:sldId id="267" r:id="rId7"/>
    <p:sldId id="270" r:id="rId8"/>
    <p:sldId id="269" r:id="rId9"/>
    <p:sldId id="272" r:id="rId10"/>
    <p:sldId id="27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95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3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25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profile/justyna5940#!/vizhome/-Flightradar-/Allin1?publish=y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lic.tableau.com/profile/justyna5940#!/vizhome/-Flightradar-/Dashboard-agenc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ublic.tableau.com/profile/justyna5940#!/vizhome/Flightradar/Partnerz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justyna5940#!/vizhome/box_plot_0/Dashboard1?publish=y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styna5940#!/vizhome/Flightradar/Lang" TargetMode="External"/><Relationship Id="rId2" Type="http://schemas.openxmlformats.org/officeDocument/2006/relationships/hyperlink" Target="https://public.tableau.com/profile/justyna5940#!/vizhome/Flightradar/Countri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styna5940#!/vizhome/Flightradar/Arrivals" TargetMode="External"/><Relationship Id="rId2" Type="http://schemas.openxmlformats.org/officeDocument/2006/relationships/hyperlink" Target="https://public.tableau.com/profile/justyna5940#!/vizhome/Flightradar/Departur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E1E02522-705B-448A-9AE2-626DFF59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6169">
            <a:off x="6335381" y="3268413"/>
            <a:ext cx="4993918" cy="234052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B693CAB-2AB7-4DE2-853D-75203A4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56" y="1219200"/>
            <a:ext cx="8825658" cy="1062917"/>
          </a:xfrm>
        </p:spPr>
        <p:txBody>
          <a:bodyPr/>
          <a:lstStyle/>
          <a:p>
            <a:r>
              <a:rPr lang="pl-PL" sz="3200" dirty="0"/>
              <a:t>Wyłudzenia odszkodowań od linii lotniczych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C507C9-0F9A-4081-95A6-BE79B644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346" y="2282117"/>
            <a:ext cx="8825658" cy="861420"/>
          </a:xfrm>
        </p:spPr>
        <p:txBody>
          <a:bodyPr/>
          <a:lstStyle/>
          <a:p>
            <a:r>
              <a:rPr lang="pl-PL" dirty="0"/>
              <a:t>Na podstawie bazy danych Airhelp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86CB6F6-4C75-47BC-8B59-17D5C9D900B1}"/>
              </a:ext>
            </a:extLst>
          </p:cNvPr>
          <p:cNvSpPr txBox="1"/>
          <p:nvPr/>
        </p:nvSpPr>
        <p:spPr>
          <a:xfrm>
            <a:off x="1230456" y="4669177"/>
            <a:ext cx="419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/>
              <a:t>Karolina Wojciechowska</a:t>
            </a:r>
          </a:p>
          <a:p>
            <a:r>
              <a:rPr lang="pl-PL" sz="1600" i="1" dirty="0"/>
              <a:t>Justyna Krygier</a:t>
            </a:r>
          </a:p>
          <a:p>
            <a:r>
              <a:rPr lang="pl-PL" sz="1600" i="1" dirty="0"/>
              <a:t>Łukasz Rosenkiewicz</a:t>
            </a:r>
          </a:p>
          <a:p>
            <a:r>
              <a:rPr lang="pl-PL" sz="1600" i="1" dirty="0"/>
              <a:t>Karol Mularski</a:t>
            </a:r>
          </a:p>
        </p:txBody>
      </p:sp>
    </p:spTree>
    <p:extLst>
      <p:ext uri="{BB962C8B-B14F-4D97-AF65-F5344CB8AC3E}">
        <p14:creationId xmlns:p14="http://schemas.microsoft.com/office/powerpoint/2010/main" val="15232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93CAB-2AB7-4DE2-853D-75203A4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87" y="1635074"/>
            <a:ext cx="10186961" cy="3587852"/>
          </a:xfrm>
        </p:spPr>
        <p:txBody>
          <a:bodyPr/>
          <a:lstStyle/>
          <a:p>
            <a:pPr fontAlgn="base"/>
            <a:r>
              <a:rPr lang="pl-PL" sz="3600" dirty="0"/>
              <a:t>REKOMENDACJE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	</a:t>
            </a:r>
            <a:r>
              <a:rPr lang="pl-PL" sz="1600" i="1" dirty="0"/>
              <a:t>- zbieranie adresów IP</a:t>
            </a:r>
            <a:br>
              <a:rPr lang="pl-PL" sz="1600" i="1" dirty="0"/>
            </a:br>
            <a:r>
              <a:rPr lang="pl-PL" sz="1600" i="1" dirty="0"/>
              <a:t>	- zadbanie o eksport bazy, stałe backupy, testy automatyczne</a:t>
            </a:r>
            <a:br>
              <a:rPr lang="pl-PL" sz="1600" i="1" dirty="0"/>
            </a:br>
            <a:r>
              <a:rPr lang="pl-PL" sz="1600" i="1" dirty="0"/>
              <a:t>	- rozmowa z podejrzanymi agentami i partnerami	</a:t>
            </a:r>
            <a:br>
              <a:rPr lang="pl-PL" sz="1600" i="1" dirty="0"/>
            </a:br>
            <a:r>
              <a:rPr lang="pl-PL" sz="1600" i="1" dirty="0"/>
              <a:t>	</a:t>
            </a:r>
            <a:br>
              <a:rPr lang="pl-PL" sz="1600" dirty="0"/>
            </a:br>
            <a:br>
              <a:rPr lang="pl-PL" sz="1600" dirty="0"/>
            </a:br>
            <a:endParaRPr lang="pl-PL" sz="1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C507C9-0F9A-4081-95A6-BE79B644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08" y="5817615"/>
            <a:ext cx="8825658" cy="440572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Na podstawie bazy danych Airhelp</a:t>
            </a:r>
          </a:p>
        </p:txBody>
      </p:sp>
    </p:spTree>
    <p:extLst>
      <p:ext uri="{BB962C8B-B14F-4D97-AF65-F5344CB8AC3E}">
        <p14:creationId xmlns:p14="http://schemas.microsoft.com/office/powerpoint/2010/main" val="233306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93CAB-2AB7-4DE2-853D-75203A4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5759"/>
            <a:ext cx="10186961" cy="3587852"/>
          </a:xfrm>
        </p:spPr>
        <p:txBody>
          <a:bodyPr/>
          <a:lstStyle/>
          <a:p>
            <a:pPr fontAlgn="base"/>
            <a:r>
              <a:rPr lang="pl-PL" sz="3600" dirty="0"/>
              <a:t>PYTANIA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C507C9-0F9A-4081-95A6-BE79B644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08" y="5817615"/>
            <a:ext cx="8825658" cy="440572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Na podstawie bazy danych Airhelp</a:t>
            </a:r>
          </a:p>
        </p:txBody>
      </p:sp>
    </p:spTree>
    <p:extLst>
      <p:ext uri="{BB962C8B-B14F-4D97-AF65-F5344CB8AC3E}">
        <p14:creationId xmlns:p14="http://schemas.microsoft.com/office/powerpoint/2010/main" val="3017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93CAB-2AB7-4DE2-853D-75203A4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87" y="1635074"/>
            <a:ext cx="10186961" cy="3587852"/>
          </a:xfrm>
        </p:spPr>
        <p:txBody>
          <a:bodyPr/>
          <a:lstStyle/>
          <a:p>
            <a:pPr fontAlgn="base"/>
            <a:r>
              <a:rPr lang="pl-PL" sz="3600" dirty="0"/>
              <a:t>KONTEKST BIZNESOWY I CEL PROJEKTU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	</a:t>
            </a:r>
            <a:r>
              <a:rPr lang="pl-PL" sz="1600" i="1" dirty="0"/>
              <a:t>znalezienie wyłudzeń</a:t>
            </a:r>
            <a:br>
              <a:rPr lang="pl-PL" sz="1600" i="1" dirty="0"/>
            </a:br>
            <a:r>
              <a:rPr lang="pl-PL" sz="1600" i="1" dirty="0"/>
              <a:t>	</a:t>
            </a:r>
            <a:br>
              <a:rPr lang="pl-PL" sz="1600" i="1" dirty="0"/>
            </a:br>
            <a:r>
              <a:rPr lang="pl-PL" sz="1600" i="1" dirty="0"/>
              <a:t>	rekomendacje zabezpieczeń systemu</a:t>
            </a:r>
            <a:br>
              <a:rPr lang="pl-PL" sz="1600" dirty="0"/>
            </a:br>
            <a:br>
              <a:rPr lang="pl-PL" sz="1600" dirty="0"/>
            </a:br>
            <a:endParaRPr lang="pl-PL" sz="1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C507C9-0F9A-4081-95A6-BE79B644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08" y="5817615"/>
            <a:ext cx="8825658" cy="440572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Na podstawie bazy danych Airhelp</a:t>
            </a:r>
          </a:p>
        </p:txBody>
      </p:sp>
    </p:spTree>
    <p:extLst>
      <p:ext uri="{BB962C8B-B14F-4D97-AF65-F5344CB8AC3E}">
        <p14:creationId xmlns:p14="http://schemas.microsoft.com/office/powerpoint/2010/main" val="4239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93CAB-2AB7-4DE2-853D-75203A4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72" y="1241978"/>
            <a:ext cx="10186961" cy="3587852"/>
          </a:xfrm>
        </p:spPr>
        <p:txBody>
          <a:bodyPr/>
          <a:lstStyle/>
          <a:p>
            <a:pPr fontAlgn="base"/>
            <a:r>
              <a:rPr lang="pl-PL" sz="3600" dirty="0"/>
              <a:t>ANALIZA 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C507C9-0F9A-4081-95A6-BE79B644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08" y="5817615"/>
            <a:ext cx="8825658" cy="440572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Na podstawie bazy danych </a:t>
            </a:r>
            <a:r>
              <a:rPr lang="pl-PL" dirty="0">
                <a:hlinkClick r:id="rId2"/>
              </a:rPr>
              <a:t>Airhelp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EA197B-7C4D-4DED-91D6-61AB5EBC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15680" y="254192"/>
            <a:ext cx="8995726" cy="63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3041" y="596053"/>
            <a:ext cx="3352801" cy="2387600"/>
          </a:xfrm>
        </p:spPr>
        <p:txBody>
          <a:bodyPr>
            <a:normAutofit fontScale="90000"/>
          </a:bodyPr>
          <a:lstStyle/>
          <a:p>
            <a:pPr fontAlgn="base"/>
            <a:br>
              <a:rPr lang="pl-PL" sz="2800" dirty="0"/>
            </a:br>
            <a:br>
              <a:rPr lang="pl-PL" sz="2800" dirty="0"/>
            </a:br>
            <a:br>
              <a:rPr lang="pl-PL" sz="2800" dirty="0"/>
            </a:br>
            <a:r>
              <a:rPr lang="pl-PL" sz="2400" dirty="0">
                <a:hlinkClick r:id="rId2"/>
              </a:rPr>
              <a:t>Procent wniosków odrzuconych </a:t>
            </a:r>
            <a:br>
              <a:rPr lang="pl-PL" sz="2800" dirty="0"/>
            </a:br>
            <a:br>
              <a:rPr lang="pl-PL" sz="2400" dirty="0"/>
            </a:br>
            <a:r>
              <a:rPr lang="pl-PL" sz="2400" dirty="0"/>
              <a:t>	</a:t>
            </a:r>
            <a:r>
              <a:rPr lang="pl-PL" sz="2400" i="1" dirty="0"/>
              <a:t>dla agentów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F6D69B0-5402-4B62-B9E6-D59556006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17" t="23851" r="6833" b="12888"/>
          <a:stretch/>
        </p:blipFill>
        <p:spPr>
          <a:xfrm>
            <a:off x="355273" y="462844"/>
            <a:ext cx="8507768" cy="601697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191ADC8D-39D9-4629-9B90-5D0FD5C62728}"/>
              </a:ext>
            </a:extLst>
          </p:cNvPr>
          <p:cNvSpPr txBox="1"/>
          <p:nvPr/>
        </p:nvSpPr>
        <p:spPr>
          <a:xfrm>
            <a:off x="8863041" y="5981263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ym typeface="Wingdings" panose="05000000000000000000" pitchFamily="2" charset="2"/>
              </a:rPr>
              <a:t></a:t>
            </a:r>
            <a:r>
              <a:rPr lang="pl-PL" sz="1400" dirty="0"/>
              <a:t> Nr agenta</a:t>
            </a:r>
          </a:p>
        </p:txBody>
      </p:sp>
    </p:spTree>
    <p:extLst>
      <p:ext uri="{BB962C8B-B14F-4D97-AF65-F5344CB8AC3E}">
        <p14:creationId xmlns:p14="http://schemas.microsoft.com/office/powerpoint/2010/main" val="15127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618" y="304800"/>
            <a:ext cx="5855446" cy="2387600"/>
          </a:xfrm>
        </p:spPr>
        <p:txBody>
          <a:bodyPr/>
          <a:lstStyle/>
          <a:p>
            <a:pPr fontAlgn="base"/>
            <a:r>
              <a:rPr lang="pl-PL" sz="2800" dirty="0">
                <a:hlinkClick r:id="rId2"/>
              </a:rPr>
              <a:t>Procent wniosków odrzuconych </a:t>
            </a:r>
            <a:br>
              <a:rPr lang="pl-PL" sz="2800" dirty="0"/>
            </a:br>
            <a:br>
              <a:rPr lang="pl-PL" sz="2400" dirty="0"/>
            </a:br>
            <a:r>
              <a:rPr lang="pl-PL" sz="2400" dirty="0"/>
              <a:t>	</a:t>
            </a:r>
            <a:r>
              <a:rPr lang="pl-PL" sz="2400" i="1" dirty="0"/>
              <a:t>dla partnerów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B659D69-28D2-4BFC-A93A-1CE9051A5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7" t="17334" r="41750" b="6815"/>
          <a:stretch/>
        </p:blipFill>
        <p:spPr>
          <a:xfrm>
            <a:off x="383821" y="304800"/>
            <a:ext cx="4114095" cy="61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02" y="-334881"/>
            <a:ext cx="5855446" cy="3210161"/>
          </a:xfrm>
        </p:spPr>
        <p:txBody>
          <a:bodyPr/>
          <a:lstStyle/>
          <a:p>
            <a:pPr fontAlgn="base"/>
            <a:r>
              <a:rPr lang="pl-PL" sz="2400" dirty="0">
                <a:hlinkClick r:id="rId2"/>
              </a:rPr>
              <a:t>Analiza statystyczna wnioskowanej kwoty rekompensaty</a:t>
            </a:r>
            <a:br>
              <a:rPr lang="pl-PL" sz="2400" dirty="0">
                <a:hlinkClick r:id="rId2"/>
              </a:rPr>
            </a:br>
            <a:br>
              <a:rPr lang="pl-PL" sz="2400" dirty="0"/>
            </a:br>
            <a:r>
              <a:rPr lang="pl-PL" sz="2400" dirty="0"/>
              <a:t>	</a:t>
            </a:r>
            <a:r>
              <a:rPr lang="pl-PL" sz="2400" i="1" dirty="0"/>
              <a:t>wnioski odrzucone i nieodrzucone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D45302-975D-4E25-B806-B87ABA7D7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34" t="13037" r="59750" b="12025"/>
          <a:stretch/>
        </p:blipFill>
        <p:spPr>
          <a:xfrm>
            <a:off x="602428" y="318911"/>
            <a:ext cx="2897127" cy="62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94" y="-609600"/>
            <a:ext cx="10185935" cy="2123440"/>
          </a:xfrm>
        </p:spPr>
        <p:txBody>
          <a:bodyPr/>
          <a:lstStyle/>
          <a:p>
            <a:pPr fontAlgn="base"/>
            <a:r>
              <a:rPr lang="pl-PL" sz="2800" dirty="0"/>
              <a:t>Procent wniosków odrzuconych</a:t>
            </a:r>
            <a:br>
              <a:rPr lang="pl-PL" sz="2800" dirty="0"/>
            </a:br>
            <a:r>
              <a:rPr lang="pl-PL" sz="2800" dirty="0"/>
              <a:t>	</a:t>
            </a:r>
            <a:r>
              <a:rPr lang="pl-PL" sz="2400" i="1" dirty="0"/>
              <a:t>dla </a:t>
            </a:r>
            <a:r>
              <a:rPr lang="pl-PL" sz="2400" i="1" dirty="0">
                <a:hlinkClick r:id="rId2"/>
              </a:rPr>
              <a:t>kraju</a:t>
            </a:r>
            <a:r>
              <a:rPr lang="pl-PL" sz="2400" i="1" dirty="0"/>
              <a:t> pochodzenia klienta i wybranego </a:t>
            </a:r>
            <a:r>
              <a:rPr lang="pl-PL" sz="2400" i="1" dirty="0">
                <a:hlinkClick r:id="rId3"/>
              </a:rPr>
              <a:t>języka</a:t>
            </a:r>
            <a:r>
              <a:rPr lang="pl-PL" sz="2400" i="1" dirty="0"/>
              <a:t> wniosku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9BBD1A7B-BFB6-49A2-BB19-265B6D7C137B}"/>
              </a:ext>
            </a:extLst>
          </p:cNvPr>
          <p:cNvGrpSpPr/>
          <p:nvPr/>
        </p:nvGrpSpPr>
        <p:grpSpPr>
          <a:xfrm>
            <a:off x="1924973" y="2261661"/>
            <a:ext cx="8116649" cy="3551910"/>
            <a:chOff x="941070" y="1498600"/>
            <a:chExt cx="10041890" cy="4291348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B1EC90B5-E253-4847-BB41-A4F3595F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070" y="1498600"/>
              <a:ext cx="4626610" cy="4291348"/>
            </a:xfrm>
            <a:prstGeom prst="rect">
              <a:avLst/>
            </a:prstGeom>
          </p:spPr>
        </p:pic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38BDD3AB-4559-427D-B9AD-040E4DC8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615" r="11283" b="13648"/>
            <a:stretch/>
          </p:blipFill>
          <p:spPr>
            <a:xfrm>
              <a:off x="5429884" y="1498600"/>
              <a:ext cx="5553076" cy="4291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9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30492"/>
            <a:ext cx="11087846" cy="1084262"/>
          </a:xfrm>
        </p:spPr>
        <p:txBody>
          <a:bodyPr/>
          <a:lstStyle/>
          <a:p>
            <a:pPr fontAlgn="base"/>
            <a:r>
              <a:rPr lang="pl-PL" sz="2400" dirty="0"/>
              <a:t>Procent wniosków odrzuconych</a:t>
            </a:r>
            <a:br>
              <a:rPr lang="pl-PL" sz="2400" dirty="0"/>
            </a:br>
            <a:r>
              <a:rPr lang="pl-PL" sz="1600" i="1" dirty="0"/>
              <a:t>	dla lotnisk </a:t>
            </a:r>
            <a:r>
              <a:rPr lang="pl-PL" sz="1600" i="1" dirty="0">
                <a:hlinkClick r:id="rId2"/>
              </a:rPr>
              <a:t>wylotów </a:t>
            </a:r>
            <a:r>
              <a:rPr lang="pl-PL" sz="1600" i="1" dirty="0"/>
              <a:t>i </a:t>
            </a:r>
            <a:r>
              <a:rPr lang="pl-PL" sz="1600" i="1" dirty="0">
                <a:hlinkClick r:id="rId3"/>
              </a:rPr>
              <a:t>przylotów</a:t>
            </a:r>
            <a:endParaRPr lang="pl-PL" sz="2400" i="1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C31BCC1F-18D7-4526-BBFD-E6430FC4C649}"/>
              </a:ext>
            </a:extLst>
          </p:cNvPr>
          <p:cNvGrpSpPr/>
          <p:nvPr/>
        </p:nvGrpSpPr>
        <p:grpSpPr>
          <a:xfrm>
            <a:off x="363153" y="1383486"/>
            <a:ext cx="11465694" cy="5243091"/>
            <a:chOff x="669925" y="1293176"/>
            <a:chExt cx="10852149" cy="4962526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6D940FC-BD2B-47CE-B70E-4FD59837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925" y="1293177"/>
              <a:ext cx="5375276" cy="4962525"/>
            </a:xfrm>
            <a:prstGeom prst="rect">
              <a:avLst/>
            </a:prstGeom>
          </p:spPr>
        </p:pic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7EF04648-8646-4B57-868C-4D5952CD1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16" t="1739" r="911" b="1818"/>
            <a:stretch/>
          </p:blipFill>
          <p:spPr>
            <a:xfrm>
              <a:off x="6146799" y="1293176"/>
              <a:ext cx="53752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37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2EA6886F-13C6-4A80-B3A8-0E9CC1CB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81" y="1711813"/>
            <a:ext cx="11087846" cy="1084262"/>
          </a:xfrm>
        </p:spPr>
        <p:txBody>
          <a:bodyPr/>
          <a:lstStyle/>
          <a:p>
            <a:pPr fontAlgn="base"/>
            <a:r>
              <a:rPr lang="pl-PL" sz="2400" dirty="0"/>
              <a:t>Fraudy ?</a:t>
            </a:r>
            <a:br>
              <a:rPr lang="pl-PL" sz="2400" dirty="0"/>
            </a:br>
            <a:r>
              <a:rPr lang="pl-PL" sz="1600" i="1" dirty="0"/>
              <a:t>	Odnaleziono 2 wnioski z roku 2015</a:t>
            </a:r>
            <a:br>
              <a:rPr lang="pl-PL" sz="1600" i="1" dirty="0"/>
            </a:br>
            <a:r>
              <a:rPr lang="pl-PL" sz="1600" i="1" dirty="0"/>
              <a:t>		gdzie </a:t>
            </a:r>
            <a:r>
              <a:rPr lang="pl-PL" sz="18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nie dostarczono wymaganych przez operatora dokumentów</a:t>
            </a:r>
            <a:br>
              <a:rPr lang="pl-PL" sz="1600" i="1" dirty="0"/>
            </a:br>
            <a:r>
              <a:rPr lang="pl-PL" sz="1600" i="1" dirty="0"/>
              <a:t>			i operator odrzucił </a:t>
            </a:r>
            <a:r>
              <a:rPr lang="pl-PL" sz="1600" i="1" dirty="0" err="1"/>
              <a:t>wnioseki</a:t>
            </a:r>
            <a:r>
              <a:rPr lang="pl-PL" sz="1600" i="1" dirty="0"/>
              <a:t>, a mimo to, zostały wypłacone</a:t>
            </a:r>
            <a:br>
              <a:rPr lang="pl-PL" sz="1600" i="1" dirty="0"/>
            </a:br>
            <a:br>
              <a:rPr lang="pl-PL" sz="1600" i="1" dirty="0"/>
            </a:br>
            <a:br>
              <a:rPr lang="pl-PL" sz="1600" i="1" dirty="0"/>
            </a:br>
            <a:br>
              <a:rPr lang="pl-PL" sz="1600" i="1" dirty="0"/>
            </a:br>
            <a:endParaRPr lang="pl-PL" sz="2400" i="1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E618759-733C-4AB9-8E7A-EB20F645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5709"/>
              </p:ext>
            </p:extLst>
          </p:nvPr>
        </p:nvGraphicFramePr>
        <p:xfrm>
          <a:off x="706582" y="2200107"/>
          <a:ext cx="10778837" cy="1191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636">
                  <a:extLst>
                    <a:ext uri="{9D8B030D-6E8A-4147-A177-3AD203B41FA5}">
                      <a16:colId xmlns:a16="http://schemas.microsoft.com/office/drawing/2014/main" val="3934156482"/>
                    </a:ext>
                  </a:extLst>
                </a:gridCol>
                <a:gridCol w="490644">
                  <a:extLst>
                    <a:ext uri="{9D8B030D-6E8A-4147-A177-3AD203B41FA5}">
                      <a16:colId xmlns:a16="http://schemas.microsoft.com/office/drawing/2014/main" val="2249899795"/>
                    </a:ext>
                  </a:extLst>
                </a:gridCol>
                <a:gridCol w="1441267">
                  <a:extLst>
                    <a:ext uri="{9D8B030D-6E8A-4147-A177-3AD203B41FA5}">
                      <a16:colId xmlns:a16="http://schemas.microsoft.com/office/drawing/2014/main" val="1465897273"/>
                    </a:ext>
                  </a:extLst>
                </a:gridCol>
                <a:gridCol w="1809250">
                  <a:extLst>
                    <a:ext uri="{9D8B030D-6E8A-4147-A177-3AD203B41FA5}">
                      <a16:colId xmlns:a16="http://schemas.microsoft.com/office/drawing/2014/main" val="249729184"/>
                    </a:ext>
                  </a:extLst>
                </a:gridCol>
                <a:gridCol w="2867201">
                  <a:extLst>
                    <a:ext uri="{9D8B030D-6E8A-4147-A177-3AD203B41FA5}">
                      <a16:colId xmlns:a16="http://schemas.microsoft.com/office/drawing/2014/main" val="2265335096"/>
                    </a:ext>
                  </a:extLst>
                </a:gridCol>
                <a:gridCol w="1226610">
                  <a:extLst>
                    <a:ext uri="{9D8B030D-6E8A-4147-A177-3AD203B41FA5}">
                      <a16:colId xmlns:a16="http://schemas.microsoft.com/office/drawing/2014/main" val="1010557201"/>
                    </a:ext>
                  </a:extLst>
                </a:gridCol>
                <a:gridCol w="1318606">
                  <a:extLst>
                    <a:ext uri="{9D8B030D-6E8A-4147-A177-3AD203B41FA5}">
                      <a16:colId xmlns:a16="http://schemas.microsoft.com/office/drawing/2014/main" val="2021851774"/>
                    </a:ext>
                  </a:extLst>
                </a:gridCol>
                <a:gridCol w="950623">
                  <a:extLst>
                    <a:ext uri="{9D8B030D-6E8A-4147-A177-3AD203B41FA5}">
                      <a16:colId xmlns:a16="http://schemas.microsoft.com/office/drawing/2014/main" val="1148586544"/>
                    </a:ext>
                  </a:extLst>
                </a:gridCol>
              </a:tblGrid>
              <a:tr h="257867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count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>
                          <a:effectLst/>
                        </a:rPr>
                        <a:t>id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data_utworzenia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kwota_rekompensaty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identyfikator_operator_operujacego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stan_wniosku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odp_operatora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 dirty="0" err="1">
                          <a:effectLst/>
                        </a:rPr>
                        <a:t>id_agenta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505006"/>
                  </a:ext>
                </a:extLst>
              </a:tr>
              <a:tr h="4110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36710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24.04.2015  06:03:28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250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TLK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wyplacony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odrzucony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133367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36937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27.04.2015  11:13:31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wyplacony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odrzucony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83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9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106</Words>
  <Application>Microsoft Office PowerPoint</Application>
  <PresentationFormat>Panoramiczny</PresentationFormat>
  <Paragraphs>44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Jon</vt:lpstr>
      <vt:lpstr>Wyłudzenia odszkodowań od linii lotniczych</vt:lpstr>
      <vt:lpstr>KONTEKST BIZNESOWY I CEL PROJEKTU   znalezienie wyłudzeń    rekomendacje zabezpieczeń systemu  </vt:lpstr>
      <vt:lpstr>ANALIZA BAZY DANYCH</vt:lpstr>
      <vt:lpstr>   Procent wniosków odrzuconych    dla agentów</vt:lpstr>
      <vt:lpstr>Procent wniosków odrzuconych    dla partnerów</vt:lpstr>
      <vt:lpstr>Analiza statystyczna wnioskowanej kwoty rekompensaty   wnioski odrzucone i nieodrzucone</vt:lpstr>
      <vt:lpstr>Procent wniosków odrzuconych  dla kraju pochodzenia klienta i wybranego języka wniosku</vt:lpstr>
      <vt:lpstr>Procent wniosków odrzuconych  dla lotnisk wylotów i przylotów</vt:lpstr>
      <vt:lpstr>Fraudy ?  Odnaleziono 2 wnioski z roku 2015   gdzie nie dostarczono wymaganych przez operatora dokumentów    i operator odrzucił wnioseki, a mimo to, zostały wypłacone    </vt:lpstr>
      <vt:lpstr>REKOMENDACJE   - zbieranie adresów IP  - zadbanie o eksport bazy, stałe backupy, testy automatyczne  - rozmowa z podejrzanymi agentami i partnerami     </vt:lpstr>
      <vt:lpstr>PYTANIA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Wyłudzenia odszkodowań od linii lotniczych</dc:title>
  <dc:creator>Justyna .</dc:creator>
  <cp:keywords>CTPClassification=CTP_NT</cp:keywords>
  <cp:lastModifiedBy>Justyna .</cp:lastModifiedBy>
  <cp:revision>25</cp:revision>
  <dcterms:created xsi:type="dcterms:W3CDTF">2019-01-12T13:26:03Z</dcterms:created>
  <dcterms:modified xsi:type="dcterms:W3CDTF">2019-01-13T11:32:50Z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cc88f34e-c13e-42f3-9666-9301ad965b19</vt:lpwstr>
  </property>
  <property fmtid="{D5CDD505-2E9C-101B-9397-08002B2CF9AE}" pid="3" name="CTP_TimeStamp">
    <vt:lpwstr>2019-01-13 09:19:10Z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