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76" r:id="rId6"/>
    <p:sldId id="275" r:id="rId7"/>
    <p:sldId id="259" r:id="rId8"/>
    <p:sldId id="261" r:id="rId9"/>
    <p:sldId id="262" r:id="rId10"/>
    <p:sldId id="263" r:id="rId11"/>
    <p:sldId id="264" r:id="rId12"/>
    <p:sldId id="268" r:id="rId13"/>
    <p:sldId id="265" r:id="rId14"/>
    <p:sldId id="266" r:id="rId15"/>
    <p:sldId id="267" r:id="rId16"/>
    <p:sldId id="269" r:id="rId17"/>
    <p:sldId id="270" r:id="rId18"/>
    <p:sldId id="271" r:id="rId19"/>
    <p:sldId id="277" r:id="rId20"/>
    <p:sldId id="278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50" autoAdjust="0"/>
    <p:restoredTop sz="94660"/>
  </p:normalViewPr>
  <p:slideViewPr>
    <p:cSldViewPr snapToGrid="0">
      <p:cViewPr varScale="1">
        <p:scale>
          <a:sx n="90" d="100"/>
          <a:sy n="90" d="100"/>
        </p:scale>
        <p:origin x="4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8409" y="1582881"/>
            <a:ext cx="8825658" cy="3329581"/>
          </a:xfrm>
        </p:spPr>
        <p:txBody>
          <a:bodyPr/>
          <a:lstStyle/>
          <a:p>
            <a:pPr algn="ctr"/>
            <a:r>
              <a:rPr lang="pl-PL" sz="4400" dirty="0"/>
              <a:t>Który dzień/okres jest najbardziej pracowity pod kątem otrzymanych skarg, wypłat/rekompensat, dlaczego?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67147" y="5957967"/>
            <a:ext cx="11824853" cy="7857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l-PL" sz="1800" dirty="0" smtClean="0"/>
              <a:t>Opracowali: Agnieszka Dąbrowska-Małyszko, Witold łańcucki, Paulina Sokal, ireneusz Tur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2" y="200387"/>
            <a:ext cx="2826328" cy="199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rgbClr val="EBEBEB"/>
                </a:solidFill>
              </a:rPr>
              <a:t>Analiza operatora</a:t>
            </a:r>
            <a:br>
              <a:rPr lang="pl-PL" dirty="0">
                <a:solidFill>
                  <a:srgbClr val="EBEBEB"/>
                </a:solidFill>
              </a:rPr>
            </a:br>
            <a:r>
              <a:rPr lang="pl-PL" sz="2000" dirty="0">
                <a:solidFill>
                  <a:srgbClr val="EBEBEB"/>
                </a:solidFill>
              </a:rPr>
              <a:t>(ok. 28 tysięcy wniosków)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64" y="1627768"/>
            <a:ext cx="7803572" cy="461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8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rgbClr val="EBEBEB"/>
                </a:solidFill>
              </a:rPr>
              <a:t>Analiza </a:t>
            </a:r>
            <a:r>
              <a:rPr lang="pl-PL" dirty="0" smtClean="0">
                <a:solidFill>
                  <a:srgbClr val="EBEBEB"/>
                </a:solidFill>
              </a:rPr>
              <a:t>rekompensat</a:t>
            </a:r>
            <a:r>
              <a:rPr lang="pl-PL" dirty="0">
                <a:solidFill>
                  <a:srgbClr val="EBEBEB"/>
                </a:solidFill>
              </a:rPr>
              <a:t/>
            </a:r>
            <a:br>
              <a:rPr lang="pl-PL" dirty="0">
                <a:solidFill>
                  <a:srgbClr val="EBEBEB"/>
                </a:solidFill>
              </a:rPr>
            </a:br>
            <a:r>
              <a:rPr lang="pl-PL" sz="2000" dirty="0">
                <a:solidFill>
                  <a:srgbClr val="EBEBEB"/>
                </a:solidFill>
              </a:rPr>
              <a:t>(ok. </a:t>
            </a:r>
            <a:r>
              <a:rPr lang="pl-PL" sz="2000" dirty="0" smtClean="0">
                <a:solidFill>
                  <a:srgbClr val="EBEBEB"/>
                </a:solidFill>
              </a:rPr>
              <a:t>10 </a:t>
            </a:r>
            <a:r>
              <a:rPr lang="pl-PL" sz="2000" dirty="0">
                <a:solidFill>
                  <a:srgbClr val="EBEBEB"/>
                </a:solidFill>
              </a:rPr>
              <a:t>tysięcy wniosków)</a:t>
            </a:r>
            <a:endParaRPr lang="pl-PL" dirty="0"/>
          </a:p>
        </p:txBody>
      </p:sp>
      <p:pic>
        <p:nvPicPr>
          <p:cNvPr id="1026" name="Picture 2" descr="Rekompensaty_wg_la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92" y="1853248"/>
            <a:ext cx="2819759" cy="476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30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rgbClr val="EBEBEB"/>
                </a:solidFill>
              </a:rPr>
              <a:t>Analiza rekompensat</a:t>
            </a:r>
            <a:br>
              <a:rPr lang="pl-PL" dirty="0">
                <a:solidFill>
                  <a:srgbClr val="EBEBEB"/>
                </a:solidFill>
              </a:rPr>
            </a:br>
            <a:r>
              <a:rPr lang="pl-PL" sz="2000" dirty="0">
                <a:solidFill>
                  <a:srgbClr val="EBEBEB"/>
                </a:solidFill>
              </a:rPr>
              <a:t>(ok. 10 tysięcy wniosków)</a:t>
            </a:r>
            <a:endParaRPr lang="pl-PL" dirty="0"/>
          </a:p>
        </p:txBody>
      </p:sp>
      <p:pic>
        <p:nvPicPr>
          <p:cNvPr id="4" name="Picture 6" descr="https://raw.githubusercontent.com/infoshareacademy/jdsz3-zczasem/ProjektSQL/ProjektSQL/AnalizaRekompensat/Rekompensaty_wg_miesiecy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885" y="2052638"/>
            <a:ext cx="5676006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58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rgbClr val="EBEBEB"/>
                </a:solidFill>
              </a:rPr>
              <a:t>Analiza rekompensat</a:t>
            </a:r>
            <a:br>
              <a:rPr lang="pl-PL" dirty="0">
                <a:solidFill>
                  <a:srgbClr val="EBEBEB"/>
                </a:solidFill>
              </a:rPr>
            </a:br>
            <a:r>
              <a:rPr lang="pl-PL" sz="2000" dirty="0">
                <a:solidFill>
                  <a:srgbClr val="EBEBEB"/>
                </a:solidFill>
              </a:rPr>
              <a:t>(ok. 10 tysięcy wniosków)</a:t>
            </a:r>
            <a:endParaRPr lang="pl-PL" dirty="0"/>
          </a:p>
        </p:txBody>
      </p:sp>
      <p:pic>
        <p:nvPicPr>
          <p:cNvPr id="2050" name="Picture 2" descr="Rekompensaty_wg_miesiecy_porownani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036" y="1619889"/>
            <a:ext cx="6234546" cy="506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83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rgbClr val="EBEBEB"/>
                </a:solidFill>
              </a:rPr>
              <a:t>Analiza rekompensat</a:t>
            </a:r>
            <a:br>
              <a:rPr lang="pl-PL" dirty="0">
                <a:solidFill>
                  <a:srgbClr val="EBEBEB"/>
                </a:solidFill>
              </a:rPr>
            </a:br>
            <a:r>
              <a:rPr lang="pl-PL" sz="2000" dirty="0">
                <a:solidFill>
                  <a:srgbClr val="EBEBEB"/>
                </a:solidFill>
              </a:rPr>
              <a:t>(ok. 10 tysięcy wniosków)</a:t>
            </a:r>
            <a:endParaRPr lang="pl-PL" dirty="0"/>
          </a:p>
        </p:txBody>
      </p:sp>
      <p:pic>
        <p:nvPicPr>
          <p:cNvPr id="3074" name="Picture 2" descr="Rekompensaty_wg_dni_ty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1580908"/>
            <a:ext cx="3948546" cy="510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67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rgbClr val="EBEBEB"/>
                </a:solidFill>
              </a:rPr>
              <a:t>Analiza </a:t>
            </a:r>
            <a:r>
              <a:rPr lang="pl-PL" dirty="0" smtClean="0">
                <a:solidFill>
                  <a:srgbClr val="EBEBEB"/>
                </a:solidFill>
              </a:rPr>
              <a:t>prawna</a:t>
            </a:r>
            <a:br>
              <a:rPr lang="pl-PL" dirty="0" smtClean="0">
                <a:solidFill>
                  <a:srgbClr val="EBEBEB"/>
                </a:solidFill>
              </a:rPr>
            </a:br>
            <a:r>
              <a:rPr lang="pl-PL" sz="2000" dirty="0" smtClean="0">
                <a:solidFill>
                  <a:srgbClr val="EBEBEB"/>
                </a:solidFill>
              </a:rPr>
              <a:t>(77 wniosków)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863" y="1853248"/>
            <a:ext cx="1936456" cy="482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9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rgbClr val="EBEBEB"/>
                </a:solidFill>
              </a:rPr>
              <a:t>Analiza prawna</a:t>
            </a:r>
            <a:br>
              <a:rPr lang="pl-PL" dirty="0">
                <a:solidFill>
                  <a:srgbClr val="EBEBEB"/>
                </a:solidFill>
              </a:rPr>
            </a:br>
            <a:r>
              <a:rPr lang="pl-PL" sz="2000" dirty="0">
                <a:solidFill>
                  <a:srgbClr val="EBEBEB"/>
                </a:solidFill>
              </a:rPr>
              <a:t>(77 wniosków)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674" y="1853248"/>
            <a:ext cx="5113882" cy="449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8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rgbClr val="EBEBEB"/>
                </a:solidFill>
              </a:rPr>
              <a:t>Analiza prawna</a:t>
            </a:r>
            <a:br>
              <a:rPr lang="pl-PL" dirty="0">
                <a:solidFill>
                  <a:srgbClr val="EBEBEB"/>
                </a:solidFill>
              </a:rPr>
            </a:br>
            <a:r>
              <a:rPr lang="pl-PL" sz="2000" dirty="0">
                <a:solidFill>
                  <a:srgbClr val="EBEBEB"/>
                </a:solidFill>
              </a:rPr>
              <a:t>(77 wniosków)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826327"/>
            <a:ext cx="10319962" cy="193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5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447" y="452718"/>
            <a:ext cx="9404723" cy="1400530"/>
          </a:xfrm>
        </p:spPr>
        <p:txBody>
          <a:bodyPr/>
          <a:lstStyle/>
          <a:p>
            <a:pPr algn="ctr"/>
            <a:r>
              <a:rPr lang="pl-PL" dirty="0" smtClean="0"/>
              <a:t>Ilość wniosków w poszczególnych </a:t>
            </a:r>
            <a:r>
              <a:rPr lang="pl-PL" dirty="0" smtClean="0"/>
              <a:t>działach </a:t>
            </a:r>
            <a:r>
              <a:rPr lang="pl-PL" dirty="0" smtClean="0"/>
              <a:t>w badanych latach</a:t>
            </a:r>
            <a:br>
              <a:rPr lang="pl-PL" dirty="0" smtClean="0"/>
            </a:br>
            <a:endParaRPr lang="pl-PL" dirty="0"/>
          </a:p>
        </p:txBody>
      </p:sp>
      <p:pic>
        <p:nvPicPr>
          <p:cNvPr id="1026" name="Picture 2" descr="https://raw.githubusercontent.com/infoshareacademy/jdsz3-zczasem/ProjektSQL/ProjektSQL/Wspoln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243" y="1963717"/>
            <a:ext cx="8468591" cy="456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13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3600" dirty="0" smtClean="0"/>
              <a:t>Procentowy udział powodów składania wniosków w poszczególnych latach</a:t>
            </a:r>
            <a:endParaRPr lang="pl-PL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297" y="1776845"/>
            <a:ext cx="8875537" cy="4752110"/>
          </a:xfrm>
        </p:spPr>
      </p:pic>
    </p:spTree>
    <p:extLst>
      <p:ext uri="{BB962C8B-B14F-4D97-AF65-F5344CB8AC3E}">
        <p14:creationId xmlns:p14="http://schemas.microsoft.com/office/powerpoint/2010/main" val="23926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Informacje wstępne: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Badany okres został zawężony do lat </a:t>
            </a:r>
            <a:r>
              <a:rPr lang="pl-PL" b="1" dirty="0" smtClean="0"/>
              <a:t>2014 -2017</a:t>
            </a:r>
            <a:r>
              <a:rPr lang="pl-PL" dirty="0" smtClean="0"/>
              <a:t>;</a:t>
            </a:r>
          </a:p>
          <a:p>
            <a:r>
              <a:rPr lang="pl-PL" dirty="0"/>
              <a:t>Rozpatrywano tylko te wnioski, które zostały poddane analizie (znajdowały się w tabeli </a:t>
            </a:r>
            <a:r>
              <a:rPr lang="pl-PL" b="1" dirty="0"/>
              <a:t>ANALIZA WNIOSKÓW</a:t>
            </a:r>
            <a:r>
              <a:rPr lang="pl-PL" dirty="0"/>
              <a:t>), to zawęziło ilość wniosków do ok. </a:t>
            </a:r>
            <a:r>
              <a:rPr lang="pl-PL" b="1" dirty="0"/>
              <a:t>80 tysięcy</a:t>
            </a:r>
            <a:r>
              <a:rPr lang="pl-PL" dirty="0" smtClean="0"/>
              <a:t>;</a:t>
            </a:r>
            <a:endParaRPr lang="pl-PL" dirty="0" smtClean="0"/>
          </a:p>
          <a:p>
            <a:r>
              <a:rPr lang="pl-PL" dirty="0" smtClean="0"/>
              <a:t>Odrzucono wnioski, których </a:t>
            </a:r>
            <a:r>
              <a:rPr lang="pl-PL" b="1" dirty="0" smtClean="0"/>
              <a:t>data zakończenia analizy</a:t>
            </a:r>
            <a:r>
              <a:rPr lang="pl-PL" dirty="0" smtClean="0"/>
              <a:t> była wcześniejsza niż </a:t>
            </a:r>
            <a:r>
              <a:rPr lang="pl-PL" b="1" dirty="0" smtClean="0"/>
              <a:t>data jej rozpoczęcia </a:t>
            </a:r>
            <a:r>
              <a:rPr lang="pl-PL" dirty="0" smtClean="0"/>
              <a:t>(tabela ANALIZA WNIOSKÓW) – odrzucono ok. </a:t>
            </a:r>
            <a:r>
              <a:rPr lang="pl-PL" b="1" dirty="0" smtClean="0"/>
              <a:t>40 tysięcy </a:t>
            </a:r>
            <a:r>
              <a:rPr lang="pl-PL" b="1" dirty="0" smtClean="0"/>
              <a:t>wniosków </a:t>
            </a:r>
            <a:r>
              <a:rPr lang="pl-PL" dirty="0" smtClean="0"/>
              <a:t>(15-05-2015);</a:t>
            </a:r>
            <a:endParaRPr lang="pl-PL" dirty="0" smtClean="0"/>
          </a:p>
          <a:p>
            <a:r>
              <a:rPr lang="pl-PL" dirty="0" smtClean="0"/>
              <a:t>Pracę </a:t>
            </a:r>
            <a:r>
              <a:rPr lang="pl-PL" dirty="0" smtClean="0"/>
              <a:t>podzielono wg </a:t>
            </a:r>
            <a:r>
              <a:rPr lang="pl-PL" b="1" dirty="0" smtClean="0"/>
              <a:t>działów</a:t>
            </a:r>
            <a:r>
              <a:rPr lang="pl-PL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l-PL" dirty="0" smtClean="0"/>
              <a:t>Analiza wniosków (ok. 40 tysięcy wniosków);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l-PL" dirty="0" smtClean="0"/>
              <a:t>Analiza operatora (ok. 28 tysięcy wniosków);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l-PL" dirty="0"/>
              <a:t>Analiza rekompensat (ok. 10 tysięcy wniosków</a:t>
            </a:r>
            <a:r>
              <a:rPr lang="pl-PL" dirty="0" smtClean="0"/>
              <a:t>);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l-PL" dirty="0" smtClean="0"/>
              <a:t>Analiza prawna (77 wniosków)</a:t>
            </a:r>
          </a:p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25931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Dane dla 2014-2015 mają inną charakterystykę niż dla lat 2016-2017,</a:t>
            </a:r>
          </a:p>
          <a:p>
            <a:r>
              <a:rPr lang="pl-PL" dirty="0" smtClean="0"/>
              <a:t>Okres wakacyjny (lip-wrz) lub zimowy (gru-sty) jest najbardziej pracowity (w zależności od roku),</a:t>
            </a:r>
          </a:p>
          <a:p>
            <a:r>
              <a:rPr lang="pl-PL" dirty="0" smtClean="0"/>
              <a:t>Około 90% wniosków jest przetwarzanych w dni powszednie,</a:t>
            </a:r>
          </a:p>
          <a:p>
            <a:r>
              <a:rPr lang="pl-PL" dirty="0" smtClean="0"/>
              <a:t>Intensyfikacja pracy w poszczególnych dniach tygodnia jest inna dla każdego działu,</a:t>
            </a:r>
          </a:p>
          <a:p>
            <a:r>
              <a:rPr lang="pl-PL" dirty="0" smtClean="0"/>
              <a:t>2/3 wniosków jest rejestrowanych w godzinach 7.00-15.00</a:t>
            </a:r>
          </a:p>
        </p:txBody>
      </p:sp>
    </p:spTree>
    <p:extLst>
      <p:ext uri="{BB962C8B-B14F-4D97-AF65-F5344CB8AC3E}">
        <p14:creationId xmlns:p14="http://schemas.microsoft.com/office/powerpoint/2010/main" val="396577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Opracowali: </a:t>
            </a:r>
            <a:endParaRPr lang="pl-PL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Agnieszka Dąbrowska-Małyszko</a:t>
            </a:r>
            <a:r>
              <a:rPr lang="pl-PL" dirty="0" smtClean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Witold Łańcucki, </a:t>
            </a:r>
            <a:endParaRPr lang="pl-PL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Paulina Sokal, </a:t>
            </a:r>
            <a:endParaRPr lang="pl-PL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Ireneusz </a:t>
            </a:r>
            <a:r>
              <a:rPr lang="pl-PL" dirty="0" smtClean="0"/>
              <a:t>Tur</a:t>
            </a:r>
            <a:endParaRPr lang="pl-PL" dirty="0"/>
          </a:p>
          <a:p>
            <a:endParaRPr lang="pl-PL" dirty="0"/>
          </a:p>
        </p:txBody>
      </p:sp>
      <p:pic>
        <p:nvPicPr>
          <p:cNvPr id="4098" name="Picture 2" descr="Znalezione obrazy dla zapytania plane graph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964" y="910646"/>
            <a:ext cx="7086889" cy="708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06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rgbClr val="EBEBEB"/>
                </a:solidFill>
              </a:rPr>
              <a:t>Analiza wniosków</a:t>
            </a:r>
            <a:br>
              <a:rPr lang="pl-PL" dirty="0">
                <a:solidFill>
                  <a:srgbClr val="EBEBEB"/>
                </a:solidFill>
              </a:rPr>
            </a:br>
            <a:r>
              <a:rPr lang="pl-PL" sz="2000" dirty="0">
                <a:solidFill>
                  <a:srgbClr val="EBEBEB"/>
                </a:solidFill>
              </a:rPr>
              <a:t>(ok. 40 tysięcy wniosków)</a:t>
            </a:r>
            <a:endParaRPr lang="pl-P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164" y="1613538"/>
            <a:ext cx="8759535" cy="4884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091" y="5488132"/>
            <a:ext cx="13716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Analiza wniosków</a:t>
            </a:r>
            <a:br>
              <a:rPr lang="pl-PL" dirty="0" smtClean="0"/>
            </a:br>
            <a:r>
              <a:rPr lang="pl-PL" sz="2000" dirty="0" smtClean="0"/>
              <a:t>(ok. 40 tysięcy wniosków)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327" y="1621321"/>
            <a:ext cx="8086952" cy="49338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140" y="5536035"/>
            <a:ext cx="14097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2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rgbClr val="EBEBEB"/>
                </a:solidFill>
              </a:rPr>
              <a:t>Analiza wniosków</a:t>
            </a:r>
            <a:br>
              <a:rPr lang="pl-PL" dirty="0">
                <a:solidFill>
                  <a:srgbClr val="EBEBEB"/>
                </a:solidFill>
              </a:rPr>
            </a:br>
            <a:r>
              <a:rPr lang="pl-PL" sz="2000" dirty="0">
                <a:solidFill>
                  <a:srgbClr val="EBEBEB"/>
                </a:solidFill>
              </a:rPr>
              <a:t>(ok. 40 tysięcy wniosków)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739" y="1652155"/>
            <a:ext cx="8713329" cy="4901248"/>
          </a:xfrm>
        </p:spPr>
      </p:pic>
    </p:spTree>
    <p:extLst>
      <p:ext uri="{BB962C8B-B14F-4D97-AF65-F5344CB8AC3E}">
        <p14:creationId xmlns:p14="http://schemas.microsoft.com/office/powerpoint/2010/main" val="324914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rgbClr val="EBEBEB"/>
                </a:solidFill>
              </a:rPr>
              <a:t>Analiza wniosków</a:t>
            </a:r>
            <a:br>
              <a:rPr lang="pl-PL" dirty="0">
                <a:solidFill>
                  <a:srgbClr val="EBEBEB"/>
                </a:solidFill>
              </a:rPr>
            </a:br>
            <a:r>
              <a:rPr lang="pl-PL" sz="2000" dirty="0">
                <a:solidFill>
                  <a:srgbClr val="EBEBEB"/>
                </a:solidFill>
              </a:rPr>
              <a:t>(ok. 40 tysięcy wniosków)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46" y="1641763"/>
            <a:ext cx="7182537" cy="4544291"/>
          </a:xfrm>
        </p:spPr>
      </p:pic>
    </p:spTree>
    <p:extLst>
      <p:ext uri="{BB962C8B-B14F-4D97-AF65-F5344CB8AC3E}">
        <p14:creationId xmlns:p14="http://schemas.microsoft.com/office/powerpoint/2010/main" val="343922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rgbClr val="EBEBEB"/>
                </a:solidFill>
              </a:rPr>
              <a:t>Analiza wniosków</a:t>
            </a:r>
            <a:br>
              <a:rPr lang="pl-PL" dirty="0">
                <a:solidFill>
                  <a:srgbClr val="EBEBEB"/>
                </a:solidFill>
              </a:rPr>
            </a:br>
            <a:r>
              <a:rPr lang="pl-PL" sz="2000" dirty="0">
                <a:solidFill>
                  <a:srgbClr val="EBEBEB"/>
                </a:solidFill>
              </a:rPr>
              <a:t>(ok. 40 tysięcy wniosków)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063" y="1533059"/>
            <a:ext cx="8188037" cy="50478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2064" y="5742710"/>
            <a:ext cx="13239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9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rgbClr val="EBEBEB"/>
                </a:solidFill>
              </a:rPr>
              <a:t>Analiza </a:t>
            </a:r>
            <a:r>
              <a:rPr lang="pl-PL" dirty="0" smtClean="0">
                <a:solidFill>
                  <a:srgbClr val="EBEBEB"/>
                </a:solidFill>
              </a:rPr>
              <a:t>operatora</a:t>
            </a:r>
            <a:br>
              <a:rPr lang="pl-PL" dirty="0" smtClean="0">
                <a:solidFill>
                  <a:srgbClr val="EBEBEB"/>
                </a:solidFill>
              </a:rPr>
            </a:br>
            <a:r>
              <a:rPr lang="pl-PL" sz="2000" dirty="0" smtClean="0">
                <a:solidFill>
                  <a:srgbClr val="EBEBEB"/>
                </a:solidFill>
              </a:rPr>
              <a:t>(ok</a:t>
            </a:r>
            <a:r>
              <a:rPr lang="pl-PL" sz="2000" dirty="0">
                <a:solidFill>
                  <a:srgbClr val="EBEBEB"/>
                </a:solidFill>
              </a:rPr>
              <a:t>. </a:t>
            </a:r>
            <a:r>
              <a:rPr lang="pl-PL" sz="2000" dirty="0" smtClean="0">
                <a:solidFill>
                  <a:srgbClr val="EBEBEB"/>
                </a:solidFill>
              </a:rPr>
              <a:t>28 </a:t>
            </a:r>
            <a:r>
              <a:rPr lang="pl-PL" sz="2000" dirty="0">
                <a:solidFill>
                  <a:srgbClr val="EBEBEB"/>
                </a:solidFill>
              </a:rPr>
              <a:t>tysięcy wniosków)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6" y="1738948"/>
            <a:ext cx="7989398" cy="455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3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rgbClr val="EBEBEB"/>
                </a:solidFill>
              </a:rPr>
              <a:t>Analiza operatora</a:t>
            </a:r>
            <a:br>
              <a:rPr lang="pl-PL" dirty="0">
                <a:solidFill>
                  <a:srgbClr val="EBEBEB"/>
                </a:solidFill>
              </a:rPr>
            </a:br>
            <a:r>
              <a:rPr lang="pl-PL" sz="2000" dirty="0">
                <a:solidFill>
                  <a:srgbClr val="EBEBEB"/>
                </a:solidFill>
              </a:rPr>
              <a:t>(ok. 28 tysięcy wniosków)</a:t>
            </a:r>
            <a:endParaRPr lang="pl-P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268" y="1756064"/>
            <a:ext cx="7796722" cy="438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8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378</TotalTime>
  <Words>252</Words>
  <Application>Microsoft Office PowerPoint</Application>
  <PresentationFormat>Widescreen</PresentationFormat>
  <Paragraphs>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Courier New</vt:lpstr>
      <vt:lpstr>Wingdings 3</vt:lpstr>
      <vt:lpstr>Ion</vt:lpstr>
      <vt:lpstr>Który dzień/okres jest najbardziej pracowity pod kątem otrzymanych skarg, wypłat/rekompensat, dlaczego?</vt:lpstr>
      <vt:lpstr>Informacje wstępne:</vt:lpstr>
      <vt:lpstr>Analiza wniosków (ok. 40 tysięcy wniosków)</vt:lpstr>
      <vt:lpstr>Analiza wniosków (ok. 40 tysięcy wniosków)</vt:lpstr>
      <vt:lpstr>Analiza wniosków (ok. 40 tysięcy wniosków)</vt:lpstr>
      <vt:lpstr>Analiza wniosków (ok. 40 tysięcy wniosków)</vt:lpstr>
      <vt:lpstr>Analiza wniosków (ok. 40 tysięcy wniosków)</vt:lpstr>
      <vt:lpstr>Analiza operatora (ok. 28 tysięcy wniosków)</vt:lpstr>
      <vt:lpstr>Analiza operatora (ok. 28 tysięcy wniosków)</vt:lpstr>
      <vt:lpstr>Analiza operatora (ok. 28 tysięcy wniosków)</vt:lpstr>
      <vt:lpstr>Analiza rekompensat (ok. 10 tysięcy wniosków)</vt:lpstr>
      <vt:lpstr>Analiza rekompensat (ok. 10 tysięcy wniosków)</vt:lpstr>
      <vt:lpstr>Analiza rekompensat (ok. 10 tysięcy wniosków)</vt:lpstr>
      <vt:lpstr>Analiza rekompensat (ok. 10 tysięcy wniosków)</vt:lpstr>
      <vt:lpstr>Analiza prawna (77 wniosków)</vt:lpstr>
      <vt:lpstr>Analiza prawna (77 wniosków)</vt:lpstr>
      <vt:lpstr>Analiza prawna (77 wniosków)</vt:lpstr>
      <vt:lpstr>Ilość wniosków w poszczególnych działach w badanych latach </vt:lpstr>
      <vt:lpstr>Procentowy udział powodów składania wniosków w poszczególnych latach</vt:lpstr>
      <vt:lpstr>Podsumowanie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Który dzień/okres jest najbardziej pracowity pod kątem otrzymanych skarg, wypłat/rekompensat, dlaczego?</dc:title>
  <dc:creator>Agusia</dc:creator>
  <cp:lastModifiedBy>Agusia</cp:lastModifiedBy>
  <cp:revision>16</cp:revision>
  <dcterms:created xsi:type="dcterms:W3CDTF">2019-04-12T11:19:51Z</dcterms:created>
  <dcterms:modified xsi:type="dcterms:W3CDTF">2019-04-14T18:39:45Z</dcterms:modified>
</cp:coreProperties>
</file>