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8" r:id="rId10"/>
    <p:sldId id="265" r:id="rId11"/>
    <p:sldId id="266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8" r:id="rId20"/>
    <p:sldId id="281" r:id="rId21"/>
    <p:sldId id="267" r:id="rId22"/>
    <p:sldId id="282" r:id="rId23"/>
    <p:sldId id="269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409" y="1582881"/>
            <a:ext cx="8825658" cy="3329581"/>
          </a:xfrm>
        </p:spPr>
        <p:txBody>
          <a:bodyPr/>
          <a:lstStyle/>
          <a:p>
            <a:pPr algn="ctr"/>
            <a:r>
              <a:rPr lang="en-US" sz="4400" dirty="0"/>
              <a:t>Women’s Clothing</a:t>
            </a:r>
            <a:r>
              <a:rPr lang="pl-PL" sz="4400" dirty="0"/>
              <a:t> </a:t>
            </a:r>
            <a:br>
              <a:rPr lang="pl-PL" sz="4400" dirty="0"/>
            </a:br>
            <a:r>
              <a:rPr lang="en-US" sz="4400" dirty="0"/>
              <a:t>E-Commerce dataset revolving around the reviews </a:t>
            </a:r>
            <a:endParaRPr lang="pl-P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7147" y="5957967"/>
            <a:ext cx="11824853" cy="785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sz="1800" dirty="0"/>
              <a:t>Opracowali: Agnieszka Dąbrowska-Małyszko, Witold łańcucki, Paulina Sokal, ireneusz Tur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" y="200387"/>
            <a:ext cx="2826328" cy="19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Rating a wiek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49" y="1775610"/>
            <a:ext cx="5105400" cy="3990975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418717" y="1992702"/>
            <a:ext cx="3752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Struktura ocen wewnątrz przedziałów jest zbliżona.</a:t>
            </a:r>
          </a:p>
          <a:p>
            <a:endParaRPr lang="pl-PL" dirty="0"/>
          </a:p>
          <a:p>
            <a:r>
              <a:rPr lang="pl-PL" dirty="0"/>
              <a:t>Struktura ocen: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około 80% to oceny pozytywne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10% to oceny neutralne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10% to oceny negatywne</a:t>
            </a:r>
          </a:p>
        </p:txBody>
      </p:sp>
    </p:spTree>
    <p:extLst>
      <p:ext uri="{BB962C8B-B14F-4D97-AF65-F5344CB8AC3E}">
        <p14:creationId xmlns:p14="http://schemas.microsoft.com/office/powerpoint/2010/main" val="419999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b="1" dirty="0">
                <a:latin typeface="28"/>
              </a:rPr>
              <a:t>Rozkład opinii według struktury produktów w sklepie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4330460" y="2441277"/>
            <a:ext cx="3096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28"/>
              </a:rPr>
              <a:t>DZIAŁ</a:t>
            </a:r>
          </a:p>
          <a:p>
            <a:endParaRPr lang="pl-PL" dirty="0">
              <a:latin typeface="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28"/>
              </a:rPr>
              <a:t>DEPARTAMENT</a:t>
            </a:r>
          </a:p>
          <a:p>
            <a:endParaRPr lang="pl-PL" dirty="0">
              <a:latin typeface="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28"/>
              </a:rPr>
              <a:t>KLASA ODZIEŻY</a:t>
            </a:r>
          </a:p>
        </p:txBody>
      </p:sp>
    </p:spTree>
    <p:extLst>
      <p:ext uri="{BB962C8B-B14F-4D97-AF65-F5344CB8AC3E}">
        <p14:creationId xmlns:p14="http://schemas.microsoft.com/office/powerpoint/2010/main" val="249994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DZIAŁY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4" y="1406341"/>
            <a:ext cx="5524500" cy="51625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11" y="1406341"/>
            <a:ext cx="5172075" cy="51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0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DZIAŁY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58" y="1388852"/>
            <a:ext cx="5191125" cy="516465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5C66062-3502-4124-BA75-3FB3B6D1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3" y="1388852"/>
            <a:ext cx="5429250" cy="51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8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DZIAŁY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62" y="2814831"/>
            <a:ext cx="4638675" cy="15811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DCFCB6F-F8FE-48C9-8C04-FFC3C01B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50" y="1388852"/>
            <a:ext cx="4995564" cy="51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5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DEPARTAMENTY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01" y="1457865"/>
            <a:ext cx="5562600" cy="516767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738" y="3036678"/>
            <a:ext cx="3886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DEPARTAMENTY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4446"/>
            <a:ext cx="4958212" cy="5230641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70438B04-3228-4BFE-8941-4C510BA2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75" y="1394446"/>
            <a:ext cx="5019675" cy="52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DEPARTAMENTY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37" y="2412519"/>
            <a:ext cx="4467225" cy="28956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B47B15B-0307-4281-99E2-5497AA206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72" y="1398827"/>
            <a:ext cx="5016480" cy="522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88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KLASY UBRAŃ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74" y="1405297"/>
            <a:ext cx="4968929" cy="516803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12" y="1549880"/>
            <a:ext cx="40576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KLASY UBRAŃ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544" y="1552755"/>
            <a:ext cx="4461818" cy="49678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733" y="6081261"/>
            <a:ext cx="4200525" cy="43815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A633CC01-262E-4A03-9027-EE9DD691C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552755"/>
            <a:ext cx="5600700" cy="49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1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wstępne: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2756"/>
            <a:ext cx="8946541" cy="469564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pl-PL" dirty="0"/>
              <a:t>W zbiorze danych mam </a:t>
            </a:r>
            <a:r>
              <a:rPr lang="en-US" dirty="0"/>
              <a:t>23</a:t>
            </a:r>
            <a:r>
              <a:rPr lang="pl-PL" dirty="0"/>
              <a:t> </a:t>
            </a:r>
            <a:r>
              <a:rPr lang="en-US" dirty="0"/>
              <a:t>486 </a:t>
            </a:r>
            <a:r>
              <a:rPr lang="pl-PL" dirty="0"/>
              <a:t>wierszy</a:t>
            </a:r>
            <a:r>
              <a:rPr lang="en-US" dirty="0"/>
              <a:t> </a:t>
            </a:r>
            <a:r>
              <a:rPr lang="pl-PL" dirty="0"/>
              <a:t>i 10 zmiennych dla każdego z nich</a:t>
            </a:r>
            <a:r>
              <a:rPr lang="en-US" dirty="0"/>
              <a:t>. </a:t>
            </a:r>
            <a:r>
              <a:rPr lang="pl-PL" dirty="0"/>
              <a:t>Każdy z nich to jedna ocena klienta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Clothing ID: Integer </a:t>
            </a:r>
            <a:endParaRPr lang="pl-PL" dirty="0"/>
          </a:p>
          <a:p>
            <a:pPr fontAlgn="base"/>
            <a:r>
              <a:rPr lang="en-US" dirty="0"/>
              <a:t>Age: Integer </a:t>
            </a:r>
            <a:endParaRPr lang="pl-PL" dirty="0"/>
          </a:p>
          <a:p>
            <a:pPr fontAlgn="base"/>
            <a:r>
              <a:rPr lang="en-US" dirty="0"/>
              <a:t>Title: String </a:t>
            </a:r>
            <a:endParaRPr lang="pl-PL" dirty="0"/>
          </a:p>
          <a:p>
            <a:pPr fontAlgn="base"/>
            <a:r>
              <a:rPr lang="en-US" dirty="0"/>
              <a:t>Review Text: String </a:t>
            </a:r>
            <a:endParaRPr lang="pl-PL" dirty="0"/>
          </a:p>
          <a:p>
            <a:pPr fontAlgn="base"/>
            <a:r>
              <a:rPr lang="en-US" dirty="0"/>
              <a:t>Rating: Integer</a:t>
            </a:r>
            <a:r>
              <a:rPr lang="pl-PL" dirty="0"/>
              <a:t> w zakresie od 1 do 5, gdzie 1 to najniższa ocena, a 5 najlepsza</a:t>
            </a:r>
            <a:endParaRPr lang="en-US" dirty="0"/>
          </a:p>
          <a:p>
            <a:pPr fontAlgn="base"/>
            <a:r>
              <a:rPr lang="en-US" dirty="0"/>
              <a:t>Recommended IND: Binary variable</a:t>
            </a:r>
            <a:r>
              <a:rPr lang="pl-PL" dirty="0"/>
              <a:t>, gdzie 1 = ‚polecam’, a 0 = ‚nie polecam’</a:t>
            </a:r>
          </a:p>
          <a:p>
            <a:pPr fontAlgn="base"/>
            <a:r>
              <a:rPr lang="en-US" dirty="0"/>
              <a:t>Positive Feedback Count: Integer</a:t>
            </a:r>
            <a:endParaRPr lang="pl-PL" dirty="0"/>
          </a:p>
          <a:p>
            <a:pPr fontAlgn="base"/>
            <a:r>
              <a:rPr lang="en-US" dirty="0"/>
              <a:t>Division Name: </a:t>
            </a:r>
            <a:r>
              <a:rPr lang="pl-PL" dirty="0"/>
              <a:t>String</a:t>
            </a:r>
            <a:endParaRPr lang="en-US" dirty="0"/>
          </a:p>
          <a:p>
            <a:pPr fontAlgn="base"/>
            <a:r>
              <a:rPr lang="en-US" dirty="0"/>
              <a:t>Department Name: </a:t>
            </a:r>
            <a:r>
              <a:rPr lang="pl-PL" dirty="0"/>
              <a:t>String</a:t>
            </a:r>
            <a:endParaRPr lang="en-US" dirty="0"/>
          </a:p>
          <a:p>
            <a:pPr fontAlgn="base"/>
            <a:r>
              <a:rPr lang="en-US" dirty="0"/>
              <a:t>Class Name: </a:t>
            </a:r>
            <a:r>
              <a:rPr lang="pl-PL" dirty="0"/>
              <a:t>String</a:t>
            </a:r>
            <a:endParaRPr lang="en-US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931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sklepie</a:t>
            </a:r>
            <a:br>
              <a:rPr lang="pl-PL" sz="2800" b="1" dirty="0"/>
            </a:br>
            <a:r>
              <a:rPr lang="pl-PL" sz="2800" b="1" dirty="0"/>
              <a:t>KLASY UBRAŃ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44" y="1552755"/>
            <a:ext cx="4382187" cy="4964322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11035121-1DC2-4144-9B47-FC8036A98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2755"/>
            <a:ext cx="5410200" cy="49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68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3" y="548952"/>
            <a:ext cx="9404723" cy="1400530"/>
          </a:xfrm>
        </p:spPr>
        <p:txBody>
          <a:bodyPr/>
          <a:lstStyle/>
          <a:p>
            <a:pPr algn="ctr"/>
            <a:r>
              <a:rPr lang="pl-PL" dirty="0" err="1"/>
              <a:t>Clothing</a:t>
            </a:r>
            <a:r>
              <a:rPr lang="pl-PL" dirty="0"/>
              <a:t> ID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94" y="1332874"/>
            <a:ext cx="5688402" cy="542475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520" y="1931060"/>
            <a:ext cx="3657600" cy="2667000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7332453" y="5175849"/>
            <a:ext cx="2691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25 najczęściej ocenianych detali ma łącznie 10089 ocen czyli 42% wszystkich ocen</a:t>
            </a:r>
          </a:p>
        </p:txBody>
      </p:sp>
    </p:spTree>
    <p:extLst>
      <p:ext uri="{BB962C8B-B14F-4D97-AF65-F5344CB8AC3E}">
        <p14:creationId xmlns:p14="http://schemas.microsoft.com/office/powerpoint/2010/main" val="140831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3" y="548952"/>
            <a:ext cx="9404723" cy="1400530"/>
          </a:xfrm>
        </p:spPr>
        <p:txBody>
          <a:bodyPr/>
          <a:lstStyle/>
          <a:p>
            <a:pPr algn="ctr"/>
            <a:r>
              <a:rPr lang="pl-PL" dirty="0" err="1"/>
              <a:t>Clothing</a:t>
            </a:r>
            <a:r>
              <a:rPr lang="pl-PL" dirty="0"/>
              <a:t> ID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29" y="1362974"/>
            <a:ext cx="5336443" cy="529832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11" y="1362974"/>
            <a:ext cx="5502975" cy="53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696" y="2652454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Analiza komentarzy</a:t>
            </a:r>
          </a:p>
        </p:txBody>
      </p:sp>
    </p:spTree>
    <p:extLst>
      <p:ext uri="{BB962C8B-B14F-4D97-AF65-F5344CB8AC3E}">
        <p14:creationId xmlns:p14="http://schemas.microsoft.com/office/powerpoint/2010/main" val="3251061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696" y="2652454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Analiza czynnikowa</a:t>
            </a:r>
          </a:p>
        </p:txBody>
      </p:sp>
    </p:spTree>
    <p:extLst>
      <p:ext uri="{BB962C8B-B14F-4D97-AF65-F5344CB8AC3E}">
        <p14:creationId xmlns:p14="http://schemas.microsoft.com/office/powerpoint/2010/main" val="3451666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176691" y="273026"/>
            <a:ext cx="8033676" cy="1145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3992" b="1" spc="-1" dirty="0">
                <a:latin typeface="Noto Sans Regular"/>
              </a:rPr>
              <a:t>Przygotowanie danych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2176691" y="1959513"/>
            <a:ext cx="7838051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pl-PL" sz="2540" spc="-1" dirty="0">
                <a:latin typeface="Noto Sans Regular"/>
              </a:rPr>
              <a:t>Usunięcie danych z komentarzem oceny</a:t>
            </a:r>
          </a:p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pl-PL" sz="2540" spc="-1" dirty="0">
                <a:latin typeface="Noto Sans Regular"/>
              </a:rPr>
              <a:t>Stworzenie </a:t>
            </a:r>
            <a:r>
              <a:rPr lang="pl-PL" sz="2540" i="1" spc="-1" dirty="0" err="1">
                <a:latin typeface="Noto Sans Regular"/>
              </a:rPr>
              <a:t>dummy</a:t>
            </a:r>
            <a:r>
              <a:rPr lang="pl-PL" sz="2540" i="1" spc="-1" dirty="0">
                <a:latin typeface="Noto Sans Regular"/>
              </a:rPr>
              <a:t> </a:t>
            </a:r>
            <a:r>
              <a:rPr lang="pl-PL" sz="2540" i="1" spc="-1" dirty="0" err="1">
                <a:latin typeface="Noto Sans Regular"/>
              </a:rPr>
              <a:t>variables</a:t>
            </a:r>
            <a:r>
              <a:rPr lang="pl-PL" sz="2540" i="1" spc="-1" dirty="0">
                <a:latin typeface="Noto Sans Regular"/>
              </a:rPr>
              <a:t> </a:t>
            </a:r>
            <a:r>
              <a:rPr lang="pl-PL" sz="2540" spc="-1" dirty="0">
                <a:latin typeface="Noto Sans Regular"/>
              </a:rPr>
              <a:t>ze zmiennych kategorycznych</a:t>
            </a:r>
          </a:p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pl-PL" sz="2540" spc="-1" dirty="0">
              <a:latin typeface="Noto Sans Regular"/>
            </a:endParaRPr>
          </a:p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pl-PL" sz="2540" spc="-1" dirty="0">
                <a:latin typeface="Noto Sans Regular"/>
              </a:rPr>
              <a:t>Test </a:t>
            </a:r>
            <a:r>
              <a:rPr lang="pl-PL" sz="2540" spc="-1" dirty="0" err="1">
                <a:latin typeface="Noto Sans Regular"/>
              </a:rPr>
              <a:t>Bartlett’a</a:t>
            </a:r>
            <a:r>
              <a:rPr lang="pl-PL" sz="2540" spc="-1" dirty="0">
                <a:latin typeface="Noto Sans Regular"/>
              </a:rPr>
              <a:t>: p-</a:t>
            </a:r>
            <a:r>
              <a:rPr lang="pl-PL" sz="2540" spc="-1" dirty="0" err="1">
                <a:latin typeface="Noto Sans Regular"/>
              </a:rPr>
              <a:t>value</a:t>
            </a:r>
            <a:r>
              <a:rPr lang="pl-PL" sz="2540" spc="-1" dirty="0">
                <a:latin typeface="Noto Sans Regular"/>
              </a:rPr>
              <a:t> = 0.0</a:t>
            </a:r>
          </a:p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pl-PL" sz="2540" spc="-1" dirty="0">
                <a:latin typeface="Noto Sans Regular"/>
              </a:rPr>
              <a:t>KMO Test: 0.12</a:t>
            </a:r>
          </a:p>
        </p:txBody>
      </p:sp>
    </p:spTree>
    <p:extLst>
      <p:ext uri="{BB962C8B-B14F-4D97-AF65-F5344CB8AC3E}">
        <p14:creationId xmlns:p14="http://schemas.microsoft.com/office/powerpoint/2010/main" val="6174603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76691" y="273026"/>
            <a:ext cx="8033676" cy="1145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3992" b="1" spc="-1">
                <a:latin typeface="Noto Sans Regular"/>
              </a:rPr>
              <a:t>Liczba czynników</a:t>
            </a:r>
          </a:p>
        </p:txBody>
      </p:sp>
      <p:pic>
        <p:nvPicPr>
          <p:cNvPr id="88" name="Obraz 87"/>
          <p:cNvPicPr/>
          <p:nvPr/>
        </p:nvPicPr>
        <p:blipFill>
          <a:blip r:embed="rId2"/>
          <a:stretch/>
        </p:blipFill>
        <p:spPr>
          <a:xfrm>
            <a:off x="2503277" y="1513071"/>
            <a:ext cx="6792978" cy="46048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5682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176691" y="273026"/>
            <a:ext cx="8033676" cy="1145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3992" b="1" spc="-1" dirty="0">
                <a:latin typeface="Noto Sans Regular"/>
              </a:rPr>
              <a:t>Analiza czynników</a:t>
            </a:r>
          </a:p>
        </p:txBody>
      </p:sp>
      <p:pic>
        <p:nvPicPr>
          <p:cNvPr id="90" name="Obraz 89"/>
          <p:cNvPicPr/>
          <p:nvPr/>
        </p:nvPicPr>
        <p:blipFill>
          <a:blip r:embed="rId2"/>
          <a:stretch/>
        </p:blipFill>
        <p:spPr>
          <a:xfrm>
            <a:off x="2111374" y="1502294"/>
            <a:ext cx="7913819" cy="50098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229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176691" y="273026"/>
            <a:ext cx="8033676" cy="1145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3992" b="1" spc="-1" dirty="0">
                <a:latin typeface="Noto Sans Regular"/>
              </a:rPr>
              <a:t>Wariancja</a:t>
            </a:r>
          </a:p>
        </p:txBody>
      </p:sp>
      <p:pic>
        <p:nvPicPr>
          <p:cNvPr id="92" name="Obraz 91"/>
          <p:cNvPicPr/>
          <p:nvPr/>
        </p:nvPicPr>
        <p:blipFill>
          <a:blip r:embed="rId2"/>
          <a:stretch/>
        </p:blipFill>
        <p:spPr>
          <a:xfrm>
            <a:off x="2829862" y="2707394"/>
            <a:ext cx="6238436" cy="14340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69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903" y="2346384"/>
            <a:ext cx="4779033" cy="3324045"/>
          </a:xfrm>
        </p:spPr>
        <p:txBody>
          <a:bodyPr>
            <a:normAutofit/>
          </a:bodyPr>
          <a:lstStyle/>
          <a:p>
            <a:pPr fontAlgn="base"/>
            <a:r>
              <a:rPr lang="pl-PL" dirty="0"/>
              <a:t>ANALIZA DANYCH LICZBOWYCH</a:t>
            </a:r>
          </a:p>
          <a:p>
            <a:pPr fontAlgn="base"/>
            <a:r>
              <a:rPr lang="pl-PL" dirty="0"/>
              <a:t>ANALIZA KOMENTARZY</a:t>
            </a:r>
          </a:p>
          <a:p>
            <a:pPr fontAlgn="base"/>
            <a:r>
              <a:rPr lang="pl-PL" dirty="0"/>
              <a:t>ANALIZA CZYNNIKOWA</a:t>
            </a:r>
            <a:endParaRPr lang="en-US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939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PODSTAWOWE DANE STATYSTYCZNE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576387"/>
            <a:ext cx="77152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2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KORELACJA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24" y="1407751"/>
            <a:ext cx="7625751" cy="52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2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Kilka słów o wieku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5" y="1853248"/>
            <a:ext cx="4219575" cy="263842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36" y="1472161"/>
            <a:ext cx="5543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3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Kilka słów o wieku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1748206"/>
            <a:ext cx="5638800" cy="385762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31" y="1152983"/>
            <a:ext cx="5433816" cy="518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4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Rating jako miara zadowolenia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7" y="1853248"/>
            <a:ext cx="5581650" cy="382905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39" y="1248411"/>
            <a:ext cx="56292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7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64" y="143686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Rating a wiek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3" y="843951"/>
            <a:ext cx="3733800" cy="579120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62" y="1606670"/>
            <a:ext cx="53435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396</TotalTime>
  <Words>224</Words>
  <Application>Microsoft Office PowerPoint</Application>
  <PresentationFormat>Panoramiczny</PresentationFormat>
  <Paragraphs>62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5" baseType="lpstr">
      <vt:lpstr>28</vt:lpstr>
      <vt:lpstr>Arial</vt:lpstr>
      <vt:lpstr>Century Gothic</vt:lpstr>
      <vt:lpstr>Noto Sans Regular</vt:lpstr>
      <vt:lpstr>Wingdings</vt:lpstr>
      <vt:lpstr>Wingdings 3</vt:lpstr>
      <vt:lpstr>Ion</vt:lpstr>
      <vt:lpstr>Women’s Clothing  E-Commerce dataset revolving around the reviews </vt:lpstr>
      <vt:lpstr>Informacje wstępne:</vt:lpstr>
      <vt:lpstr>PLAN :</vt:lpstr>
      <vt:lpstr>PODSTAWOWE DANE STATYSTYCZNE</vt:lpstr>
      <vt:lpstr>KORELACJA</vt:lpstr>
      <vt:lpstr>Kilka słów o wieku</vt:lpstr>
      <vt:lpstr>Kilka słów o wieku</vt:lpstr>
      <vt:lpstr>Rating jako miara zadowolenia</vt:lpstr>
      <vt:lpstr>Rating a wiek</vt:lpstr>
      <vt:lpstr>Rating a wiek</vt:lpstr>
      <vt:lpstr>Rozkład opinii według struktury produktów w sklepie</vt:lpstr>
      <vt:lpstr>Rozkład opinii według struktury produktów w sklepie DZIAŁY</vt:lpstr>
      <vt:lpstr>Rozkład opinii według struktury produktów w sklepie DZIAŁY</vt:lpstr>
      <vt:lpstr>Rozkład opinii według struktury produktów w sklepie DZIAŁY</vt:lpstr>
      <vt:lpstr>Rozkład opinii według struktury produktów w sklepie DEPARTAMENTY</vt:lpstr>
      <vt:lpstr>Rozkład opinii według struktury produktów w sklepie DEPARTAMENTY</vt:lpstr>
      <vt:lpstr>Rozkład opinii według struktury produktów w sklepie DEPARTAMENTY</vt:lpstr>
      <vt:lpstr>Rozkład opinii według struktury produktów w sklepie KLASY UBRAŃ</vt:lpstr>
      <vt:lpstr>Rozkład opinii według struktury produktów w sklepie KLASY UBRAŃ</vt:lpstr>
      <vt:lpstr>Rozkład opinii według struktury produktów w sklepie KLASY UBRAŃ</vt:lpstr>
      <vt:lpstr>Clothing ID</vt:lpstr>
      <vt:lpstr>Clothing ID</vt:lpstr>
      <vt:lpstr>Analiza komentarzy</vt:lpstr>
      <vt:lpstr>Analiza czynnikowa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Który dzień/okres jest najbardziej pracowity pod kątem otrzymanych skarg, wypłat/rekompensat, dlaczego?</dc:title>
  <dc:creator>Agusia</dc:creator>
  <cp:lastModifiedBy>Ireneusz Tur</cp:lastModifiedBy>
  <cp:revision>47</cp:revision>
  <dcterms:created xsi:type="dcterms:W3CDTF">2019-04-12T11:19:51Z</dcterms:created>
  <dcterms:modified xsi:type="dcterms:W3CDTF">2019-06-14T10:41:45Z</dcterms:modified>
</cp:coreProperties>
</file>