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89" r:id="rId9"/>
    <p:sldId id="290" r:id="rId10"/>
    <p:sldId id="265" r:id="rId11"/>
    <p:sldId id="297" r:id="rId12"/>
    <p:sldId id="292" r:id="rId13"/>
    <p:sldId id="300" r:id="rId14"/>
    <p:sldId id="293" r:id="rId15"/>
    <p:sldId id="294" r:id="rId16"/>
    <p:sldId id="295" r:id="rId17"/>
    <p:sldId id="266" r:id="rId18"/>
    <p:sldId id="273" r:id="rId19"/>
    <p:sldId id="274" r:id="rId20"/>
    <p:sldId id="276" r:id="rId21"/>
    <p:sldId id="277" r:id="rId22"/>
    <p:sldId id="299" r:id="rId23"/>
    <p:sldId id="280" r:id="rId24"/>
    <p:sldId id="288" r:id="rId25"/>
    <p:sldId id="281" r:id="rId26"/>
    <p:sldId id="267" r:id="rId27"/>
    <p:sldId id="282" r:id="rId28"/>
    <p:sldId id="269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900" y="534205"/>
            <a:ext cx="8825658" cy="3329581"/>
          </a:xfrm>
        </p:spPr>
        <p:txBody>
          <a:bodyPr/>
          <a:lstStyle/>
          <a:p>
            <a:pPr algn="ctr"/>
            <a:r>
              <a:rPr lang="en-US" sz="4400" dirty="0"/>
              <a:t>Women’s Clothing</a:t>
            </a:r>
            <a:r>
              <a:rPr lang="pl-PL" sz="4400" dirty="0"/>
              <a:t> </a:t>
            </a:r>
            <a:br>
              <a:rPr lang="pl-PL" sz="4400" dirty="0"/>
            </a:br>
            <a:r>
              <a:rPr lang="en-US" sz="4400" dirty="0"/>
              <a:t>E-Commerce dataset revolving around the reviews </a:t>
            </a:r>
            <a:endParaRPr lang="pl-P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7147" y="5957967"/>
            <a:ext cx="11824853" cy="785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1800" dirty="0"/>
              <a:t>Opracowali: Agnieszka Dąbrowska-Małyszko, Witold łańcucki, Paulina Sokal, ireneusz Tur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200387"/>
            <a:ext cx="2826328" cy="19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Rating a wiek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2" y="1266455"/>
            <a:ext cx="5105400" cy="3990975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6701382" y="1525111"/>
            <a:ext cx="3752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Struktura ocen wewnątrz przedziałów jest zbliżona.</a:t>
            </a:r>
          </a:p>
          <a:p>
            <a:endParaRPr lang="pl-PL" dirty="0"/>
          </a:p>
          <a:p>
            <a:r>
              <a:rPr lang="pl-PL" dirty="0"/>
              <a:t>Struktura ocen: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około 80% to oceny pozytywne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10% to oceny neutralne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10% to oceny negatywne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84" y="4374573"/>
            <a:ext cx="6502452" cy="23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9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57" y="307245"/>
            <a:ext cx="9404723" cy="1230610"/>
          </a:xfrm>
        </p:spPr>
        <p:txBody>
          <a:bodyPr/>
          <a:lstStyle/>
          <a:p>
            <a:pPr algn="ctr"/>
            <a:r>
              <a:rPr lang="pl-PL" sz="3600" dirty="0" smtClean="0"/>
              <a:t>Polecenie produktu </a:t>
            </a:r>
            <a:r>
              <a:rPr lang="pl-PL" sz="3600" dirty="0"/>
              <a:t>jako miara zadowolenia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26" y="1537855"/>
            <a:ext cx="4860348" cy="3271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7" y="4854612"/>
            <a:ext cx="10999644" cy="18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57" y="307245"/>
            <a:ext cx="9404723" cy="1230610"/>
          </a:xfrm>
        </p:spPr>
        <p:txBody>
          <a:bodyPr/>
          <a:lstStyle/>
          <a:p>
            <a:pPr algn="ctr"/>
            <a:r>
              <a:rPr lang="pl-PL" sz="3600" dirty="0" smtClean="0"/>
              <a:t>Polecenie produktu </a:t>
            </a:r>
            <a:r>
              <a:rPr lang="pl-PL" sz="3600" dirty="0"/>
              <a:t>jako miara zadowolenia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5" y="1763858"/>
            <a:ext cx="6868779" cy="4623954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04757" y="4530437"/>
            <a:ext cx="2680854" cy="1657352"/>
          </a:xfrm>
          <a:prstGeom prst="wedgeRoundRectCallout">
            <a:avLst>
              <a:gd name="adj1" fmla="val 94994"/>
              <a:gd name="adj2" fmla="val -4410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Prawdopodobieństwo polecenia produktu pod warunkiem wystawienia oceny </a:t>
            </a:r>
            <a:r>
              <a:rPr lang="pl-PL" sz="1600" dirty="0" smtClean="0"/>
              <a:t>&lt;=</a:t>
            </a:r>
            <a:r>
              <a:rPr lang="pl-PL" sz="1600" dirty="0"/>
              <a:t>3 wynosi 25%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4757" y="1205346"/>
            <a:ext cx="2733989" cy="1548246"/>
          </a:xfrm>
          <a:prstGeom prst="wedgeRoundRectCallout">
            <a:avLst>
              <a:gd name="adj1" fmla="val 94332"/>
              <a:gd name="adj2" fmla="val 6741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Prawdopodobieństwo polecenia produktu pod warunkiem wystawienia oceny </a:t>
            </a:r>
            <a:r>
              <a:rPr lang="pl-PL" sz="1600" dirty="0"/>
              <a:t>&gt;</a:t>
            </a:r>
            <a:r>
              <a:rPr lang="pl-PL" sz="1600" dirty="0" smtClean="0"/>
              <a:t> 3  </a:t>
            </a:r>
            <a:r>
              <a:rPr lang="pl-PL" sz="1600" dirty="0"/>
              <a:t>wynosi </a:t>
            </a:r>
            <a:r>
              <a:rPr lang="pl-PL" sz="1600" dirty="0" smtClean="0"/>
              <a:t>99%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3121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57" y="307245"/>
            <a:ext cx="9404723" cy="1230610"/>
          </a:xfrm>
        </p:spPr>
        <p:txBody>
          <a:bodyPr/>
          <a:lstStyle/>
          <a:p>
            <a:pPr algn="ctr"/>
            <a:r>
              <a:rPr lang="pl-PL" sz="3600" dirty="0" smtClean="0"/>
              <a:t>Polecenie produktu </a:t>
            </a:r>
            <a:r>
              <a:rPr lang="pl-PL" sz="3600" dirty="0"/>
              <a:t>jako miara zadowolenia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87" y="1416427"/>
            <a:ext cx="6868779" cy="4623954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70121" y="2286001"/>
            <a:ext cx="1754372" cy="2884806"/>
          </a:xfrm>
          <a:prstGeom prst="wedgeRoundRectCallout">
            <a:avLst>
              <a:gd name="adj1" fmla="val 70604"/>
              <a:gd name="adj2" fmla="val 7411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Prawdopodo-bieństwo </a:t>
            </a:r>
            <a:r>
              <a:rPr lang="pl-PL" sz="1600" dirty="0"/>
              <a:t>polecenia produktu pod </a:t>
            </a:r>
            <a:r>
              <a:rPr lang="pl-PL" sz="1600" dirty="0" smtClean="0"/>
              <a:t>warunkiem, że respondent ma mniej niż 30 lat wynosi 82%</a:t>
            </a:r>
            <a:endParaRPr lang="pl-PL" sz="16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776657" y="2456122"/>
            <a:ext cx="1754372" cy="2884806"/>
          </a:xfrm>
          <a:prstGeom prst="wedgeRoundRectCallout">
            <a:avLst>
              <a:gd name="adj1" fmla="val -70002"/>
              <a:gd name="adj2" fmla="val 7006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Prawdopodo-bieństwo </a:t>
            </a:r>
            <a:r>
              <a:rPr lang="pl-PL" sz="1600" dirty="0"/>
              <a:t>polecenia produktu pod </a:t>
            </a:r>
            <a:r>
              <a:rPr lang="pl-PL" sz="1600" dirty="0" smtClean="0"/>
              <a:t>warunkiem, że respondent ma więcej niż 50 lat wynosi 84%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19440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13727"/>
            <a:ext cx="9404723" cy="1400530"/>
          </a:xfrm>
        </p:spPr>
        <p:txBody>
          <a:bodyPr/>
          <a:lstStyle/>
          <a:p>
            <a:pPr algn="ctr"/>
            <a:r>
              <a:rPr lang="pl-PL" sz="4000" dirty="0"/>
              <a:t>Polecenie produktu jako miara </a:t>
            </a:r>
            <a:r>
              <a:rPr lang="pl-PL" sz="4000" dirty="0" smtClean="0"/>
              <a:t>zadowolenia – działy:</a:t>
            </a:r>
            <a:endParaRPr lang="pl-PL" sz="4000" dirty="0"/>
          </a:p>
        </p:txBody>
      </p:sp>
      <p:pic>
        <p:nvPicPr>
          <p:cNvPr id="4" name="Obraz 6">
            <a:extLst>
              <a:ext uri="{FF2B5EF4-FFF2-40B4-BE49-F238E27FC236}">
                <a16:creationId xmlns="" xmlns:a16="http://schemas.microsoft.com/office/drawing/2014/main" id="{1DCFCB6F-F8FE-48C9-8C04-FFC3C01B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7" y="1614257"/>
            <a:ext cx="4857944" cy="5022373"/>
          </a:xfrm>
          <a:prstGeom prst="rect">
            <a:avLst/>
          </a:prstGeom>
        </p:spPr>
      </p:pic>
      <p:pic>
        <p:nvPicPr>
          <p:cNvPr id="5" name="Obraz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3715" y="3125317"/>
            <a:ext cx="4638675" cy="1581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27127" y="4488872"/>
            <a:ext cx="1225263" cy="2175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9227127" y="3405068"/>
            <a:ext cx="1225263" cy="217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2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13727"/>
            <a:ext cx="9404723" cy="1400530"/>
          </a:xfrm>
        </p:spPr>
        <p:txBody>
          <a:bodyPr/>
          <a:lstStyle/>
          <a:p>
            <a:pPr algn="ctr"/>
            <a:r>
              <a:rPr lang="pl-PL" sz="4000" dirty="0"/>
              <a:t>Polecenie produktu jako miara </a:t>
            </a:r>
            <a:r>
              <a:rPr lang="pl-PL" sz="4000" dirty="0" smtClean="0"/>
              <a:t>zadowolenia – departamenty:</a:t>
            </a:r>
            <a:endParaRPr lang="pl-PL" sz="4000" dirty="0"/>
          </a:p>
        </p:txBody>
      </p:sp>
      <p:pic>
        <p:nvPicPr>
          <p:cNvPr id="6" name="Obraz 5">
            <a:extLst>
              <a:ext uri="{FF2B5EF4-FFF2-40B4-BE49-F238E27FC236}">
                <a16:creationId xmlns="" xmlns:a16="http://schemas.microsoft.com/office/drawing/2014/main" id="{EB47B15B-0307-4281-99E2-5497AA20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7" y="1585256"/>
            <a:ext cx="4921464" cy="5127271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91" y="2412519"/>
            <a:ext cx="4467225" cy="289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96453" y="4821381"/>
            <a:ext cx="1225263" cy="217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9396453" y="3751521"/>
            <a:ext cx="1225263" cy="2175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6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13727"/>
            <a:ext cx="9404723" cy="1400530"/>
          </a:xfrm>
        </p:spPr>
        <p:txBody>
          <a:bodyPr/>
          <a:lstStyle/>
          <a:p>
            <a:pPr algn="ctr"/>
            <a:r>
              <a:rPr lang="pl-PL" sz="4000" dirty="0"/>
              <a:t>Polecenie produktu jako miara </a:t>
            </a:r>
            <a:r>
              <a:rPr lang="pl-PL" sz="4000" dirty="0" smtClean="0"/>
              <a:t>zadowolenia – klasy ubrań:</a:t>
            </a:r>
            <a:endParaRPr lang="pl-PL" sz="4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1" y="1614257"/>
            <a:ext cx="6285606" cy="4967850"/>
          </a:xfrm>
          <a:prstGeom prst="rect">
            <a:avLst/>
          </a:prstGeom>
        </p:spPr>
      </p:pic>
      <p:pic>
        <p:nvPicPr>
          <p:cNvPr id="8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396" y="5665624"/>
            <a:ext cx="42005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1" dirty="0">
                <a:latin typeface="28"/>
              </a:rPr>
              <a:t>Rozkład opinii według struktury produktów w </a:t>
            </a:r>
            <a:r>
              <a:rPr lang="pl-PL" sz="2800" b="1" dirty="0" smtClean="0">
                <a:latin typeface="28"/>
              </a:rPr>
              <a:t>sklepie:</a:t>
            </a:r>
            <a:endParaRPr lang="pl-PL" sz="2800" b="1" dirty="0">
              <a:latin typeface="28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4330460" y="2441277"/>
            <a:ext cx="3096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28"/>
              </a:rPr>
              <a:t>DZIAŁ</a:t>
            </a:r>
          </a:p>
          <a:p>
            <a:endParaRPr lang="pl-PL" dirty="0">
              <a:latin typeface="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28"/>
              </a:rPr>
              <a:t>DEPARTAMENT</a:t>
            </a:r>
          </a:p>
          <a:p>
            <a:endParaRPr lang="pl-PL" dirty="0">
              <a:latin typeface="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28"/>
              </a:rPr>
              <a:t>KLASA ODZIEŻY</a:t>
            </a:r>
          </a:p>
        </p:txBody>
      </p:sp>
    </p:spTree>
    <p:extLst>
      <p:ext uri="{BB962C8B-B14F-4D97-AF65-F5344CB8AC3E}">
        <p14:creationId xmlns:p14="http://schemas.microsoft.com/office/powerpoint/2010/main" val="24999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DZIAŁY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4" y="1406341"/>
            <a:ext cx="5524500" cy="51625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1" y="1404240"/>
            <a:ext cx="5172075" cy="51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DZIAŁY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58" y="1388852"/>
            <a:ext cx="5191125" cy="516465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="" xmlns:a16="http://schemas.microsoft.com/office/drawing/2014/main" id="{85C66062-3502-4124-BA75-3FB3B6D1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3" y="1388852"/>
            <a:ext cx="5429250" cy="51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wstępne: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2756"/>
            <a:ext cx="8946541" cy="469564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pl-PL" dirty="0"/>
              <a:t>W zbiorze danych mam </a:t>
            </a:r>
            <a:r>
              <a:rPr lang="en-US" dirty="0"/>
              <a:t>23</a:t>
            </a:r>
            <a:r>
              <a:rPr lang="pl-PL" dirty="0"/>
              <a:t> </a:t>
            </a:r>
            <a:r>
              <a:rPr lang="en-US" dirty="0"/>
              <a:t>486 </a:t>
            </a:r>
            <a:r>
              <a:rPr lang="pl-PL" dirty="0"/>
              <a:t>wierszy</a:t>
            </a:r>
            <a:r>
              <a:rPr lang="en-US" dirty="0"/>
              <a:t> </a:t>
            </a:r>
            <a:r>
              <a:rPr lang="pl-PL" dirty="0"/>
              <a:t>i 10 zmiennych dla każdego z nich</a:t>
            </a:r>
            <a:r>
              <a:rPr lang="en-US" dirty="0"/>
              <a:t>. </a:t>
            </a:r>
            <a:r>
              <a:rPr lang="pl-PL" dirty="0"/>
              <a:t>Każdy z nich to jedna ocena klienta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Clothing ID: Integer </a:t>
            </a:r>
            <a:endParaRPr lang="pl-PL" dirty="0"/>
          </a:p>
          <a:p>
            <a:pPr fontAlgn="base"/>
            <a:r>
              <a:rPr lang="en-US" dirty="0"/>
              <a:t>Age: Integer </a:t>
            </a:r>
            <a:endParaRPr lang="pl-PL" dirty="0"/>
          </a:p>
          <a:p>
            <a:pPr fontAlgn="base"/>
            <a:r>
              <a:rPr lang="en-US" dirty="0"/>
              <a:t>Title: String </a:t>
            </a:r>
            <a:endParaRPr lang="pl-PL" dirty="0"/>
          </a:p>
          <a:p>
            <a:pPr fontAlgn="base"/>
            <a:r>
              <a:rPr lang="en-US" dirty="0"/>
              <a:t>Review Text: String </a:t>
            </a:r>
            <a:endParaRPr lang="pl-PL" dirty="0"/>
          </a:p>
          <a:p>
            <a:pPr fontAlgn="base"/>
            <a:r>
              <a:rPr lang="en-US" dirty="0"/>
              <a:t>Rating: Integer</a:t>
            </a:r>
            <a:r>
              <a:rPr lang="pl-PL" dirty="0"/>
              <a:t> w zakresie od 1 do 5, gdzie 1 to najniższa ocena, a 5 najlepsza</a:t>
            </a:r>
            <a:endParaRPr lang="en-US" dirty="0"/>
          </a:p>
          <a:p>
            <a:pPr fontAlgn="base"/>
            <a:r>
              <a:rPr lang="en-US" dirty="0"/>
              <a:t>Recommended IND: Binary variable</a:t>
            </a:r>
            <a:r>
              <a:rPr lang="pl-PL" dirty="0"/>
              <a:t>, gdzie 1 = ‚polecam’, a 0 = ‚nie polecam’</a:t>
            </a:r>
          </a:p>
          <a:p>
            <a:pPr fontAlgn="base"/>
            <a:r>
              <a:rPr lang="en-US" dirty="0"/>
              <a:t>Positive Feedback Count: Integer</a:t>
            </a:r>
            <a:endParaRPr lang="pl-PL" dirty="0"/>
          </a:p>
          <a:p>
            <a:pPr fontAlgn="base"/>
            <a:r>
              <a:rPr lang="en-US" dirty="0"/>
              <a:t>Division Name: </a:t>
            </a:r>
            <a:r>
              <a:rPr lang="pl-PL" dirty="0"/>
              <a:t>String</a:t>
            </a:r>
            <a:endParaRPr lang="en-US" dirty="0"/>
          </a:p>
          <a:p>
            <a:pPr fontAlgn="base"/>
            <a:r>
              <a:rPr lang="en-US" dirty="0"/>
              <a:t>Department Name: </a:t>
            </a:r>
            <a:r>
              <a:rPr lang="pl-PL" dirty="0"/>
              <a:t>String</a:t>
            </a:r>
            <a:endParaRPr lang="en-US" dirty="0"/>
          </a:p>
          <a:p>
            <a:pPr fontAlgn="base"/>
            <a:r>
              <a:rPr lang="en-US" dirty="0"/>
              <a:t>Class Name: </a:t>
            </a:r>
            <a:r>
              <a:rPr lang="pl-PL" dirty="0"/>
              <a:t>String</a:t>
            </a:r>
            <a:endParaRPr lang="en-US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93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DEPARTAMENTY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01" y="1457865"/>
            <a:ext cx="5562600" cy="516767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738" y="3036678"/>
            <a:ext cx="3886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DEPARTAMENTY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4446"/>
            <a:ext cx="4958212" cy="5230641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70438B04-3228-4BFE-8941-4C510BA2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75" y="1394446"/>
            <a:ext cx="5019675" cy="52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DEPARTAMENTY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70438B04-3228-4BFE-8941-4C510BA2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75" y="1394446"/>
            <a:ext cx="5019675" cy="5230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73" y="2497714"/>
            <a:ext cx="5539654" cy="30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KLASY UBRAŃ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74" y="1405297"/>
            <a:ext cx="4968929" cy="516803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12" y="1549880"/>
            <a:ext cx="4057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KLASY UBRAŃ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A633CC01-262E-4A03-9027-EE9DD691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55" y="1490409"/>
            <a:ext cx="7367154" cy="49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KLASY UBRAŃ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11035121-1DC2-4144-9B47-FC8036A9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3" y="1552756"/>
            <a:ext cx="5136264" cy="4712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67" y="1753898"/>
            <a:ext cx="6543241" cy="39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6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3" y="548952"/>
            <a:ext cx="9404723" cy="1400530"/>
          </a:xfrm>
        </p:spPr>
        <p:txBody>
          <a:bodyPr/>
          <a:lstStyle/>
          <a:p>
            <a:pPr algn="ctr"/>
            <a:r>
              <a:rPr lang="pl-PL" dirty="0" err="1"/>
              <a:t>Clothing</a:t>
            </a:r>
            <a:r>
              <a:rPr lang="pl-PL" dirty="0"/>
              <a:t> ID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94" y="1332874"/>
            <a:ext cx="5688402" cy="542475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20" y="1931060"/>
            <a:ext cx="3657600" cy="2667000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7332453" y="5175849"/>
            <a:ext cx="2691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25 najczęściej ocenianych detali ma łącznie 10089 ocen czyli 42% wszystkich ocen</a:t>
            </a:r>
          </a:p>
        </p:txBody>
      </p:sp>
    </p:spTree>
    <p:extLst>
      <p:ext uri="{BB962C8B-B14F-4D97-AF65-F5344CB8AC3E}">
        <p14:creationId xmlns:p14="http://schemas.microsoft.com/office/powerpoint/2010/main" val="14083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3" y="548952"/>
            <a:ext cx="9404723" cy="1400530"/>
          </a:xfrm>
        </p:spPr>
        <p:txBody>
          <a:bodyPr/>
          <a:lstStyle/>
          <a:p>
            <a:pPr algn="ctr"/>
            <a:r>
              <a:rPr lang="pl-PL" dirty="0" err="1"/>
              <a:t>Clothing</a:t>
            </a:r>
            <a:r>
              <a:rPr lang="pl-PL" dirty="0"/>
              <a:t> ID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29" y="1362974"/>
            <a:ext cx="5336443" cy="529832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11" y="1362974"/>
            <a:ext cx="5502975" cy="53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696" y="2652454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Analiza komentarzy</a:t>
            </a:r>
          </a:p>
        </p:txBody>
      </p:sp>
    </p:spTree>
    <p:extLst>
      <p:ext uri="{BB962C8B-B14F-4D97-AF65-F5344CB8AC3E}">
        <p14:creationId xmlns:p14="http://schemas.microsoft.com/office/powerpoint/2010/main" val="3251061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696" y="2652454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Analiza czynnikowa</a:t>
            </a:r>
          </a:p>
        </p:txBody>
      </p:sp>
    </p:spTree>
    <p:extLst>
      <p:ext uri="{BB962C8B-B14F-4D97-AF65-F5344CB8AC3E}">
        <p14:creationId xmlns:p14="http://schemas.microsoft.com/office/powerpoint/2010/main" val="345166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903" y="2346384"/>
            <a:ext cx="4779033" cy="3324045"/>
          </a:xfrm>
        </p:spPr>
        <p:txBody>
          <a:bodyPr>
            <a:normAutofit/>
          </a:bodyPr>
          <a:lstStyle/>
          <a:p>
            <a:pPr fontAlgn="base"/>
            <a:r>
              <a:rPr lang="pl-PL" dirty="0"/>
              <a:t>ANALIZA DANYCH LICZBOWYCH</a:t>
            </a:r>
          </a:p>
          <a:p>
            <a:pPr fontAlgn="base"/>
            <a:r>
              <a:rPr lang="pl-PL" dirty="0"/>
              <a:t>ANALIZA KOMENTARZY</a:t>
            </a:r>
          </a:p>
          <a:p>
            <a:pPr fontAlgn="base"/>
            <a:r>
              <a:rPr lang="pl-PL" dirty="0"/>
              <a:t>ANALIZA CZYNNIKOWA</a:t>
            </a:r>
            <a:endParaRPr lang="en-US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93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 dirty="0">
                <a:latin typeface="Noto Sans Regular"/>
              </a:rPr>
              <a:t>Przygotowanie danych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2176691" y="1959513"/>
            <a:ext cx="7838051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Usunięcie danych z komentarzem oceny</a:t>
            </a: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Stworzenie </a:t>
            </a:r>
            <a:r>
              <a:rPr lang="pl-PL" sz="2540" i="1" spc="-1" dirty="0" err="1">
                <a:latin typeface="Noto Sans Regular"/>
              </a:rPr>
              <a:t>dummy</a:t>
            </a:r>
            <a:r>
              <a:rPr lang="pl-PL" sz="2540" i="1" spc="-1" dirty="0">
                <a:latin typeface="Noto Sans Regular"/>
              </a:rPr>
              <a:t> </a:t>
            </a:r>
            <a:r>
              <a:rPr lang="pl-PL" sz="2540" i="1" spc="-1" dirty="0" err="1">
                <a:latin typeface="Noto Sans Regular"/>
              </a:rPr>
              <a:t>variables</a:t>
            </a:r>
            <a:r>
              <a:rPr lang="pl-PL" sz="2540" i="1" spc="-1" dirty="0">
                <a:latin typeface="Noto Sans Regular"/>
              </a:rPr>
              <a:t> </a:t>
            </a:r>
            <a:r>
              <a:rPr lang="pl-PL" sz="2540" spc="-1" dirty="0">
                <a:latin typeface="Noto Sans Regular"/>
              </a:rPr>
              <a:t>ze zmiennych kategorycznych</a:t>
            </a: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pl-PL" sz="2540" spc="-1" dirty="0">
              <a:latin typeface="Noto Sans Regular"/>
            </a:endParaRP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Test </a:t>
            </a:r>
            <a:r>
              <a:rPr lang="pl-PL" sz="2540" spc="-1" dirty="0" err="1">
                <a:latin typeface="Noto Sans Regular"/>
              </a:rPr>
              <a:t>Bartlett’a</a:t>
            </a:r>
            <a:r>
              <a:rPr lang="pl-PL" sz="2540" spc="-1" dirty="0">
                <a:latin typeface="Noto Sans Regular"/>
              </a:rPr>
              <a:t>: p-</a:t>
            </a:r>
            <a:r>
              <a:rPr lang="pl-PL" sz="2540" spc="-1" dirty="0" err="1">
                <a:latin typeface="Noto Sans Regular"/>
              </a:rPr>
              <a:t>value</a:t>
            </a:r>
            <a:r>
              <a:rPr lang="pl-PL" sz="2540" spc="-1" dirty="0">
                <a:latin typeface="Noto Sans Regular"/>
              </a:rPr>
              <a:t> = 0.0</a:t>
            </a: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KMO Test: 0.12</a:t>
            </a:r>
          </a:p>
        </p:txBody>
      </p:sp>
    </p:spTree>
    <p:extLst>
      <p:ext uri="{BB962C8B-B14F-4D97-AF65-F5344CB8AC3E}">
        <p14:creationId xmlns:p14="http://schemas.microsoft.com/office/powerpoint/2010/main" val="617460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>
                <a:latin typeface="Noto Sans Regular"/>
              </a:rPr>
              <a:t>Liczba czynników</a:t>
            </a:r>
          </a:p>
        </p:txBody>
      </p:sp>
      <p:pic>
        <p:nvPicPr>
          <p:cNvPr id="88" name="Obraz 87"/>
          <p:cNvPicPr/>
          <p:nvPr/>
        </p:nvPicPr>
        <p:blipFill>
          <a:blip r:embed="rId2"/>
          <a:stretch/>
        </p:blipFill>
        <p:spPr>
          <a:xfrm>
            <a:off x="2503277" y="1513071"/>
            <a:ext cx="6792978" cy="46048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568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 dirty="0">
                <a:latin typeface="Noto Sans Regular"/>
              </a:rPr>
              <a:t>Analiza czynników</a:t>
            </a:r>
          </a:p>
        </p:txBody>
      </p:sp>
      <p:pic>
        <p:nvPicPr>
          <p:cNvPr id="90" name="Obraz 89"/>
          <p:cNvPicPr/>
          <p:nvPr/>
        </p:nvPicPr>
        <p:blipFill>
          <a:blip r:embed="rId2"/>
          <a:stretch/>
        </p:blipFill>
        <p:spPr>
          <a:xfrm>
            <a:off x="2111374" y="1502294"/>
            <a:ext cx="7913819" cy="50098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229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 dirty="0">
                <a:latin typeface="Noto Sans Regular"/>
              </a:rPr>
              <a:t>Wariancja</a:t>
            </a:r>
          </a:p>
        </p:txBody>
      </p:sp>
      <p:pic>
        <p:nvPicPr>
          <p:cNvPr id="92" name="Obraz 91"/>
          <p:cNvPicPr/>
          <p:nvPr/>
        </p:nvPicPr>
        <p:blipFill>
          <a:blip r:embed="rId2"/>
          <a:stretch/>
        </p:blipFill>
        <p:spPr>
          <a:xfrm>
            <a:off x="2829862" y="2707394"/>
            <a:ext cx="6238436" cy="14340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6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Podstawowe dane statystyczne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576387"/>
            <a:ext cx="7715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Korelacje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24" y="1407751"/>
            <a:ext cx="7625751" cy="5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Kilka słów o </a:t>
            </a:r>
            <a:r>
              <a:rPr lang="pl-PL" dirty="0" smtClean="0"/>
              <a:t>wieku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5" y="1853248"/>
            <a:ext cx="4219575" cy="263842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36" y="1472161"/>
            <a:ext cx="5543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Kilka słów o </a:t>
            </a:r>
            <a:r>
              <a:rPr lang="pl-PL" dirty="0" smtClean="0"/>
              <a:t>wieku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748206"/>
            <a:ext cx="5638800" cy="385762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31" y="1152983"/>
            <a:ext cx="5433816" cy="51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Rating jako miara </a:t>
            </a:r>
            <a:r>
              <a:rPr lang="pl-PL" dirty="0" smtClean="0"/>
              <a:t>zadowolenia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7" y="2048510"/>
            <a:ext cx="4872079" cy="334227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8803"/>
            <a:ext cx="4885605" cy="519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64" y="143686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Rating a </a:t>
            </a:r>
            <a:r>
              <a:rPr lang="pl-PL" dirty="0" smtClean="0"/>
              <a:t>wiek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3" y="843951"/>
            <a:ext cx="3733800" cy="57912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64" y="1189726"/>
            <a:ext cx="6686122" cy="48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716</TotalTime>
  <Words>314</Words>
  <Application>Microsoft Office PowerPoint</Application>
  <PresentationFormat>Widescreen</PresentationFormat>
  <Paragraphs>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28</vt:lpstr>
      <vt:lpstr>Arial</vt:lpstr>
      <vt:lpstr>Century Gothic</vt:lpstr>
      <vt:lpstr>Noto Sans Regular</vt:lpstr>
      <vt:lpstr>Wingdings</vt:lpstr>
      <vt:lpstr>Wingdings 3</vt:lpstr>
      <vt:lpstr>Ion</vt:lpstr>
      <vt:lpstr>Women’s Clothing  E-Commerce dataset revolving around the reviews </vt:lpstr>
      <vt:lpstr>Informacje wstępne:</vt:lpstr>
      <vt:lpstr>Plan prezentacji</vt:lpstr>
      <vt:lpstr>Podstawowe dane statystyczne</vt:lpstr>
      <vt:lpstr>Korelacje</vt:lpstr>
      <vt:lpstr>Kilka słów o wieku</vt:lpstr>
      <vt:lpstr>Kilka słów o wieku</vt:lpstr>
      <vt:lpstr>Rating jako miara zadowolenia</vt:lpstr>
      <vt:lpstr>Rating a wiek</vt:lpstr>
      <vt:lpstr>Rating a wiek</vt:lpstr>
      <vt:lpstr>Polecenie produktu jako miara zadowolenia</vt:lpstr>
      <vt:lpstr>Polecenie produktu jako miara zadowolenia</vt:lpstr>
      <vt:lpstr>Polecenie produktu jako miara zadowolenia</vt:lpstr>
      <vt:lpstr>Polecenie produktu jako miara zadowolenia – działy:</vt:lpstr>
      <vt:lpstr>Polecenie produktu jako miara zadowolenia – departamenty:</vt:lpstr>
      <vt:lpstr>Polecenie produktu jako miara zadowolenia – klasy ubrań:</vt:lpstr>
      <vt:lpstr>Rozkład opinii według struktury produktów w sklepie:</vt:lpstr>
      <vt:lpstr>Rozkład opinii według struktury produktów w sklepie DZIAŁY</vt:lpstr>
      <vt:lpstr>Rozkład opinii według struktury produktów w sklepie DZIAŁY</vt:lpstr>
      <vt:lpstr>Rozkład opinii według struktury produktów w sklepie DEPARTAMENTY</vt:lpstr>
      <vt:lpstr>Rozkład opinii według struktury produktów w sklepie DEPARTAMENTY</vt:lpstr>
      <vt:lpstr>Rozkład opinii według struktury produktów w sklepie DEPARTAMENTY</vt:lpstr>
      <vt:lpstr>Rozkład opinii według struktury produktów w sklepie KLASY UBRAŃ</vt:lpstr>
      <vt:lpstr>Rozkład opinii według struktury produktów w sklepie KLASY UBRAŃ</vt:lpstr>
      <vt:lpstr>Rozkład opinii według struktury produktów w sklepie KLASY UBRAŃ</vt:lpstr>
      <vt:lpstr>Clothing ID</vt:lpstr>
      <vt:lpstr>Clothing ID</vt:lpstr>
      <vt:lpstr>Analiza komentarzy</vt:lpstr>
      <vt:lpstr>Analiza czynnikowa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Który dzień/okres jest najbardziej pracowity pod kątem otrzymanych skarg, wypłat/rekompensat, dlaczego?</dc:title>
  <dc:creator>Agusia</dc:creator>
  <cp:lastModifiedBy>Agusia</cp:lastModifiedBy>
  <cp:revision>59</cp:revision>
  <dcterms:created xsi:type="dcterms:W3CDTF">2019-04-12T11:19:51Z</dcterms:created>
  <dcterms:modified xsi:type="dcterms:W3CDTF">2019-06-16T15:33:41Z</dcterms:modified>
</cp:coreProperties>
</file>