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12E52BC-6D2F-4197-BC83-B49D6CE0E935}">
  <a:tblStyle styleId="{212E52BC-6D2F-4197-BC83-B49D6CE0E9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penSans-regular.fntdata"/><Relationship Id="rId12" Type="http://schemas.openxmlformats.org/officeDocument/2006/relationships/slide" Target="slides/slide6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9.xml"/><Relationship Id="rId37" Type="http://schemas.openxmlformats.org/officeDocument/2006/relationships/font" Target="fonts/OpenSans-italic.fntdata"/><Relationship Id="rId14" Type="http://schemas.openxmlformats.org/officeDocument/2006/relationships/slide" Target="slides/slide8.xml"/><Relationship Id="rId36" Type="http://schemas.openxmlformats.org/officeDocument/2006/relationships/font" Target="fonts/Open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8a93c899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b8a93c899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8a93c899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b8a93c899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8af110e7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8af110e7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8af110e7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8af110e7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8af110e7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8af110e7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8af110e7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8af110e7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8af110e7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8af110e7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8af110e7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8af110e7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8af110e7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b8af110e7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8af110e7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b8af110e7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7d2d64f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7d2d64f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82fcb0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582fcb0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586f9ef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586f9ef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82fcb0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582fcb0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586f9ef2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586f9ef2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586f9ef2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586f9ef2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86f9ef2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586f9ef2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57d2d64f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57d2d64f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7d2d64f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7d2d64f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b64fbb3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b64fbb3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7d2d64f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7d2d64f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8a93c89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8a93c89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7d2d64f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7d2d64f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8a93c89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8a93c89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8a93c89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8a93c89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bKp6Chs8x0P5sc82wvknVZRa4ZlcReEQ/view" TargetMode="External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k7L_gvlDpmVCiZUWyxvmDC1-vX9WnDRh/view" TargetMode="External"/><Relationship Id="rId4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BVKGoCIzhh8pqy__J3KeCaRTdMyRbvq0/view" TargetMode="External"/><Relationship Id="rId4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4kNwKmZ-mz_1LqYZ_ZpXuRoY2ZwpAY14/view" TargetMode="External"/><Relationship Id="rId4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dWsOj8kVpOfQQ2hvLBu0mQr1y8nbCRUz/view" TargetMode="External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y-FGArKJxRxHDkmNH7PMCePbw6T9xJpc/view" TargetMode="External"/><Relationship Id="rId4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1bylIbIUsPxYi3mL2I8P0IeCtOwMy4Jl/view" TargetMode="External"/><Relationship Id="rId4" Type="http://schemas.openxmlformats.org/officeDocument/2006/relationships/image" Target="../media/image2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sqj6-oYaNZemjlOwynLQ6j6Ad96D0qTo/view" TargetMode="External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489475" y="1398150"/>
            <a:ext cx="67800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" sz="4800">
                <a:latin typeface="Arial"/>
                <a:ea typeface="Arial"/>
                <a:cs typeface="Arial"/>
                <a:sym typeface="Arial"/>
              </a:rPr>
              <a:t>ŻYCIE, ŚMIERĆ I</a:t>
            </a:r>
            <a:r>
              <a:rPr b="0" lang="pl" sz="3600">
                <a:latin typeface="Arial"/>
                <a:ea typeface="Arial"/>
                <a:cs typeface="Arial"/>
                <a:sym typeface="Arial"/>
              </a:rPr>
              <a:t> </a:t>
            </a:r>
            <a:endParaRPr b="0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przygotowane przez pg_team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100" y="1577500"/>
            <a:ext cx="897674" cy="8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>
            <p:ph type="ctrTitle"/>
          </p:nvPr>
        </p:nvSpPr>
        <p:spPr>
          <a:xfrm>
            <a:off x="1004125" y="2335693"/>
            <a:ext cx="7136700" cy="3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latin typeface="Arial"/>
                <a:ea typeface="Arial"/>
                <a:cs typeface="Arial"/>
                <a:sym typeface="Arial"/>
              </a:rPr>
              <a:t>W POŁUDNIOWO-WSCHODNIEJ AZJI I NA PACYFIKU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130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 title="Tableau Public - sqlproject 2019-11-24 08-07-1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775" y="131512"/>
            <a:ext cx="8676451" cy="4880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">
                <a:latin typeface="Arial"/>
                <a:ea typeface="Arial"/>
                <a:cs typeface="Arial"/>
                <a:sym typeface="Arial"/>
              </a:rPr>
              <a:t>WSKAŹNIK URODZEŃ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486550"/>
            <a:ext cx="8520600" cy="30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l" sz="2400"/>
              <a:t>Wartość średnia w poszczególnych latach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l" sz="2400"/>
              <a:t>Zmienność dla poszczególnych krajów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l" sz="2400"/>
              <a:t>Max/min wskaźnik urodzeń a PKB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100" y="141750"/>
            <a:ext cx="6463800" cy="48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 title="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2650" y="12"/>
            <a:ext cx="5658700" cy="496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 title="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7212" y="126288"/>
            <a:ext cx="5569576" cy="489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">
                <a:latin typeface="Arial"/>
                <a:ea typeface="Arial"/>
                <a:cs typeface="Arial"/>
                <a:sym typeface="Arial"/>
              </a:rPr>
              <a:t>DŁUGOŚĆ ŻYCIA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486550"/>
            <a:ext cx="8520600" cy="30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l" sz="2400"/>
              <a:t>Wartość średnia w poszczególnych latach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l" sz="2400"/>
              <a:t>Zmienność dla poszczególnych krajów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l" sz="2400"/>
              <a:t>Max/min długość życia a PKB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41750"/>
            <a:ext cx="6172199" cy="48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0" title="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6950" y="152399"/>
            <a:ext cx="55101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1" title="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6950" y="152399"/>
            <a:ext cx="55101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">
                <a:latin typeface="Arial"/>
                <a:ea typeface="Arial"/>
                <a:cs typeface="Arial"/>
                <a:sym typeface="Arial"/>
              </a:rPr>
              <a:t>PROBLEM BIZNESOWY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400" y="1152425"/>
            <a:ext cx="2921199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63" y="980600"/>
            <a:ext cx="7629674" cy="385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273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" sz="2400">
                <a:latin typeface="Arial"/>
                <a:ea typeface="Arial"/>
                <a:cs typeface="Arial"/>
                <a:sym typeface="Arial"/>
              </a:rPr>
              <a:t>WSPÓŁCZYNNIK UMIERALNOŚCI W REGIONIE SYSTEMATYCZNIE SPADA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63" y="980600"/>
            <a:ext cx="7629674" cy="385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75" y="980600"/>
            <a:ext cx="7820051" cy="395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273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" sz="2400">
                <a:latin typeface="Arial"/>
                <a:ea typeface="Arial"/>
                <a:cs typeface="Arial"/>
                <a:sym typeface="Arial"/>
              </a:rPr>
              <a:t>ŚREDNIE WSPÓŁCZYNNIKI UMIERALNOŚCI I URODZEŃ POKAZUJĄ DYNAMICZNY WZROST POPULACJI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63" y="980600"/>
            <a:ext cx="7629674" cy="385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273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" sz="2400">
                <a:latin typeface="Arial"/>
                <a:ea typeface="Arial"/>
                <a:cs typeface="Arial"/>
                <a:sym typeface="Arial"/>
              </a:rPr>
              <a:t>ŚREDNI WSPÓŁCZYNNIK UMIERALNOŚCI W NIEKTÓRYCH KRAJACH </a:t>
            </a:r>
            <a:r>
              <a:rPr b="0" lang="pl" sz="2400">
                <a:latin typeface="Arial"/>
                <a:ea typeface="Arial"/>
                <a:cs typeface="Arial"/>
                <a:sym typeface="Arial"/>
              </a:rPr>
              <a:t>WZRASTA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176" y="1138500"/>
            <a:ext cx="7629651" cy="3858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273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" sz="2400">
                <a:latin typeface="Arial"/>
                <a:ea typeface="Arial"/>
                <a:cs typeface="Arial"/>
                <a:sym typeface="Arial"/>
              </a:rPr>
              <a:t>ZMIANA</a:t>
            </a:r>
            <a:r>
              <a:rPr b="0" lang="pl" sz="2400">
                <a:latin typeface="Arial"/>
                <a:ea typeface="Arial"/>
                <a:cs typeface="Arial"/>
                <a:sym typeface="Arial"/>
              </a:rPr>
              <a:t> WSPÓŁCZYNNIKA UMIERALNOŚCI W POSZCZEGÓLNYCH KRAJACH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35" title="d_rate_is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9938" y="1133000"/>
            <a:ext cx="5144135" cy="385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63" y="980600"/>
            <a:ext cx="7629674" cy="38581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273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" sz="2400">
                <a:latin typeface="Arial"/>
                <a:ea typeface="Arial"/>
                <a:cs typeface="Arial"/>
                <a:sym typeface="Arial"/>
              </a:rPr>
              <a:t>LICZBA ŚMIERCI </a:t>
            </a:r>
            <a:r>
              <a:rPr b="0" lang="pl" sz="2400">
                <a:latin typeface="Arial"/>
                <a:ea typeface="Arial"/>
                <a:cs typeface="Arial"/>
                <a:sym typeface="Arial"/>
              </a:rPr>
              <a:t>MAŁYCH</a:t>
            </a:r>
            <a:r>
              <a:rPr b="0" lang="pl" sz="2400">
                <a:latin typeface="Arial"/>
                <a:ea typeface="Arial"/>
                <a:cs typeface="Arial"/>
                <a:sym typeface="Arial"/>
              </a:rPr>
              <a:t> DZIECI I NOWORODKÓW GWAŁTOWNIE SPADA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176" y="1138500"/>
            <a:ext cx="7629651" cy="3858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000" y="1104106"/>
            <a:ext cx="7629652" cy="3855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273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" sz="2400">
                <a:latin typeface="Arial"/>
                <a:ea typeface="Arial"/>
                <a:cs typeface="Arial"/>
                <a:sym typeface="Arial"/>
              </a:rPr>
              <a:t>ZESTAWIENIE LICZBY ŚMIERCI DZIECI Z WYDATKAMI NA ZDROWIE I ICH ZMIANA W CZASIE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7" title="death_health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538" y="1133675"/>
            <a:ext cx="4580928" cy="385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">
                <a:latin typeface="Arial"/>
                <a:ea typeface="Arial"/>
                <a:cs typeface="Arial"/>
                <a:sym typeface="Arial"/>
              </a:rPr>
              <a:t>NASZ WYBÓR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4" name="Google Shape;214;p38"/>
          <p:cNvGraphicFramePr/>
          <p:nvPr/>
        </p:nvGraphicFramePr>
        <p:xfrm>
          <a:off x="632100" y="168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{212E52BC-6D2F-4197-BC83-B49D6CE0E935}</a:tableStyleId>
              </a:tblPr>
              <a:tblGrid>
                <a:gridCol w="3939900"/>
                <a:gridCol w="3939900"/>
              </a:tblGrid>
              <a:tr h="75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3600">
                          <a:solidFill>
                            <a:schemeClr val="accent1"/>
                          </a:solidFill>
                        </a:rPr>
                        <a:t>DZIECI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3600">
                          <a:solidFill>
                            <a:schemeClr val="accent1"/>
                          </a:solidFill>
                        </a:rPr>
                        <a:t>SENIORZY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1342625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pl" sz="1800"/>
                        <a:t>CHINY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pl" sz="1800"/>
                        <a:t>TAJLANDIA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pl" sz="1800"/>
                        <a:t>INDONEZJA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pl" sz="1800"/>
                        <a:t>JAPONIA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pl" sz="1800"/>
                        <a:t>CHINY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pl" sz="1800"/>
                        <a:t>TAJLANDIA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">
                <a:latin typeface="Arial"/>
                <a:ea typeface="Arial"/>
                <a:cs typeface="Arial"/>
                <a:sym typeface="Arial"/>
              </a:rPr>
              <a:t>WSTĘPNY WYBÓR DANYCH</a:t>
            </a:r>
            <a:r>
              <a:rPr b="0" lang="pl">
                <a:latin typeface="Arial"/>
                <a:ea typeface="Arial"/>
                <a:cs typeface="Arial"/>
                <a:sym typeface="Arial"/>
              </a:rPr>
              <a:t> 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86550"/>
            <a:ext cx="8520600" cy="30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pl"/>
              <a:t>43 kraje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l"/>
              <a:t>lata 1990-2010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12472" l="0" r="12472" t="0"/>
          <a:stretch/>
        </p:blipFill>
        <p:spPr>
          <a:xfrm>
            <a:off x="4408724" y="1332050"/>
            <a:ext cx="4120951" cy="30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38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">
                <a:latin typeface="Arial"/>
                <a:ea typeface="Arial"/>
                <a:cs typeface="Arial"/>
                <a:sym typeface="Arial"/>
              </a:rPr>
              <a:t>PKB 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6" title="pkp-per-capita-ppp-movi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487" y="769400"/>
            <a:ext cx="7455024" cy="419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486550"/>
            <a:ext cx="8520600" cy="30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7650"/>
            <a:ext cx="83439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362" y="174713"/>
            <a:ext cx="6379276" cy="479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4517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