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2" r:id="rId14"/>
    <p:sldId id="271" r:id="rId15"/>
    <p:sldId id="276" r:id="rId16"/>
    <p:sldId id="275" r:id="rId17"/>
    <p:sldId id="277" r:id="rId18"/>
    <p:sldId id="274" r:id="rId19"/>
    <p:sldId id="278" r:id="rId20"/>
    <p:sldId id="279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C00"/>
    <a:srgbClr val="CC9900"/>
    <a:srgbClr val="8C8C5B"/>
    <a:srgbClr val="3F7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111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c5cc8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c5cc8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8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c5cc8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c5cc8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0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5cc81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5cc81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8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c5cc81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c5cc81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5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5cc81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5cc81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2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c5cc81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c5cc81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72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kaggle.com/lrcusack/pokemontrainers#database.sqlit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4325" y="190500"/>
            <a:ext cx="5405400" cy="17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JAK WYGRAĆ 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 POKEMONY?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pg-team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POPULACJA WG GATUNKU [:20]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703084" y="863836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A61C00"/>
                </a:solidFill>
              </a:rPr>
              <a:t>UDZIAŁY PROCENTOWE</a:t>
            </a:r>
            <a:endParaRPr lang="pl-PL" dirty="0">
              <a:solidFill>
                <a:srgbClr val="A61C00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04686"/>
            <a:ext cx="5966149" cy="36000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834" y="1204686"/>
            <a:ext cx="15491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A61C00"/>
                </a:solidFill>
              </a:rPr>
              <a:t>DREAM TEAMS</a:t>
            </a:r>
            <a:br>
              <a:rPr lang="pl-PL" dirty="0" smtClean="0">
                <a:solidFill>
                  <a:srgbClr val="A61C00"/>
                </a:solidFill>
              </a:rPr>
            </a:b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smtClean="0"/>
              <a:t>Wybór unikalnych gatunków na maksymalnym poziomie</a:t>
            </a:r>
          </a:p>
          <a:p>
            <a:pPr marL="596900" lvl="1" indent="0">
              <a:buNone/>
            </a:pPr>
            <a:r>
              <a:rPr lang="pl-PL" sz="1800" dirty="0" smtClean="0"/>
              <a:t>28 804		656</a:t>
            </a:r>
          </a:p>
          <a:p>
            <a:pPr marL="482600">
              <a:buFont typeface="+mj-lt"/>
              <a:buAutoNum type="arabicPeriod"/>
            </a:pPr>
            <a:endParaRPr lang="pl-PL" dirty="0" smtClean="0"/>
          </a:p>
          <a:p>
            <a:pPr marL="482600">
              <a:buFont typeface="+mj-lt"/>
              <a:buAutoNum type="arabicPeriod"/>
            </a:pPr>
            <a:r>
              <a:rPr lang="pl-PL" dirty="0" smtClean="0"/>
              <a:t>Wybór unikalnych typów:</a:t>
            </a:r>
          </a:p>
          <a:p>
            <a:pPr marL="622300" lvl="1" indent="0">
              <a:buNone/>
            </a:pPr>
            <a:r>
              <a:rPr lang="pl-PL" sz="1800" dirty="0" smtClean="0"/>
              <a:t>Drużyna ofensywna: maksymalny atak</a:t>
            </a:r>
          </a:p>
          <a:p>
            <a:pPr marL="622300" lvl="1" indent="0">
              <a:buNone/>
            </a:pPr>
            <a:r>
              <a:rPr lang="pl-PL" sz="1800" dirty="0" smtClean="0"/>
              <a:t>Drużyna defensywna: maksymalna obrona</a:t>
            </a:r>
          </a:p>
          <a:p>
            <a:pPr marL="622300" lvl="1" indent="0">
              <a:buNone/>
            </a:pPr>
            <a:r>
              <a:rPr lang="pl-PL" sz="1800" dirty="0" smtClean="0"/>
              <a:t>656		18</a:t>
            </a:r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6200000">
            <a:off x="2310688" y="1732973"/>
            <a:ext cx="180000" cy="360000"/>
          </a:xfrm>
          <a:prstGeom prst="downArrow">
            <a:avLst/>
          </a:prstGeom>
          <a:solidFill>
            <a:schemeClr val="bg1"/>
          </a:solidFill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dół 7"/>
          <p:cNvSpPr/>
          <p:nvPr/>
        </p:nvSpPr>
        <p:spPr>
          <a:xfrm rot="16200000">
            <a:off x="2310688" y="3917373"/>
            <a:ext cx="180000" cy="360000"/>
          </a:xfrm>
          <a:prstGeom prst="downArrow">
            <a:avLst/>
          </a:prstGeom>
          <a:solidFill>
            <a:schemeClr val="bg1"/>
          </a:solidFill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A61C00"/>
                </a:solidFill>
              </a:rPr>
              <a:t>TABELA WALKI + AKUMULATOR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11700" y="1108932"/>
            <a:ext cx="8520600" cy="34164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pl-PL" dirty="0" smtClean="0"/>
              <a:t>Wybór najlepszych 6 pokemonów (typów) spośród obu drużyn na podstawie tabeli walki</a:t>
            </a:r>
          </a:p>
          <a:p>
            <a:pPr marL="596900" lvl="1" indent="0">
              <a:buNone/>
            </a:pPr>
            <a:r>
              <a:rPr lang="pl-PL" sz="1800" b="1" dirty="0" smtClean="0"/>
              <a:t>Akumulator:</a:t>
            </a:r>
            <a:r>
              <a:rPr lang="pl-PL" sz="1800" dirty="0" smtClean="0"/>
              <a:t> silny atak/ obrona = 1 punkt</a:t>
            </a:r>
          </a:p>
          <a:p>
            <a:pPr marL="596900" lvl="1" indent="0">
              <a:buNone/>
            </a:pPr>
            <a:r>
              <a:rPr lang="pl-PL" sz="1800" b="1" dirty="0" smtClean="0"/>
              <a:t>Pula przeciwników:</a:t>
            </a:r>
            <a:r>
              <a:rPr lang="pl-PL" sz="1800" dirty="0" smtClean="0"/>
              <a:t> 76,05% populacji +</a:t>
            </a:r>
            <a:endParaRPr lang="pl-PL" sz="1800" dirty="0"/>
          </a:p>
          <a:p>
            <a:pPr marL="596900" lvl="1" indent="0">
              <a:buNone/>
            </a:pPr>
            <a:r>
              <a:rPr lang="pl-PL" sz="1800" b="1" dirty="0" smtClean="0"/>
              <a:t>Kryteria:</a:t>
            </a:r>
            <a:r>
              <a:rPr lang="pl-PL" sz="1800" dirty="0" smtClean="0"/>
              <a:t> 	silny atak/ obrona w stosunku do najliczniejszych typów</a:t>
            </a:r>
          </a:p>
          <a:p>
            <a:pPr marL="596900" lvl="1" indent="0">
              <a:buNone/>
            </a:pPr>
            <a:r>
              <a:rPr lang="pl-PL" sz="1800" dirty="0"/>
              <a:t>	</a:t>
            </a:r>
            <a:r>
              <a:rPr lang="pl-PL" sz="1800" dirty="0" smtClean="0"/>
              <a:t>	maksymalna wartość akumulatora</a:t>
            </a:r>
          </a:p>
          <a:p>
            <a:pPr marL="596900" lvl="1" indent="0">
              <a:buNone/>
            </a:pPr>
            <a:r>
              <a:rPr lang="pl-PL" sz="1800" dirty="0"/>
              <a:t>	</a:t>
            </a:r>
            <a:r>
              <a:rPr lang="pl-PL" sz="1800" dirty="0" smtClean="0"/>
              <a:t>	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9149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A61C00"/>
                </a:solidFill>
              </a:rPr>
              <a:t>TABELA WALKI</a:t>
            </a:r>
            <a:endParaRPr lang="pl-PL" dirty="0">
              <a:solidFill>
                <a:srgbClr val="A61C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20" y="0"/>
            <a:ext cx="5245274" cy="5143500"/>
          </a:xfrm>
          <a:prstGeom prst="rect">
            <a:avLst/>
          </a:prstGeom>
          <a:ln>
            <a:solidFill>
              <a:srgbClr val="3F71EC"/>
            </a:solidFill>
          </a:ln>
        </p:spPr>
      </p:pic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Silny atak: </a:t>
            </a:r>
          </a:p>
          <a:p>
            <a:pPr marL="114300" indent="0">
              <a:buNone/>
            </a:pPr>
            <a:r>
              <a:rPr lang="pl-PL" b="1" dirty="0" smtClean="0">
                <a:solidFill>
                  <a:srgbClr val="A61C00"/>
                </a:solidFill>
              </a:rPr>
              <a:t>2</a:t>
            </a:r>
          </a:p>
          <a:p>
            <a:pPr marL="114300" indent="0">
              <a:buNone/>
            </a:pPr>
            <a:endParaRPr lang="pl-PL" dirty="0" smtClean="0"/>
          </a:p>
          <a:p>
            <a:pPr marL="114300" indent="0">
              <a:buNone/>
            </a:pPr>
            <a:r>
              <a:rPr lang="pl-PL" dirty="0" smtClean="0"/>
              <a:t>Silna obrona: </a:t>
            </a:r>
          </a:p>
          <a:p>
            <a:pPr marL="114300" indent="0">
              <a:buNone/>
            </a:pPr>
            <a:r>
              <a:rPr lang="pl-PL" b="1" dirty="0" smtClean="0">
                <a:solidFill>
                  <a:srgbClr val="A61C00"/>
                </a:solidFill>
              </a:rPr>
              <a:t>1/2</a:t>
            </a:r>
            <a:endParaRPr lang="pl-PL" b="1" dirty="0">
              <a:solidFill>
                <a:srgbClr val="A61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POPULACJA WG TYPU</a:t>
            </a:r>
            <a:endParaRPr lang="pl-PL" dirty="0">
              <a:solidFill>
                <a:srgbClr val="A61C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04686"/>
            <a:ext cx="6317282" cy="36000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6" y="1204686"/>
            <a:ext cx="1702326" cy="360000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703084" y="863836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A61C00"/>
                </a:solidFill>
              </a:rPr>
              <a:t>UDZIAŁY PROCENTOWE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002236" y="1204686"/>
            <a:ext cx="1702326" cy="1611085"/>
          </a:xfrm>
          <a:prstGeom prst="rect">
            <a:avLst/>
          </a:prstGeom>
          <a:noFill/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453414" y="2507994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A61C00"/>
                </a:solidFill>
              </a:rPr>
              <a:t>76,05% populacji</a:t>
            </a:r>
            <a:endParaRPr lang="pl-PL" dirty="0">
              <a:solidFill>
                <a:srgbClr val="A61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A61C00"/>
                </a:solidFill>
              </a:rPr>
              <a:t>DRUŻYNA OFENSYWNA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58926"/>
            <a:ext cx="1466157" cy="36000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11700" y="1151149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76,05% populacji</a:t>
            </a:r>
            <a:endParaRPr lang="pl-PL" b="1" dirty="0">
              <a:solidFill>
                <a:srgbClr val="A61C0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93485" y="3048085"/>
            <a:ext cx="1224000" cy="2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93485" y="1881313"/>
            <a:ext cx="972000" cy="2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493485" y="3808480"/>
            <a:ext cx="1224000" cy="216000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93485" y="2464699"/>
            <a:ext cx="1044000" cy="216000"/>
          </a:xfrm>
          <a:prstGeom prst="rect">
            <a:avLst/>
          </a:prstGeom>
          <a:noFill/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493485" y="2097313"/>
            <a:ext cx="972000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75485" y="4775262"/>
            <a:ext cx="1080000" cy="216000"/>
          </a:xfrm>
          <a:prstGeom prst="rect">
            <a:avLst/>
          </a:prstGeom>
          <a:noFill/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93485" y="4019674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1680809" y="2140242"/>
            <a:ext cx="61908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Remis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1680809" y="1876993"/>
            <a:ext cx="79220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vs </a:t>
            </a:r>
            <a:r>
              <a:rPr lang="pl-PL" sz="1200" dirty="0" err="1" smtClean="0">
                <a:solidFill>
                  <a:schemeClr val="tx1"/>
                </a:solidFill>
              </a:rPr>
              <a:t>Water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1899270" y="3017585"/>
            <a:ext cx="79220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vs </a:t>
            </a:r>
            <a:r>
              <a:rPr lang="pl-PL" sz="1200" dirty="0" err="1" smtClean="0">
                <a:solidFill>
                  <a:schemeClr val="tx1"/>
                </a:solidFill>
              </a:rPr>
              <a:t>Water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1899270" y="3747470"/>
            <a:ext cx="875561" cy="276999"/>
          </a:xfrm>
          <a:prstGeom prst="rect">
            <a:avLst/>
          </a:prstGeom>
          <a:solidFill>
            <a:srgbClr val="CC99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vs </a:t>
            </a:r>
            <a:r>
              <a:rPr lang="pl-PL" sz="1200" dirty="0" err="1" smtClean="0">
                <a:solidFill>
                  <a:schemeClr val="tx1"/>
                </a:solidFill>
              </a:rPr>
              <a:t>Normal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1763816" y="4744456"/>
            <a:ext cx="1055097" cy="276999"/>
          </a:xfrm>
          <a:prstGeom prst="rect">
            <a:avLst/>
          </a:prstGeom>
          <a:solidFill>
            <a:srgbClr val="A61C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Wytypowany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1687356" y="2412439"/>
            <a:ext cx="1055097" cy="276999"/>
          </a:xfrm>
          <a:prstGeom prst="rect">
            <a:avLst/>
          </a:prstGeom>
          <a:solidFill>
            <a:srgbClr val="A61C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Wytypowany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1899270" y="4019673"/>
            <a:ext cx="61908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Remis</a:t>
            </a:r>
            <a:endParaRPr lang="pl-PL" sz="1200" dirty="0">
              <a:solidFill>
                <a:schemeClr val="tx1"/>
              </a:solidFill>
            </a:endParaRPr>
          </a:p>
        </p:txBody>
      </p:sp>
      <p:pic>
        <p:nvPicPr>
          <p:cNvPr id="29" name="Obraz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91" y="1458926"/>
            <a:ext cx="1444106" cy="3600000"/>
          </a:xfrm>
          <a:prstGeom prst="rect">
            <a:avLst/>
          </a:prstGeom>
        </p:spPr>
      </p:pic>
      <p:sp>
        <p:nvSpPr>
          <p:cNvPr id="30" name="pole tekstowe 29"/>
          <p:cNvSpPr txBox="1"/>
          <p:nvPr/>
        </p:nvSpPr>
        <p:spPr>
          <a:xfrm>
            <a:off x="3556991" y="1151149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98,85% populacji</a:t>
            </a:r>
            <a:endParaRPr lang="pl-PL" b="1" dirty="0">
              <a:solidFill>
                <a:srgbClr val="A61C00"/>
              </a:solidFill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3730116" y="1881313"/>
            <a:ext cx="972000" cy="2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3730116" y="2097313"/>
            <a:ext cx="975563" cy="36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3730116" y="3042926"/>
            <a:ext cx="1224000" cy="2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3732791" y="4010278"/>
            <a:ext cx="115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6620622" y="1151149"/>
            <a:ext cx="1451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OSTATECZNIE</a:t>
            </a:r>
          </a:p>
          <a:p>
            <a:endParaRPr lang="pl-PL" b="1" dirty="0" smtClean="0">
              <a:solidFill>
                <a:srgbClr val="A61C00"/>
              </a:solidFill>
            </a:endParaRPr>
          </a:p>
          <a:p>
            <a:pPr lvl="2"/>
            <a:r>
              <a:rPr lang="pl-PL" dirty="0" smtClean="0"/>
              <a:t>Grass</a:t>
            </a:r>
          </a:p>
          <a:p>
            <a:pPr lvl="2"/>
            <a:r>
              <a:rPr lang="pl-PL" dirty="0" smtClean="0"/>
              <a:t>Rock</a:t>
            </a:r>
          </a:p>
          <a:p>
            <a:pPr lvl="2"/>
            <a:r>
              <a:rPr lang="pl-PL" dirty="0" err="1" smtClean="0"/>
              <a:t>Fire</a:t>
            </a:r>
            <a:endParaRPr lang="pl-PL" dirty="0" smtClean="0"/>
          </a:p>
          <a:p>
            <a:pPr lvl="2"/>
            <a:r>
              <a:rPr lang="pl-PL" dirty="0" err="1" smtClean="0"/>
              <a:t>Ground</a:t>
            </a:r>
            <a:endParaRPr lang="pl-PL" dirty="0" smtClean="0"/>
          </a:p>
          <a:p>
            <a:pPr lvl="2"/>
            <a:r>
              <a:rPr lang="pl-PL" dirty="0" err="1" smtClean="0"/>
              <a:t>Fighting</a:t>
            </a:r>
            <a:endParaRPr lang="pl-PL" dirty="0" smtClean="0"/>
          </a:p>
          <a:p>
            <a:pPr lvl="2"/>
            <a:r>
              <a:rPr lang="pl-PL" dirty="0" smtClean="0"/>
              <a:t>Flying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7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A61C00"/>
                </a:solidFill>
              </a:rPr>
              <a:t>DRUŻYNA OFENSYWNA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214103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59"/>
            <a:ext cx="1440000" cy="1440000"/>
          </a:xfrm>
          <a:prstGeom prst="rect">
            <a:avLst/>
          </a:prstGeom>
        </p:spPr>
      </p:pic>
      <p:pic>
        <p:nvPicPr>
          <p:cNvPr id="1028" name="Picture 4" descr="https://vignette.wikia.nocookie.net/pokemony/images/1/17/Flareon.png/revision/latest/scale-to-width-down/350?cb=20150825190204&amp;path-prefix=p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43" y="3428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iv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86" y="3428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elo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72" y="3428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oud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72" y="3428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ranit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3" y="3428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7" y="1458926"/>
            <a:ext cx="1460571" cy="3600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A61C00"/>
                </a:solidFill>
              </a:rPr>
              <a:t>DRUŻYNA </a:t>
            </a:r>
            <a:r>
              <a:rPr lang="pl-PL" dirty="0" smtClean="0">
                <a:solidFill>
                  <a:srgbClr val="A61C00"/>
                </a:solidFill>
              </a:rPr>
              <a:t>DEFENSYWNA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11700" y="1151149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76,05% populacji</a:t>
            </a:r>
            <a:endParaRPr lang="pl-PL" b="1" dirty="0">
              <a:solidFill>
                <a:srgbClr val="A61C00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462646" y="2665158"/>
            <a:ext cx="1044000" cy="216000"/>
          </a:xfrm>
          <a:prstGeom prst="rect">
            <a:avLst/>
          </a:prstGeom>
          <a:noFill/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462646" y="1900127"/>
            <a:ext cx="972000" cy="588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62646" y="4765125"/>
            <a:ext cx="1080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2646" y="3447143"/>
            <a:ext cx="972000" cy="18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1731894" y="2054956"/>
            <a:ext cx="61908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Remis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1731894" y="2634657"/>
            <a:ext cx="1055097" cy="276999"/>
          </a:xfrm>
          <a:prstGeom prst="rect">
            <a:avLst/>
          </a:prstGeom>
          <a:solidFill>
            <a:srgbClr val="A61C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Wytypowany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1731894" y="3444784"/>
            <a:ext cx="61908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Remis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556991" y="115114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100% populacji</a:t>
            </a:r>
            <a:endParaRPr lang="pl-PL" b="1" dirty="0">
              <a:solidFill>
                <a:srgbClr val="A61C00"/>
              </a:solidFill>
            </a:endParaRPr>
          </a:p>
        </p:txBody>
      </p:sp>
      <p:sp>
        <p:nvSpPr>
          <p:cNvPr id="36" name="pole tekstowe 35"/>
          <p:cNvSpPr txBox="1"/>
          <p:nvPr/>
        </p:nvSpPr>
        <p:spPr>
          <a:xfrm>
            <a:off x="6620622" y="1151149"/>
            <a:ext cx="1451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A61C00"/>
                </a:solidFill>
              </a:rPr>
              <a:t>OSTATECZNIE</a:t>
            </a:r>
          </a:p>
          <a:p>
            <a:endParaRPr lang="pl-PL" b="1" dirty="0" smtClean="0">
              <a:solidFill>
                <a:srgbClr val="A61C00"/>
              </a:solidFill>
            </a:endParaRPr>
          </a:p>
          <a:p>
            <a:pPr lvl="2"/>
            <a:r>
              <a:rPr lang="pl-PL" dirty="0" smtClean="0"/>
              <a:t>Grass</a:t>
            </a:r>
          </a:p>
          <a:p>
            <a:pPr lvl="2"/>
            <a:r>
              <a:rPr lang="pl-PL" dirty="0" smtClean="0"/>
              <a:t>Rock</a:t>
            </a:r>
          </a:p>
          <a:p>
            <a:pPr lvl="2"/>
            <a:r>
              <a:rPr lang="pl-PL" dirty="0" err="1" smtClean="0"/>
              <a:t>Fire</a:t>
            </a:r>
            <a:endParaRPr lang="pl-PL" dirty="0" smtClean="0"/>
          </a:p>
          <a:p>
            <a:pPr lvl="2"/>
            <a:r>
              <a:rPr lang="pl-PL" dirty="0" err="1" smtClean="0"/>
              <a:t>Poison</a:t>
            </a:r>
            <a:endParaRPr lang="pl-PL" dirty="0" smtClean="0"/>
          </a:p>
          <a:p>
            <a:pPr lvl="2"/>
            <a:r>
              <a:rPr lang="pl-PL" dirty="0" smtClean="0"/>
              <a:t>Dragon</a:t>
            </a:r>
          </a:p>
          <a:p>
            <a:pPr lvl="2"/>
            <a:r>
              <a:rPr lang="pl-PL" dirty="0" smtClean="0"/>
              <a:t>Steel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1733328" y="4734625"/>
            <a:ext cx="61908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Remis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462646" y="3229806"/>
            <a:ext cx="1044000" cy="216000"/>
          </a:xfrm>
          <a:prstGeom prst="rect">
            <a:avLst/>
          </a:prstGeom>
          <a:noFill/>
          <a:ln>
            <a:solidFill>
              <a:srgbClr val="A61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1731894" y="3178220"/>
            <a:ext cx="1055097" cy="276999"/>
          </a:xfrm>
          <a:prstGeom prst="rect">
            <a:avLst/>
          </a:prstGeom>
          <a:solidFill>
            <a:srgbClr val="A61C00"/>
          </a:solidFill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Wytypowany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54" y="1458926"/>
            <a:ext cx="1474286" cy="3600000"/>
          </a:xfrm>
          <a:prstGeom prst="rect">
            <a:avLst/>
          </a:prstGeom>
        </p:spPr>
      </p:pic>
      <p:sp>
        <p:nvSpPr>
          <p:cNvPr id="38" name="Prostokąt 37"/>
          <p:cNvSpPr/>
          <p:nvPr/>
        </p:nvSpPr>
        <p:spPr>
          <a:xfrm>
            <a:off x="3706590" y="1900127"/>
            <a:ext cx="972000" cy="588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/>
          <p:cNvSpPr/>
          <p:nvPr/>
        </p:nvSpPr>
        <p:spPr>
          <a:xfrm>
            <a:off x="3706590" y="3447143"/>
            <a:ext cx="1080000" cy="18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3706590" y="4770568"/>
            <a:ext cx="1080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A61C00"/>
                </a:solidFill>
              </a:rPr>
              <a:t>DRUŻYNA DEFENSYWNA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842957" y="6165544"/>
            <a:ext cx="8520600" cy="1440000"/>
          </a:xfrm>
        </p:spPr>
        <p:txBody>
          <a:bodyPr/>
          <a:lstStyle/>
          <a:p>
            <a:pPr marL="11430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2125644"/>
          </a:xfrm>
          <a:prstGeom prst="rect">
            <a:avLst/>
          </a:prstGeom>
        </p:spPr>
      </p:pic>
      <p:pic>
        <p:nvPicPr>
          <p:cNvPr id="2050" name="Picture 2" descr="https://vignette.wikia.nocookie.net/pokemony/images/a/a6/Dragonite.png/revision/latest/scale-to-width-down/350?cb=20150823193819&amp;path-prefix=p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286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gnette.wikia.nocookie.net/pokemony/images/0/01/Moltres.png/revision/latest/scale-to-width-down/350?cb=20150823193813&amp;path-prefix=p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6" y="341286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ng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00" y="341286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ez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19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vignette.wikia.nocookie.net/pokemony/images/b/bd/Regirock.png/revision/latest/scale-to-width-down/350?cb=20150824130223&amp;path-prefix=p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8" y="34019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vignette.wikia.nocookie.net/pokemon/images/b/ba/208Steelix.png/revision/latest/scale-to-width-down/350?cb=201403290144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28" y="341286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A61C00"/>
                </a:solidFill>
              </a:rPr>
              <a:t>DREAM TEAM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TYPY ”UNIWERSALNE”:</a:t>
            </a:r>
          </a:p>
          <a:p>
            <a:pPr lvl="0">
              <a:lnSpc>
                <a:spcPct val="150000"/>
              </a:lnSpc>
              <a:spcBef>
                <a:spcPts val="1600"/>
              </a:spcBef>
            </a:pPr>
            <a:r>
              <a:rPr lang="pl-PL" dirty="0" smtClean="0"/>
              <a:t>Grass</a:t>
            </a:r>
            <a:endParaRPr lang="pl-PL" b="1" dirty="0">
              <a:solidFill>
                <a:srgbClr val="A61C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l-PL" dirty="0" smtClean="0"/>
              <a:t>Rock</a:t>
            </a:r>
            <a:endParaRPr lang="pl-PL" b="1" dirty="0">
              <a:solidFill>
                <a:srgbClr val="A61C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l-PL" dirty="0" err="1" smtClean="0"/>
              <a:t>Fire</a:t>
            </a:r>
            <a:endParaRPr lang="pl-PL" dirty="0" smtClean="0"/>
          </a:p>
          <a:p>
            <a:pPr marL="114300" indent="0">
              <a:buNone/>
            </a:pPr>
            <a:endParaRPr lang="pl-PL" sz="2200" dirty="0"/>
          </a:p>
          <a:p>
            <a:pPr marL="114300" indent="0" algn="ctr">
              <a:buNone/>
            </a:pPr>
            <a:r>
              <a:rPr lang="pl-PL" dirty="0" smtClean="0"/>
              <a:t>UNIWERSALNY TYP  </a:t>
            </a:r>
            <a:r>
              <a:rPr lang="pl-PL" dirty="0" smtClean="0">
                <a:solidFill>
                  <a:srgbClr val="A61C00"/>
                </a:solidFill>
              </a:rPr>
              <a:t>!=</a:t>
            </a:r>
            <a:r>
              <a:rPr lang="pl-PL" dirty="0" smtClean="0"/>
              <a:t>  UNIWERSALNY GATUNEK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DATASET I TABELA WALK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/>
              <a:t>ŹRÓDŁO: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200" u="sng">
                <a:solidFill>
                  <a:schemeClr val="hlink"/>
                </a:solidFill>
                <a:hlinkClick r:id="rId4"/>
              </a:rPr>
              <a:t>https://www.kaggle.com/lrcusack/pokemontrainers#database.sqlite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00" y="1669113"/>
            <a:ext cx="2464574" cy="2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6" y="2391975"/>
            <a:ext cx="5408374" cy="11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11700" y="2235642"/>
            <a:ext cx="8520600" cy="672217"/>
          </a:xfrm>
        </p:spPr>
        <p:txBody>
          <a:bodyPr/>
          <a:lstStyle/>
          <a:p>
            <a:pPr marL="114300" indent="0" algn="ctr">
              <a:buNone/>
            </a:pPr>
            <a:r>
              <a:rPr lang="pl-PL" sz="2800" dirty="0" smtClean="0">
                <a:solidFill>
                  <a:srgbClr val="A61C00"/>
                </a:solidFill>
              </a:rPr>
              <a:t>CZAS NA POJEDYNEK …</a:t>
            </a:r>
            <a:endParaRPr lang="pl-PL" sz="2800" dirty="0">
              <a:solidFill>
                <a:srgbClr val="A61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WYBÓR - PROBLEM STATYSTYCZNY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LICZBA TYPÓW POKEMONÓW: </a:t>
            </a:r>
            <a:r>
              <a:rPr lang="pl" b="1" dirty="0">
                <a:solidFill>
                  <a:srgbClr val="A61C00"/>
                </a:solidFill>
              </a:rPr>
              <a:t>18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LICZBA GATUNKÓW: </a:t>
            </a:r>
            <a:r>
              <a:rPr lang="pl" b="1" dirty="0">
                <a:solidFill>
                  <a:srgbClr val="A61C00"/>
                </a:solidFill>
              </a:rPr>
              <a:t>656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LICZEBNOŚĆ DRUŻYNY: </a:t>
            </a:r>
            <a:r>
              <a:rPr lang="pl" b="1" dirty="0">
                <a:solidFill>
                  <a:srgbClr val="A61C00"/>
                </a:solidFill>
              </a:rPr>
              <a:t>6</a:t>
            </a:r>
            <a:endParaRPr b="1" dirty="0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LICZBA KOMBINACJI WYBORU DRUŻYNY: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0" y="3715613"/>
            <a:ext cx="5219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SKALOWANIE I NORMALIZACJA CECH: 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ZASTOSOWANIE PCA: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 dirty="0"/>
              <a:t>INTERPRETACJA WYNIKÓW:</a:t>
            </a:r>
            <a:endParaRPr sz="14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ANALIZA WSPÓŁCZYNNIKÓW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350" y="2786075"/>
            <a:ext cx="2366572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726" y="1487720"/>
            <a:ext cx="18527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588" y="1936854"/>
            <a:ext cx="42092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75" y="2786067"/>
            <a:ext cx="4090225" cy="194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775" y="1288200"/>
            <a:ext cx="6976300" cy="3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dirty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WIZUALIZACJA 3D</a:t>
            </a:r>
            <a:endParaRPr sz="3000" dirty="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2575" y="1017725"/>
            <a:ext cx="4238843" cy="41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109" r="10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l="583" r="583"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8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dirty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WIZUALIZACJE 2D</a:t>
            </a:r>
            <a:endParaRPr sz="3000" dirty="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WNIOSKI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Linie proste to konkretne gatunki pokemonów.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Ogólna moc pokemona zależy od jego poziomu, nie od typu czy gatunku.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Najwięcej pokemonów znajduje się prawdopodobnie w zbiorze między 40 a 60 poziomem.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Wiele gatunków pokemonów ma na danym poziomie więcej niż jedną sztukę.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Wraz z rozwojem pokemona, nie ma możliwości ręcznej manipulacji jego statystykami (zależą bezpośrednio od poziomu).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POPULACJA WG TYPU (type1)</a:t>
            </a:r>
            <a:endParaRPr lang="pl-PL" dirty="0">
              <a:solidFill>
                <a:srgbClr val="A61C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04686"/>
            <a:ext cx="6317282" cy="36000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6" y="1204686"/>
            <a:ext cx="1702326" cy="360000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703084" y="863836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A61C00"/>
                </a:solidFill>
              </a:rPr>
              <a:t>UDZIAŁY PROCENTOWE</a:t>
            </a:r>
            <a:endParaRPr lang="pl-PL" dirty="0">
              <a:solidFill>
                <a:srgbClr val="A61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" dirty="0" smtClean="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POPULACJA WG TYPU dla level = 100</a:t>
            </a:r>
            <a:endParaRPr lang="pl-PL" dirty="0">
              <a:solidFill>
                <a:srgbClr val="A61C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703084" y="863836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A61C00"/>
                </a:solidFill>
              </a:rPr>
              <a:t>UDZIAŁY PROCENTOWE</a:t>
            </a:r>
            <a:endParaRPr lang="pl-PL" dirty="0">
              <a:solidFill>
                <a:srgbClr val="A61C00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04686"/>
            <a:ext cx="6248153" cy="36000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42" y="1204686"/>
            <a:ext cx="182231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284</Words>
  <Application>Microsoft Office PowerPoint</Application>
  <PresentationFormat>Pokaz na ekranie (16:9)</PresentationFormat>
  <Paragraphs>101</Paragraphs>
  <Slides>20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Roboto</vt:lpstr>
      <vt:lpstr>Arial</vt:lpstr>
      <vt:lpstr>Simple Light</vt:lpstr>
      <vt:lpstr>JAK WYGRAĆ  W POKEMONY? by pg-team</vt:lpstr>
      <vt:lpstr>DATASET I TABELA WALK</vt:lpstr>
      <vt:lpstr>WYBÓR - PROBLEM STATYSTYCZNY</vt:lpstr>
      <vt:lpstr>PCA - ANALIZA WSPÓŁCZYNNIKÓW</vt:lpstr>
      <vt:lpstr>PCA - WIZUALIZACJA 3D</vt:lpstr>
      <vt:lpstr>PCA - WIZUALIZACJE 2D</vt:lpstr>
      <vt:lpstr>PCA - WNIOSKI</vt:lpstr>
      <vt:lpstr>POPULACJA WG TYPU (type1)</vt:lpstr>
      <vt:lpstr>POPULACJA WG TYPU dla level = 100</vt:lpstr>
      <vt:lpstr>POPULACJA WG GATUNKU [:20]</vt:lpstr>
      <vt:lpstr>DREAM TEAMS </vt:lpstr>
      <vt:lpstr>TABELA WALKI + AKUMULATOR</vt:lpstr>
      <vt:lpstr>TABELA WALKI</vt:lpstr>
      <vt:lpstr>POPULACJA WG TYPU</vt:lpstr>
      <vt:lpstr>DRUŻYNA OFENSYWNA</vt:lpstr>
      <vt:lpstr>DRUŻYNA OFENSYWNA</vt:lpstr>
      <vt:lpstr>DRUŻYNA DEFENSYWNA</vt:lpstr>
      <vt:lpstr>DRUŻYNA DEFENSYWNA</vt:lpstr>
      <vt:lpstr>DREAM TEAM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WYGRAĆ  W POKEMONY? by pg-team</dc:title>
  <cp:lastModifiedBy>Anka</cp:lastModifiedBy>
  <cp:revision>85</cp:revision>
  <dcterms:modified xsi:type="dcterms:W3CDTF">2020-01-24T19:23:29Z</dcterms:modified>
</cp:coreProperties>
</file>