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eślińska Paulina" initials="CP" lastIdx="3" clrIdx="0">
    <p:extLst>
      <p:ext uri="{19B8F6BF-5375-455C-9EA6-DF929625EA0E}">
        <p15:presenceInfo xmlns:p15="http://schemas.microsoft.com/office/powerpoint/2012/main" userId="S::p.cieslinska@gpec.pl::84c02c46-caac-4764-a437-555cbe5d2a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0201" autoAdjust="0"/>
  </p:normalViewPr>
  <p:slideViewPr>
    <p:cSldViewPr snapToGrid="0">
      <p:cViewPr varScale="1">
        <p:scale>
          <a:sx n="77" d="100"/>
          <a:sy n="77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EB5C8-A403-474A-9372-10D3312DDE7B}" type="datetimeFigureOut">
              <a:rPr lang="pl-PL" smtClean="0"/>
              <a:t>26.03.2020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6D70-8D69-4A60-ACEE-F018A71A0C8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80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Ludność etniczna: w stanie Południowa Dakota Indianie uzyskali przewagę aż w 5 hrabstwach nad innymi. W pozostałych 4ch stanach po 1dnym hrabstwie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Azjaci: na </a:t>
            </a:r>
            <a:r>
              <a:rPr lang="pl-P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Hawjach</a:t>
            </a: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hrabstwie Honolulu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Latynosi (w tym Hiszpanie): w NY hrabstwo </a:t>
            </a:r>
            <a:r>
              <a:rPr lang="pl-P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Bronx</a:t>
            </a: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6D70-8D69-4A60-ACEE-F018A71A0C8B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654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Taka zależność najprawdopodobniej wynika z programu wyborczego republikanów tj. obniżenia podatków.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YSA podatek katastralny jest wysoki i liczony od wartości nieruchomości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16D70-8D69-4A60-ACEE-F018A71A0C8B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57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547E6F-4365-4473-8FEA-B3AC115FD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statystyczna prawyborów prezydenckich USA 2016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789380-39B8-4314-A3EC-BA83B3AB6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dirty="0"/>
              <a:t>Grupa projektowa Paulina</a:t>
            </a:r>
          </a:p>
          <a:p>
            <a:pPr algn="r"/>
            <a:r>
              <a:rPr lang="pl-PL" dirty="0"/>
              <a:t>14-15.03.2020</a:t>
            </a:r>
          </a:p>
          <a:p>
            <a:pPr algn="r"/>
            <a:r>
              <a:rPr lang="pl-PL" dirty="0"/>
              <a:t>Gdańsk</a:t>
            </a:r>
          </a:p>
        </p:txBody>
      </p:sp>
    </p:spTree>
    <p:extLst>
      <p:ext uri="{BB962C8B-B14F-4D97-AF65-F5344CB8AC3E}">
        <p14:creationId xmlns:p14="http://schemas.microsoft.com/office/powerpoint/2010/main" val="426005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A504B-FB03-4BD8-AD8B-578E01B6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6A49D3-4CDF-400D-A380-7A88D07D5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/>
              <a:t>Baza danych US </a:t>
            </a:r>
            <a:r>
              <a:rPr lang="pl-PL" dirty="0" err="1"/>
              <a:t>election</a:t>
            </a:r>
            <a:r>
              <a:rPr lang="pl-PL" dirty="0"/>
              <a:t> (</a:t>
            </a:r>
            <a:r>
              <a:rPr lang="pl-PL" dirty="0" err="1"/>
              <a:t>SQLite</a:t>
            </a:r>
            <a:r>
              <a:rPr lang="pl-PL" dirty="0"/>
              <a:t>):</a:t>
            </a:r>
          </a:p>
          <a:p>
            <a:pPr lvl="1"/>
            <a:r>
              <a:rPr lang="pl-PL" dirty="0"/>
              <a:t>Główne dane statystyczne </a:t>
            </a:r>
            <a:r>
              <a:rPr lang="pl-PL" dirty="0" err="1"/>
              <a:t>nt</a:t>
            </a:r>
            <a:r>
              <a:rPr lang="pl-PL" dirty="0"/>
              <a:t> wyborów „</a:t>
            </a:r>
            <a:r>
              <a:rPr lang="pl-PL" dirty="0" err="1"/>
              <a:t>primary</a:t>
            </a:r>
            <a:r>
              <a:rPr lang="pl-PL" dirty="0"/>
              <a:t> </a:t>
            </a:r>
            <a:r>
              <a:rPr lang="pl-PL" dirty="0" err="1"/>
              <a:t>results</a:t>
            </a:r>
            <a:r>
              <a:rPr lang="pl-PL" dirty="0"/>
              <a:t>” </a:t>
            </a:r>
          </a:p>
          <a:p>
            <a:pPr lvl="1"/>
            <a:r>
              <a:rPr lang="pl-PL" dirty="0"/>
              <a:t>Dane demograficzne tj. % osób wykształconych, %osób po 65 roku życia, ilość Afroamerykanów oraz mniejszość narodowych</a:t>
            </a:r>
          </a:p>
          <a:p>
            <a:pPr lvl="1"/>
            <a:r>
              <a:rPr lang="pl-PL" dirty="0"/>
              <a:t>Konieczność wstępnej obróbki danych w zakresie stanu </a:t>
            </a:r>
            <a:r>
              <a:rPr lang="pl-PL" dirty="0" err="1">
                <a:solidFill>
                  <a:srgbClr val="FF0000"/>
                </a:solidFill>
              </a:rPr>
              <a:t>alabama</a:t>
            </a:r>
            <a:endParaRPr lang="pl-PL" dirty="0">
              <a:solidFill>
                <a:srgbClr val="FF0000"/>
              </a:solidFill>
            </a:endParaRPr>
          </a:p>
          <a:p>
            <a:pPr lvl="1"/>
            <a:r>
              <a:rPr lang="pl-PL" dirty="0"/>
              <a:t>Wykluczenie z analizy </a:t>
            </a:r>
            <a:r>
              <a:rPr lang="pl-PL" dirty="0" err="1"/>
              <a:t>satnów</a:t>
            </a:r>
            <a:r>
              <a:rPr lang="pl-PL" dirty="0"/>
              <a:t>: Colorado, </a:t>
            </a:r>
            <a:r>
              <a:rPr lang="pl-PL" dirty="0" err="1"/>
              <a:t>North</a:t>
            </a:r>
            <a:r>
              <a:rPr lang="pl-PL" dirty="0"/>
              <a:t> </a:t>
            </a:r>
            <a:r>
              <a:rPr lang="pl-PL" dirty="0" err="1"/>
              <a:t>Dacota</a:t>
            </a:r>
            <a:r>
              <a:rPr lang="pl-PL" dirty="0"/>
              <a:t> oraz Maine</a:t>
            </a:r>
          </a:p>
          <a:p>
            <a:r>
              <a:rPr lang="pl-PL" dirty="0"/>
              <a:t>Praca na agregatach : analiza ilościowa wygranych danej partii (nie konkretnego kandydata) względem hrabstw ( jako minimalne elementy terytorialne)</a:t>
            </a:r>
          </a:p>
          <a:p>
            <a:r>
              <a:rPr lang="pl-PL" dirty="0"/>
              <a:t>Analiza korelacji:</a:t>
            </a:r>
          </a:p>
          <a:p>
            <a:pPr lvl="1"/>
            <a:r>
              <a:rPr lang="pl-PL" dirty="0"/>
              <a:t>Wykształcenie a wyniki wyborów w hrabstwach</a:t>
            </a:r>
          </a:p>
          <a:p>
            <a:pPr lvl="1"/>
            <a:r>
              <a:rPr lang="pl-PL" dirty="0"/>
              <a:t>Przychód na osobę a wyniki wyborów w hrabstwach</a:t>
            </a:r>
          </a:p>
          <a:p>
            <a:pPr lvl="1"/>
            <a:r>
              <a:rPr lang="pl-PL" dirty="0"/>
              <a:t>Struktura wieku a wyniki wyborów w hrabstwach</a:t>
            </a:r>
          </a:p>
          <a:p>
            <a:pPr lvl="1"/>
            <a:r>
              <a:rPr lang="pl-PL" dirty="0"/>
              <a:t>Poziom firm niezwiązanych z rolnictwem a wyniki wyborów w hrabstwach</a:t>
            </a:r>
          </a:p>
          <a:p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911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6B3FA2-65DE-4442-9285-11BBA7D7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dane statystyczne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AEC4AE-089D-403A-9D2E-72DFB5C73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/>
              <a:t>Ilość stanów 49</a:t>
            </a:r>
          </a:p>
          <a:p>
            <a:r>
              <a:rPr lang="pl-PL" dirty="0"/>
              <a:t>Ilość hrabstw 4 216</a:t>
            </a:r>
          </a:p>
          <a:p>
            <a:r>
              <a:rPr lang="pl-PL" dirty="0"/>
              <a:t>Ilość głosujących 24 611</a:t>
            </a:r>
          </a:p>
          <a:p>
            <a:r>
              <a:rPr lang="pl-PL" dirty="0"/>
              <a:t>Ilość kandydatów 16</a:t>
            </a:r>
          </a:p>
          <a:p>
            <a:r>
              <a:rPr lang="pl-PL" dirty="0"/>
              <a:t>Udział Amerykan którzy wziął udział w prawyborach prezydenckich 2016 </a:t>
            </a:r>
          </a:p>
          <a:p>
            <a:r>
              <a:rPr lang="pl-PL" dirty="0"/>
              <a:t>Kto wygrał :Republikanie (29 098 686 suma głosów republikanów vs 27 660 501 suma głosów demokratów)</a:t>
            </a:r>
          </a:p>
          <a:p>
            <a:r>
              <a:rPr lang="pl-PL" dirty="0"/>
              <a:t>Najlepszy Demokrata  </a:t>
            </a:r>
          </a:p>
          <a:p>
            <a:r>
              <a:rPr lang="pl-PL" dirty="0"/>
              <a:t>Najlepszy Republikanin</a:t>
            </a:r>
          </a:p>
        </p:txBody>
      </p:sp>
    </p:spTree>
    <p:extLst>
      <p:ext uri="{BB962C8B-B14F-4D97-AF65-F5344CB8AC3E}">
        <p14:creationId xmlns:p14="http://schemas.microsoft.com/office/powerpoint/2010/main" val="108147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6B3FA2-65DE-4442-9285-11BBA7D7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Podstawowe dane statystyczne</a:t>
            </a:r>
          </a:p>
        </p:txBody>
      </p:sp>
      <p:graphicFrame>
        <p:nvGraphicFramePr>
          <p:cNvPr id="10" name="Symbol zastępczy zawartości 9">
            <a:extLst>
              <a:ext uri="{FF2B5EF4-FFF2-40B4-BE49-F238E27FC236}">
                <a16:creationId xmlns:a16="http://schemas.microsoft.com/office/drawing/2014/main" id="{D6BDE4A1-AA12-4394-80DC-60E4E8EEE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730222"/>
              </p:ext>
            </p:extLst>
          </p:nvPr>
        </p:nvGraphicFramePr>
        <p:xfrm>
          <a:off x="1001712" y="2143126"/>
          <a:ext cx="2704971" cy="3730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365">
                  <a:extLst>
                    <a:ext uri="{9D8B030D-6E8A-4147-A177-3AD203B41FA5}">
                      <a16:colId xmlns:a16="http://schemas.microsoft.com/office/drawing/2014/main" val="4235316060"/>
                    </a:ext>
                  </a:extLst>
                </a:gridCol>
                <a:gridCol w="984962">
                  <a:extLst>
                    <a:ext uri="{9D8B030D-6E8A-4147-A177-3AD203B41FA5}">
                      <a16:colId xmlns:a16="http://schemas.microsoft.com/office/drawing/2014/main" val="613621700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1470104137"/>
                    </a:ext>
                  </a:extLst>
                </a:gridCol>
              </a:tblGrid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stany</a:t>
                      </a:r>
                      <a:endParaRPr lang="pl-P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parta</a:t>
                      </a:r>
                      <a:endParaRPr lang="pl-P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udzial</a:t>
                      </a:r>
                      <a:endParaRPr lang="pl-PL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3320787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Delaware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demokraci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3018761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Hawaii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demokraci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4077840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North Dacota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demokraci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7845478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Alaska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republikanie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5628888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Kansas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republikanie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100%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4616696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Indiana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republikanie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93%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5712911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Michigan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republikanie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84%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3508140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Missouri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republikanie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91%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532144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Nebraska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republikanie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4023123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Nevada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republikanie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94%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1517480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Tennessee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republikanie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96%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1015697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Utah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republikanie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90%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8894986"/>
                  </a:ext>
                </a:extLst>
              </a:tr>
              <a:tr h="266455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Washington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republikanie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97%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4410090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3" name="Obraz 12" descr="Obraz zawierający tekst, mapa&#10;&#10;Opis wygenerowany automatycznie">
            <a:extLst>
              <a:ext uri="{FF2B5EF4-FFF2-40B4-BE49-F238E27FC236}">
                <a16:creationId xmlns:a16="http://schemas.microsoft.com/office/drawing/2014/main" id="{C5E76EA1-5B43-4803-A297-6F5DCC99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96" y="961778"/>
            <a:ext cx="7201804" cy="51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439C7E62-2A5F-45C4-9D4B-AED92ABBA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363" y="711200"/>
            <a:ext cx="3734941" cy="1343025"/>
          </a:xfrm>
        </p:spPr>
        <p:txBody>
          <a:bodyPr>
            <a:normAutofit fontScale="90000"/>
          </a:bodyPr>
          <a:lstStyle/>
          <a:p>
            <a:r>
              <a:rPr lang="pl-PL" sz="3200" dirty="0">
                <a:solidFill>
                  <a:srgbClr val="FFFFFF"/>
                </a:solidFill>
              </a:rPr>
              <a:t>Wyniki analizy – wpływ rasy na wybory</a:t>
            </a: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29A8529F-013F-4042-93BF-7E4C71CF1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7" y="2128837"/>
            <a:ext cx="3711129" cy="352592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Siła  zmiennej jako predykator (iv):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Która z grup najsilniejsza (iv/</a:t>
            </a:r>
            <a:r>
              <a:rPr lang="pl-PL" dirty="0" err="1">
                <a:solidFill>
                  <a:schemeClr val="bg1"/>
                </a:solidFill>
              </a:rPr>
              <a:t>woe</a:t>
            </a:r>
            <a:r>
              <a:rPr lang="pl-PL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Dodatkowo: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 analiza osób urodzonych za granicą jest średnim predyktorem (IV=0,17)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Analiza czarnoskórych lub Afroamerykanów jest silnym predyktorem (IV=0,39)</a:t>
            </a:r>
          </a:p>
        </p:txBody>
      </p:sp>
      <p:sp useBgFill="1">
        <p:nvSpPr>
          <p:cNvPr id="71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DF8DF84-349D-439E-8107-0CB22A3A0A1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24642095"/>
              </p:ext>
            </p:extLst>
          </p:nvPr>
        </p:nvGraphicFramePr>
        <p:xfrm>
          <a:off x="6421396" y="1938979"/>
          <a:ext cx="4635585" cy="297255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19833">
                  <a:extLst>
                    <a:ext uri="{9D8B030D-6E8A-4147-A177-3AD203B41FA5}">
                      <a16:colId xmlns:a16="http://schemas.microsoft.com/office/drawing/2014/main" val="552785640"/>
                    </a:ext>
                  </a:extLst>
                </a:gridCol>
                <a:gridCol w="1278886">
                  <a:extLst>
                    <a:ext uri="{9D8B030D-6E8A-4147-A177-3AD203B41FA5}">
                      <a16:colId xmlns:a16="http://schemas.microsoft.com/office/drawing/2014/main" val="1571441562"/>
                    </a:ext>
                  </a:extLst>
                </a:gridCol>
                <a:gridCol w="1436866">
                  <a:extLst>
                    <a:ext uri="{9D8B030D-6E8A-4147-A177-3AD203B41FA5}">
                      <a16:colId xmlns:a16="http://schemas.microsoft.com/office/drawing/2014/main" val="3401061361"/>
                    </a:ext>
                  </a:extLst>
                </a:gridCol>
              </a:tblGrid>
              <a:tr h="424651">
                <a:tc>
                  <a:txBody>
                    <a:bodyPr/>
                    <a:lstStyle/>
                    <a:p>
                      <a:r>
                        <a:rPr lang="pl-PL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Rasa/narodowość</a:t>
                      </a:r>
                    </a:p>
                  </a:txBody>
                  <a:tcPr marL="173327" marR="86663" marT="86663" marB="866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demokraci</a:t>
                      </a:r>
                    </a:p>
                  </a:txBody>
                  <a:tcPr marL="173327" marR="86663" marT="86663" marB="866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republikanie</a:t>
                      </a:r>
                    </a:p>
                  </a:txBody>
                  <a:tcPr marL="173327" marR="86663" marT="86663" marB="866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339829"/>
                  </a:ext>
                </a:extLst>
              </a:tr>
              <a:tr h="424651"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biali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531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2140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65312"/>
                  </a:ext>
                </a:extLst>
              </a:tr>
              <a:tr h="424651"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czarni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63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43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40093"/>
                  </a:ext>
                </a:extLst>
              </a:tr>
              <a:tr h="424651"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Ludność etniczna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4767"/>
                  </a:ext>
                </a:extLst>
              </a:tr>
              <a:tr h="424651"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Azjaci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499246"/>
                  </a:ext>
                </a:extLst>
              </a:tr>
              <a:tr h="424651"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Hawajczycy 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730262"/>
                  </a:ext>
                </a:extLst>
              </a:tr>
              <a:tr h="424651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Latynosi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95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50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9C7E62-2A5F-45C4-9D4B-AED92ABBA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363" y="711200"/>
            <a:ext cx="3734941" cy="1343025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Wyniki analizy-wpływ posiadanej nieruchomości na wybory</a:t>
            </a:r>
            <a:endParaRPr lang="pl-PL" sz="3200" dirty="0">
              <a:solidFill>
                <a:srgbClr val="FFFFFF"/>
              </a:solidFill>
            </a:endParaRP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29A8529F-013F-4042-93BF-7E4C71CF1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0237" y="2128837"/>
            <a:ext cx="3711129" cy="35259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2"/>
                </a:solidFill>
              </a:rPr>
              <a:t>Siła  zmiennej jako predykator (iv): 0,46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2"/>
                </a:solidFill>
              </a:rPr>
              <a:t>Która z grup najsilniejsza (iv/</a:t>
            </a:r>
            <a:r>
              <a:rPr lang="pl-PL" dirty="0" err="1">
                <a:solidFill>
                  <a:schemeClr val="bg2"/>
                </a:solidFill>
              </a:rPr>
              <a:t>woe</a:t>
            </a:r>
            <a:r>
              <a:rPr lang="pl-PL" dirty="0">
                <a:solidFill>
                  <a:schemeClr val="bg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2"/>
                </a:solidFill>
              </a:rPr>
              <a:t>Dodatkowo: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2"/>
                </a:solidFill>
              </a:rPr>
              <a:t> analiza dochodu na osobę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DF8DF84-349D-439E-8107-0CB22A3A0A1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30961102"/>
              </p:ext>
            </p:extLst>
          </p:nvPr>
        </p:nvGraphicFramePr>
        <p:xfrm>
          <a:off x="6421396" y="1938979"/>
          <a:ext cx="4635585" cy="32447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19833">
                  <a:extLst>
                    <a:ext uri="{9D8B030D-6E8A-4147-A177-3AD203B41FA5}">
                      <a16:colId xmlns:a16="http://schemas.microsoft.com/office/drawing/2014/main" val="552785640"/>
                    </a:ext>
                  </a:extLst>
                </a:gridCol>
                <a:gridCol w="1278886">
                  <a:extLst>
                    <a:ext uri="{9D8B030D-6E8A-4147-A177-3AD203B41FA5}">
                      <a16:colId xmlns:a16="http://schemas.microsoft.com/office/drawing/2014/main" val="1571441562"/>
                    </a:ext>
                  </a:extLst>
                </a:gridCol>
                <a:gridCol w="1436866">
                  <a:extLst>
                    <a:ext uri="{9D8B030D-6E8A-4147-A177-3AD203B41FA5}">
                      <a16:colId xmlns:a16="http://schemas.microsoft.com/office/drawing/2014/main" val="3401061361"/>
                    </a:ext>
                  </a:extLst>
                </a:gridCol>
              </a:tblGrid>
              <a:tr h="424651">
                <a:tc>
                  <a:txBody>
                    <a:bodyPr/>
                    <a:lstStyle/>
                    <a:p>
                      <a:r>
                        <a:rPr lang="pl-PL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Odsetek właścicieli domów</a:t>
                      </a:r>
                    </a:p>
                  </a:txBody>
                  <a:tcPr marL="173327" marR="86663" marT="86663" marB="866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demokraci</a:t>
                      </a:r>
                    </a:p>
                  </a:txBody>
                  <a:tcPr marL="173327" marR="86663" marT="86663" marB="866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republikanie</a:t>
                      </a:r>
                    </a:p>
                  </a:txBody>
                  <a:tcPr marL="173327" marR="86663" marT="86663" marB="8666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339829"/>
                  </a:ext>
                </a:extLst>
              </a:tr>
              <a:tr h="424651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&lt;=60%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65312"/>
                  </a:ext>
                </a:extLst>
              </a:tr>
              <a:tr h="521449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&gt;60%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40093"/>
                  </a:ext>
                </a:extLst>
              </a:tr>
              <a:tr h="424651"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654767"/>
                  </a:ext>
                </a:extLst>
              </a:tr>
              <a:tr h="424651"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499246"/>
                  </a:ext>
                </a:extLst>
              </a:tr>
              <a:tr h="424651"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730262"/>
                  </a:ext>
                </a:extLst>
              </a:tr>
              <a:tr h="424651"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l-P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327" marR="86663" marT="86663" marB="86663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95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3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925EB-319A-4461-ACB2-040515CD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304AEA-6F11-43E5-B2E1-768C2BC7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32752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417</Words>
  <Application>Microsoft Office PowerPoint</Application>
  <PresentationFormat>Panoramiczny</PresentationFormat>
  <Paragraphs>118</Paragraphs>
  <Slides>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Obwód</vt:lpstr>
      <vt:lpstr>Analiza statystyczna prawyborów prezydenckich USA 2016</vt:lpstr>
      <vt:lpstr>Założenia</vt:lpstr>
      <vt:lpstr>Podstawowe dane statystyczne</vt:lpstr>
      <vt:lpstr>Podstawowe dane statystyczne</vt:lpstr>
      <vt:lpstr>Wyniki analizy – wpływ rasy na wybory</vt:lpstr>
      <vt:lpstr>Wyniki analizy-wpływ posiadanej nieruchomości na wybory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statystyczna prawyborów prezydenckich USA 2016</dc:title>
  <dc:creator>Cieślińska Paulina</dc:creator>
  <cp:lastModifiedBy>Cieślińska Paulina</cp:lastModifiedBy>
  <cp:revision>4</cp:revision>
  <dcterms:created xsi:type="dcterms:W3CDTF">2020-03-26T17:06:43Z</dcterms:created>
  <dcterms:modified xsi:type="dcterms:W3CDTF">2020-03-26T17:31:31Z</dcterms:modified>
</cp:coreProperties>
</file>