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fZijQIEi0f8H2MES43liAGkp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26E282-6DA5-4157-911E-4D9F4DBC9563}">
  <a:tblStyle styleId="{7226E282-6DA5-4157-911E-4D9F4DBC956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 b="off" i="off"/>
      <a:tcStyle>
        <a:tcBdr/>
        <a:fill>
          <a:solidFill>
            <a:srgbClr val="DDED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DEDC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5D56948-8B5F-4B1F-AF72-E4ABE81F33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72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it\jdsz5-paulina\sql\rezultaty\prezentacja\dane_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it\jdsz5-paulina\sql\rezultaty\prezentacja\dane_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pl-PL" sz="1050"/>
              <a:t>Glosowanie</a:t>
            </a:r>
            <a:r>
              <a:rPr lang="pl-PL" sz="1050" baseline="0"/>
              <a:t> wg rasy </a:t>
            </a:r>
            <a:r>
              <a:rPr lang="pl-PL" sz="1050"/>
              <a:t>- </a:t>
            </a:r>
            <a:r>
              <a:rPr lang="en-US" sz="1050"/>
              <a:t>WOE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86424469218575"/>
          <c:y val="0.1584352260845443"/>
          <c:w val="0.76942324517127669"/>
          <c:h val="0.75980090903271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Arkusz1!$G$5</c:f>
              <c:strCache>
                <c:ptCount val="1"/>
                <c:pt idx="0">
                  <c:v>WOE</c:v>
                </c:pt>
              </c:strCache>
            </c:strRef>
          </c:tx>
          <c:invertIfNegative val="0"/>
          <c:cat>
            <c:strRef>
              <c:f>Arkusz1!$A$17:$A$19</c:f>
              <c:strCache>
                <c:ptCount val="3"/>
                <c:pt idx="0">
                  <c:v>do 1%</c:v>
                </c:pt>
                <c:pt idx="1">
                  <c:v>do 40%</c:v>
                </c:pt>
                <c:pt idx="2">
                  <c:v>Pow 40%</c:v>
                </c:pt>
              </c:strCache>
            </c:strRef>
          </c:cat>
          <c:val>
            <c:numRef>
              <c:f>Arkusz1!$G$17:$G$19</c:f>
              <c:numCache>
                <c:formatCode>0.000</c:formatCode>
                <c:ptCount val="3"/>
                <c:pt idx="0">
                  <c:v>0.56160474438931196</c:v>
                </c:pt>
                <c:pt idx="1">
                  <c:v>7.0589324154178998E-2</c:v>
                </c:pt>
                <c:pt idx="2">
                  <c:v>-1.9861284970854001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03328"/>
        <c:axId val="44115072"/>
      </c:barChart>
      <c:catAx>
        <c:axId val="40803328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pl-PL"/>
          </a:p>
        </c:txPr>
        <c:crossAx val="44115072"/>
        <c:crosses val="autoZero"/>
        <c:auto val="1"/>
        <c:lblAlgn val="ctr"/>
        <c:lblOffset val="100"/>
        <c:noMultiLvlLbl val="0"/>
      </c:catAx>
      <c:valAx>
        <c:axId val="44115072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40803328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pl-PL" sz="1050"/>
              <a:t>Glosowanie wg płci- </a:t>
            </a:r>
            <a:r>
              <a:rPr lang="en-US" sz="1050"/>
              <a:t>WOE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86424469218575"/>
          <c:y val="0.1584352260845443"/>
          <c:w val="0.76942324517127669"/>
          <c:h val="0.75980090903271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Arkusz1!$G$5</c:f>
              <c:strCache>
                <c:ptCount val="1"/>
                <c:pt idx="0">
                  <c:v>WOE</c:v>
                </c:pt>
              </c:strCache>
            </c:strRef>
          </c:tx>
          <c:invertIfNegative val="0"/>
          <c:cat>
            <c:strRef>
              <c:f>Arkusz1!$A$27:$A$28</c:f>
              <c:strCache>
                <c:ptCount val="2"/>
                <c:pt idx="0">
                  <c:v>Do 50%</c:v>
                </c:pt>
                <c:pt idx="1">
                  <c:v>Pow 50%</c:v>
                </c:pt>
              </c:strCache>
            </c:strRef>
          </c:cat>
          <c:val>
            <c:numRef>
              <c:f>Arkusz1!$G$27:$G$28</c:f>
              <c:numCache>
                <c:formatCode>0.000</c:formatCode>
                <c:ptCount val="2"/>
                <c:pt idx="0">
                  <c:v>0.1914658024</c:v>
                </c:pt>
                <c:pt idx="1">
                  <c:v>-8.7258253199999997E-2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42752"/>
        <c:axId val="40844288"/>
      </c:barChart>
      <c:catAx>
        <c:axId val="40842752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100" b="1">
                <a:solidFill>
                  <a:schemeClr val="tx1"/>
                </a:solidFill>
              </a:defRPr>
            </a:pPr>
            <a:endParaRPr lang="pl-PL"/>
          </a:p>
        </c:txPr>
        <c:crossAx val="40844288"/>
        <c:crosses val="autoZero"/>
        <c:auto val="1"/>
        <c:lblAlgn val="ctr"/>
        <c:lblOffset val="100"/>
        <c:noMultiLvlLbl val="0"/>
      </c:catAx>
      <c:valAx>
        <c:axId val="40844288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4084275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pl-PL" sz="1050"/>
              <a:t>Osoby posiadające dom na własność - </a:t>
            </a:r>
            <a:r>
              <a:rPr lang="en-US" sz="1050"/>
              <a:t>WOE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86424469218575"/>
          <c:y val="0.1584352260845443"/>
          <c:w val="0.8598321249447779"/>
          <c:h val="0.75980090903271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Arkusz1!$G$5</c:f>
              <c:strCache>
                <c:ptCount val="1"/>
                <c:pt idx="0">
                  <c:v>WOE</c:v>
                </c:pt>
              </c:strCache>
            </c:strRef>
          </c:tx>
          <c:invertIfNegative val="0"/>
          <c:cat>
            <c:strRef>
              <c:f>Arkusz1!$A$6:$A$10</c:f>
              <c:strCache>
                <c:ptCount val="5"/>
                <c:pt idx="0">
                  <c:v>do 60%</c:v>
                </c:pt>
                <c:pt idx="1">
                  <c:v>do 70%</c:v>
                </c:pt>
                <c:pt idx="2">
                  <c:v>do 75%</c:v>
                </c:pt>
                <c:pt idx="3">
                  <c:v>do 80%</c:v>
                </c:pt>
                <c:pt idx="4">
                  <c:v>80% i wiecej</c:v>
                </c:pt>
              </c:strCache>
            </c:strRef>
          </c:cat>
          <c:val>
            <c:numRef>
              <c:f>Arkusz1!$G$6:$G$10</c:f>
              <c:numCache>
                <c:formatCode>0.000</c:formatCode>
                <c:ptCount val="5"/>
                <c:pt idx="0">
                  <c:v>-1.6171007851796599</c:v>
                </c:pt>
                <c:pt idx="1">
                  <c:v>-0.41670580220161701</c:v>
                </c:pt>
                <c:pt idx="2">
                  <c:v>0.19667481461276001</c:v>
                </c:pt>
                <c:pt idx="3">
                  <c:v>0.56361929148508605</c:v>
                </c:pt>
                <c:pt idx="4">
                  <c:v>0.88501799348945198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536192"/>
        <c:axId val="113836032"/>
      </c:barChart>
      <c:catAx>
        <c:axId val="68536192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pl-PL"/>
          </a:p>
        </c:txPr>
        <c:crossAx val="113836032"/>
        <c:crosses val="autoZero"/>
        <c:auto val="1"/>
        <c:lblAlgn val="ctr"/>
        <c:lblOffset val="100"/>
        <c:noMultiLvlLbl val="0"/>
      </c:catAx>
      <c:valAx>
        <c:axId val="113836032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6853619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362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Ludność etniczna: w stanie Południowa Dakota Indianie uzyskali przewagę aż w 5 hrabstwach nad innymi. W pozostałych 4ch stanach po 1dnym hrabstwie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Azjaci: na Hawjach w hrabstwie Honolulu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Latynosi (w tym Hiszpanie): w NY hrabstwo Bronx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/>
              <a:t>Ta sama ilośc głosów oddanych przez kobiety i meżczyzn wystąpiła w 26 stanach i 63 hrabstwach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Taka zależność najprawdopodobniej wynika z programu wyborczego republikanów tj. obniżenia podatków.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YSA podatek katastralny jest wysoki i liczony od wartości nieruchomości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ajd tytułowy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panoramiczny z podpisem">
  <p:cSld name="Obraz panoramiczny z podpise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podpis">
  <p:cSld name="Tytuł i podpi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erta z podpisem">
  <p:cSld name="Oferta z podpise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pl-PL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pl-PL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a nazwy">
  <p:cSld name="Karta nazw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">
  <p:cSld name="3 kolumna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 obrazu">
  <p:cSld name="3 kolumna obrazu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8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8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ajd tytułowy" type="title">
  <p:cSld name="TITLE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0" name="Google Shape;290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6" name="Google Shape;296;p15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7" name="Google Shape;297;p15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9" name="Google Shape;299;p1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1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3" name="Google Shape;303;p1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15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15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1" name="Google Shape;311;p15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3" name="Google Shape;313;p1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5" name="Google Shape;315;p15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15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Google Shape;321;p15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2" name="Google Shape;322;p15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4" name="Google Shape;324;p15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5" name="Google Shape;325;p15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7" name="Google Shape;327;p15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9" name="Google Shape;329;p1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2" name="Google Shape;332;p15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4" name="Google Shape;334;p15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7" name="Google Shape;337;p15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8" name="Google Shape;338;p15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1" name="Google Shape;341;p15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3" name="Google Shape;343;p1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5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" name="Google Shape;25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3" descr="\\DROBO-FS\QuickDrops\JB\PPTX NG\Droplets\LightingOverlay.png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9" name="Google Shape;249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0" name="Google Shape;250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l-PL"/>
              <a:t>ANALIZA STATYSTYCZNA PRAWYBORÓW PREZYDENCKICH USA 2016</a:t>
            </a:r>
            <a:endParaRPr/>
          </a:p>
        </p:txBody>
      </p:sp>
      <p:sp>
        <p:nvSpPr>
          <p:cNvPr id="354" name="Google Shape;354;p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l-PL"/>
              <a:t>GRUPA PROJEKTOWA PAULINA</a:t>
            </a: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l-PL"/>
              <a:t>14-15.03.2020</a:t>
            </a: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l-PL"/>
              <a:t>GDAŃSK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 txBox="1">
            <a:spLocks noGrp="1"/>
          </p:cNvSpPr>
          <p:nvPr>
            <p:ph type="title"/>
          </p:nvPr>
        </p:nvSpPr>
        <p:spPr>
          <a:xfrm>
            <a:off x="1141425" y="17944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/>
              <a:t>ZAŁOŻENIA</a:t>
            </a:r>
            <a:endParaRPr/>
          </a:p>
        </p:txBody>
      </p:sp>
      <p:sp>
        <p:nvSpPr>
          <p:cNvPr id="360" name="Google Shape;360;p2"/>
          <p:cNvSpPr txBox="1">
            <a:spLocks noGrp="1"/>
          </p:cNvSpPr>
          <p:nvPr>
            <p:ph type="body" idx="1"/>
          </p:nvPr>
        </p:nvSpPr>
        <p:spPr>
          <a:xfrm>
            <a:off x="1088675" y="1404949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pl-PL" sz="1500"/>
              <a:t>Baza danych US election (SQLite):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Główne dane statystyczne nt wyborów „primary results” </a:t>
            </a:r>
            <a:endParaRPr sz="1400">
              <a:solidFill>
                <a:srgbClr val="FFFFFF"/>
              </a:solidFill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Dane demograficzne tj. % osób wykształconych, %osób po 65 roku życia, ilość Afroamerykanów oraz mniejszość narodowych</a:t>
            </a:r>
            <a:endParaRPr sz="1400">
              <a:solidFill>
                <a:srgbClr val="FFFFFF"/>
              </a:solidFill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Wykluczenie z analizy stanów: Colorado, North Dacota oraz Maine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pl-PL" sz="1500"/>
              <a:t>Praca na agregatach : analiza ilościowa wygranych danej partii (nie konkretnego kandydata) względem hrabstw ( jako minimalne elementy terytorialne)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pl-PL" sz="1500"/>
              <a:t>Analiza korelacji kategoria a wyniki wyborów w hrabstwie: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Wykształcenie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Przychód na osobę 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Struktura wieku</a:t>
            </a:r>
            <a:endParaRPr sz="12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Udział czarnoskórych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Poziom imigrantów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Właściciele nieruchomości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Udział kobiet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Udział weteranów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12938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None/>
            </a:pP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"/>
          <p:cNvSpPr txBox="1">
            <a:spLocks noGrp="1"/>
          </p:cNvSpPr>
          <p:nvPr>
            <p:ph type="title"/>
          </p:nvPr>
        </p:nvSpPr>
        <p:spPr>
          <a:xfrm>
            <a:off x="1143000" y="-7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/>
              <a:t>PODSTAWOWE DANE STATYSTYCZNE</a:t>
            </a:r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body" idx="1"/>
          </p:nvPr>
        </p:nvSpPr>
        <p:spPr>
          <a:xfrm>
            <a:off x="1143012" y="120586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stanów 49</a:t>
            </a:r>
            <a:endParaRPr/>
          </a:p>
          <a:p>
            <a:pPr marL="228600" lvl="0" indent="-22859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hrabstw ogółem  4 216</a:t>
            </a:r>
            <a:endParaRPr sz="1679"/>
          </a:p>
          <a:p>
            <a:pPr marL="228600" lvl="0" indent="-20200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•"/>
            </a:pPr>
            <a:r>
              <a:rPr lang="pl-PL" sz="1679"/>
              <a:t>ilość hrabstw biorących udział w wyborach 3 571:</a:t>
            </a:r>
            <a:endParaRPr sz="1679"/>
          </a:p>
          <a:p>
            <a:pPr marL="685800" lvl="1" indent="-1924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•"/>
            </a:pPr>
            <a:r>
              <a:rPr lang="pl-PL" sz="1679"/>
              <a:t>za republikanami 2 258</a:t>
            </a:r>
            <a:endParaRPr sz="1679"/>
          </a:p>
          <a:p>
            <a:pPr marL="685800" lvl="1" indent="-1924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•"/>
            </a:pPr>
            <a:r>
              <a:rPr lang="pl-PL" sz="1679"/>
              <a:t>za demokratami 1 313</a:t>
            </a:r>
            <a:endParaRPr sz="1679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głosujących 56 759 187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kandydatów 16</a:t>
            </a:r>
            <a:endParaRPr/>
          </a:p>
          <a:p>
            <a:pPr marL="228600" lvl="0" indent="-22859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Kto wygrał :Republikanie </a:t>
            </a:r>
            <a:endParaRPr sz="1679"/>
          </a:p>
          <a:p>
            <a:pPr marL="228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pl-PL" sz="1679"/>
              <a:t>(29 098 686 suma głosów republikanów vs 27 660 501 suma głosów demokratów)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Najlepszy Demokrata  Hillary Clinton 15 692 452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Najlepszy Republikanin Donald Trump 13 302 541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dist="38100" algn="l" rotWithShape="0">
              <a:srgbClr val="000000">
                <a:alpha val="3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4" name="Google Shape;374;p4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-22530" y="23283"/>
            <a:ext cx="40781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"/>
          <p:cNvSpPr txBox="1"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</a:pPr>
            <a:r>
              <a:rPr lang="pl-PL" sz="3200">
                <a:solidFill>
                  <a:srgbClr val="FFFFFF"/>
                </a:solidFill>
              </a:rPr>
              <a:t>PODSTAWOWE DANE STATYSTYCZNE</a:t>
            </a:r>
            <a:endParaRPr/>
          </a:p>
        </p:txBody>
      </p:sp>
      <p:graphicFrame>
        <p:nvGraphicFramePr>
          <p:cNvPr id="376" name="Google Shape;376;p4"/>
          <p:cNvGraphicFramePr/>
          <p:nvPr/>
        </p:nvGraphicFramePr>
        <p:xfrm>
          <a:off x="1001712" y="2143126"/>
          <a:ext cx="2704975" cy="3730300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014375"/>
                <a:gridCol w="984950"/>
                <a:gridCol w="705650"/>
              </a:tblGrid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stany</a:t>
                      </a:r>
                      <a:endParaRPr sz="11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parta</a:t>
                      </a:r>
                      <a:endParaRPr sz="11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udzial</a:t>
                      </a:r>
                      <a:endParaRPr sz="11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Delaware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demokraci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Hawaii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demokraci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North Dacota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demokraci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Alaska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Kansas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Indiana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93%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Michigan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84%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Missouri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Nebraska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Nevada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Tennessee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96%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Utah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Washington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97%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pSp>
        <p:nvGrpSpPr>
          <p:cNvPr id="377" name="Google Shape;377;p4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78" name="Google Shape;378;p4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4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4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4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8" name="Google Shape;388;p4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9" name="Google Shape;389;p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0" name="Google Shape;390;p4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4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4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4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6" name="Google Shape;396;p4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4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4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1" name="Google Shape;401;p4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4" name="Google Shape;404;p4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5" name="Google Shape;405;p4" descr="Obraz zawierający tekst, mapa&#10;&#10;Opis wygenerowany automatyczni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4096" y="961778"/>
            <a:ext cx="7201804" cy="517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12" name="Google Shape;412;p5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252538" y="601662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p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14" name="Google Shape;414;p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0" name="Google Shape;420;p5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5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9" name="Google Shape;429;p5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2" name="Google Shape;432;p5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5" name="Google Shape;435;p5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7" name="Google Shape;437;p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9" name="Google Shape;439;p5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1" name="Google Shape;441;p5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5" name="Google Shape;445;p5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6" name="Google Shape;446;p5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8" name="Google Shape;448;p5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9" name="Google Shape;449;p5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1" name="Google Shape;451;p5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3" name="Google Shape;453;p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6" name="Google Shape;456;p5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8" name="Google Shape;458;p5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1" name="Google Shape;461;p5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2" name="Google Shape;462;p5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5" name="Google Shape;465;p5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7" name="Google Shape;467;p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5"/>
          <p:cNvSpPr txBox="1">
            <a:spLocks noGrp="1"/>
          </p:cNvSpPr>
          <p:nvPr>
            <p:ph type="ctrTitle"/>
          </p:nvPr>
        </p:nvSpPr>
        <p:spPr>
          <a:xfrm>
            <a:off x="1578430" y="688976"/>
            <a:ext cx="10409980" cy="75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Twentieth Century"/>
              <a:buNone/>
            </a:pPr>
            <a:r>
              <a:rPr lang="pl-PL" sz="2880">
                <a:solidFill>
                  <a:srgbClr val="FFFFFF"/>
                </a:solidFill>
              </a:rPr>
              <a:t>WYNIKI ANALIZY – WPŁYW KOLORU SKÓRY NA WYBORY</a:t>
            </a:r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subTitle" idx="1"/>
          </p:nvPr>
        </p:nvSpPr>
        <p:spPr>
          <a:xfrm>
            <a:off x="1866470" y="1990724"/>
            <a:ext cx="3711129" cy="189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WYSOKA SIŁA  ZMIENNEJ JAKO PREDYKATOR (IV): 0,43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WRAZ ZE WZROSTEM UDZIAŁU OSÓB CZARNOSKÓRYCH SPADA POPARCIE DLA REPUBLIKANÓW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NAJWIĘKSZE POPRARCIE DEMOKRATÓW JEST W GRUPIE POW. 40%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TYPOWY DEMOKRATA JEST ZA RÓWNOŚCIĄ SPOŁECZNĄ STĄD WYŻSZE POPARCIE WGRUPIE O WYŻSZYM UDZIALE CZARNOSKÓRYCH OSÓB</a:t>
            </a:r>
            <a:endParaRPr sz="1400">
              <a:solidFill>
                <a:schemeClr val="lt1"/>
              </a:solidFill>
            </a:endParaRPr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/>
          </a:p>
        </p:txBody>
      </p:sp>
      <p:graphicFrame>
        <p:nvGraphicFramePr>
          <p:cNvPr id="470" name="Google Shape;470;p5"/>
          <p:cNvGraphicFramePr/>
          <p:nvPr/>
        </p:nvGraphicFramePr>
        <p:xfrm>
          <a:off x="5807968" y="1999298"/>
          <a:ext cx="5511800" cy="1097250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739900"/>
                <a:gridCol w="711200"/>
                <a:gridCol w="876300"/>
                <a:gridCol w="825500"/>
                <a:gridCol w="762000"/>
                <a:gridCol w="59690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Udział czarnoskórych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Liczba hrabstw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republikanów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Zycięstwa demokratów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WOE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IV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751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642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109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0,562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40%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1782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1395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387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0,003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pow 40%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187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-1,986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0,352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0,429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aphicFrame>
        <p:nvGraphicFramePr>
          <p:cNvPr id="63" name="Wykres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756852"/>
              </p:ext>
            </p:extLst>
          </p:nvPr>
        </p:nvGraphicFramePr>
        <p:xfrm>
          <a:off x="5790249" y="3265805"/>
          <a:ext cx="5550686" cy="248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8" name="Google Shape;478;p6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-3" y="-3747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80" name="Google Shape;480;p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6" name="Google Shape;486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7" name="Google Shape;487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9" name="Google Shape;489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0" name="Google Shape;490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3" name="Google Shape;493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5" name="Google Shape;495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8" name="Google Shape;498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1" name="Google Shape;501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3" name="Google Shape;503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5" name="Google Shape;505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7" name="Google Shape;507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1" name="Google Shape;511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2" name="Google Shape;512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4" name="Google Shape;514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5" name="Google Shape;515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7" name="Google Shape;517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9" name="Google Shape;519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2" name="Google Shape;522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4" name="Google Shape;524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7" name="Google Shape;527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8" name="Google Shape;528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31" name="Google Shape;531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33" name="Google Shape;533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6"/>
          <p:cNvSpPr txBox="1">
            <a:spLocks noGrp="1"/>
          </p:cNvSpPr>
          <p:nvPr>
            <p:ph type="ctrTitle"/>
          </p:nvPr>
        </p:nvSpPr>
        <p:spPr>
          <a:xfrm>
            <a:off x="2138362" y="711200"/>
            <a:ext cx="935823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Twentieth Century"/>
              <a:buNone/>
            </a:pPr>
            <a:r>
              <a:rPr lang="pl-PL" sz="2880">
                <a:solidFill>
                  <a:srgbClr val="FFFFFF"/>
                </a:solidFill>
              </a:rPr>
              <a:t>WYNIKI ANALIZY – WPŁYW PŁCI NA WYBORY</a:t>
            </a:r>
            <a:endParaRPr/>
          </a:p>
        </p:txBody>
      </p:sp>
      <p:sp>
        <p:nvSpPr>
          <p:cNvPr id="535" name="Google Shape;535;p6"/>
          <p:cNvSpPr txBox="1">
            <a:spLocks noGrp="1"/>
          </p:cNvSpPr>
          <p:nvPr>
            <p:ph type="subTitle" idx="1"/>
          </p:nvPr>
        </p:nvSpPr>
        <p:spPr>
          <a:xfrm>
            <a:off x="1900237" y="2128837"/>
            <a:ext cx="3711000" cy="79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600">
                <a:solidFill>
                  <a:schemeClr val="lt1"/>
                </a:solidFill>
              </a:rPr>
              <a:t>SŁABA SIŁA  ZMIENNEJ JAKO PREDYKATOR (IV): 0,017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600">
                <a:solidFill>
                  <a:schemeClr val="lt1"/>
                </a:solidFill>
              </a:rPr>
              <a:t>W HRABSTWACH MAJĄCYCH PRZEWAGĘ KOBIET W POPULACJI PRZEWAGA REPUBLIKANÓW JEST MNIEJSZA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600">
                <a:solidFill>
                  <a:schemeClr val="lt1"/>
                </a:solidFill>
              </a:rPr>
              <a:t>TYPOWY DEMOKRATA JEST ZA RÓWNOŚCIĄ SPOŁECZNĄ STĄD WYŻSZE POPARCIE KOBIET DLA DEMOKRATÓW</a:t>
            </a:r>
            <a:endParaRPr sz="1600">
              <a:solidFill>
                <a:schemeClr val="lt1"/>
              </a:solidFill>
            </a:endParaRPr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600"/>
          </a:p>
        </p:txBody>
      </p:sp>
      <p:graphicFrame>
        <p:nvGraphicFramePr>
          <p:cNvPr id="536" name="Google Shape;536;p6"/>
          <p:cNvGraphicFramePr/>
          <p:nvPr/>
        </p:nvGraphicFramePr>
        <p:xfrm>
          <a:off x="5807968" y="1758951"/>
          <a:ext cx="5511800" cy="914375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739900"/>
                <a:gridCol w="711200"/>
                <a:gridCol w="876300"/>
                <a:gridCol w="825500"/>
                <a:gridCol w="762000"/>
                <a:gridCol w="59690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Udział kobiet w populacji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Liczba hrabstw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republikanów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Zycięstwa demokratów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WOE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IV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50%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897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720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177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0,191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0,011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Pow 50%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1 823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1 376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447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-0,087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0,005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0,017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aphicFrame>
        <p:nvGraphicFramePr>
          <p:cNvPr id="63" name="Wykres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708743"/>
              </p:ext>
            </p:extLst>
          </p:nvPr>
        </p:nvGraphicFramePr>
        <p:xfrm>
          <a:off x="5808370" y="2938463"/>
          <a:ext cx="5520690" cy="249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"/>
          <p:cNvSpPr txBox="1">
            <a:spLocks noGrp="1"/>
          </p:cNvSpPr>
          <p:nvPr>
            <p:ph type="ctrTitle"/>
          </p:nvPr>
        </p:nvSpPr>
        <p:spPr>
          <a:xfrm>
            <a:off x="2138363" y="260648"/>
            <a:ext cx="9214221" cy="106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Twentieth Century"/>
              <a:buNone/>
            </a:pPr>
            <a:r>
              <a:rPr lang="pl-PL" sz="2880"/>
              <a:t>WYNIKI ANALIZY-WPŁYW POSIADANEJ NIERUCHOMOŚCI NA WYBORY</a:t>
            </a:r>
            <a:endParaRPr sz="2880">
              <a:solidFill>
                <a:srgbClr val="FFFFFF"/>
              </a:solidFill>
            </a:endParaRPr>
          </a:p>
        </p:txBody>
      </p:sp>
      <p:sp>
        <p:nvSpPr>
          <p:cNvPr id="544" name="Google Shape;544;p7"/>
          <p:cNvSpPr txBox="1">
            <a:spLocks noGrp="1"/>
          </p:cNvSpPr>
          <p:nvPr>
            <p:ph type="subTitle" idx="1"/>
          </p:nvPr>
        </p:nvSpPr>
        <p:spPr>
          <a:xfrm>
            <a:off x="2063552" y="1484784"/>
            <a:ext cx="38496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WYSOKA SIŁA  ZMIENNEJ JAKO PREDYKATOR (IV): 0,46</a:t>
            </a:r>
            <a:endParaRPr/>
          </a:p>
          <a:p>
            <a:pPr marL="342900" lvl="0" indent="-184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1400">
              <a:solidFill>
                <a:srgbClr val="FFFFFF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WRAZ ZE WZROSTEM UDZIAŁU ODSETKA OSÓB POSIADAJĄCYCH NIERUCHOMOŚĆ NA WŁASNOŚĆ ROŚNIE POPARCIE DLA REPUBLIKANÓW</a:t>
            </a:r>
            <a:endParaRPr sz="1400">
              <a:solidFill>
                <a:srgbClr val="FFFFFF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W GRUPIE DO 60% ZWYCIĘŻYLI DEMOKRACI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PODATEK OD NIERUCHOMOŚCI W USA JEST WYSOKI. PROGRAM WYBORCZY REPUBLIKAN ZAKŁADAŁ OBNIŻENIE PODATKÓW. </a:t>
            </a:r>
            <a:endParaRPr/>
          </a:p>
          <a:p>
            <a:pPr marL="342900" lvl="0" indent="-184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endParaRPr sz="1400">
              <a:solidFill>
                <a:srgbClr val="FFFFFF"/>
              </a:solidFill>
            </a:endParaRPr>
          </a:p>
        </p:txBody>
      </p:sp>
      <p:graphicFrame>
        <p:nvGraphicFramePr>
          <p:cNvPr id="545" name="Google Shape;545;p7"/>
          <p:cNvGraphicFramePr/>
          <p:nvPr/>
        </p:nvGraphicFramePr>
        <p:xfrm>
          <a:off x="6240016" y="1412776"/>
          <a:ext cx="4940300" cy="1821165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066800"/>
                <a:gridCol w="711200"/>
                <a:gridCol w="876300"/>
                <a:gridCol w="825500"/>
                <a:gridCol w="850900"/>
                <a:gridCol w="609600"/>
              </a:tblGrid>
              <a:tr h="73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Odsetek osób posiadających dom na własność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Liczba hrabstw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republikanów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demokratów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WOE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IV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60%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80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120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-1,617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0,249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70%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675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465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210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-0,417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0,048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75%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743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597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146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0,197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0,010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80%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661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0,564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80% i wiecej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329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293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36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0,885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5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0,456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563295"/>
              </p:ext>
            </p:extLst>
          </p:nvPr>
        </p:nvGraphicFramePr>
        <p:xfrm>
          <a:off x="6250131" y="3442854"/>
          <a:ext cx="4948299" cy="2459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"/>
          <p:cNvSpPr txBox="1">
            <a:spLocks noGrp="1"/>
          </p:cNvSpPr>
          <p:nvPr>
            <p:ph type="title"/>
          </p:nvPr>
        </p:nvSpPr>
        <p:spPr>
          <a:xfrm>
            <a:off x="1088638" y="909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>
                <a:solidFill>
                  <a:srgbClr val="FFFFFF"/>
                </a:solidFill>
              </a:rPr>
              <a:t>WNIOSKI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552" name="Google Shape;552;p8"/>
          <p:cNvGraphicFramePr/>
          <p:nvPr/>
        </p:nvGraphicFramePr>
        <p:xfrm>
          <a:off x="2403450" y="1185750"/>
          <a:ext cx="6169525" cy="4399175"/>
        </p:xfrm>
        <a:graphic>
          <a:graphicData uri="http://schemas.openxmlformats.org/drawingml/2006/table">
            <a:tbl>
              <a:tblPr>
                <a:noFill/>
                <a:tableStyleId>{F5D56948-8B5F-4B1F-AF72-E4ABE81F3377}</a:tableStyleId>
              </a:tblPr>
              <a:tblGrid>
                <a:gridCol w="4269500"/>
                <a:gridCol w="1900025"/>
              </a:tblGrid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b="1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kategoria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b="1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IV kategorii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udział czarnoskórych w społeczeństwie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0,45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poziom dochodów w społeczeństwie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0,16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poziom imigrantów w społeczeństwie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0,18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właściciele nieruchomości w społeczeństwie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0,46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udział kobiet w społeczeństwie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0,02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udział weteranów w społeczeństwie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0,32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udział osób 65+ w społeczeństwie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0,17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poziom wykształcenia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0,08</a:t>
                      </a:r>
                      <a:endParaRPr sz="1400" u="none" strike="noStrike" cap="none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"/>
          <p:cNvSpPr txBox="1">
            <a:spLocks noGrp="1"/>
          </p:cNvSpPr>
          <p:nvPr>
            <p:ph type="title"/>
          </p:nvPr>
        </p:nvSpPr>
        <p:spPr>
          <a:xfrm>
            <a:off x="1141425" y="618522"/>
            <a:ext cx="99060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/>
              <a:t>WNIOSKI</a:t>
            </a:r>
            <a:endParaRPr/>
          </a:p>
        </p:txBody>
      </p:sp>
      <p:graphicFrame>
        <p:nvGraphicFramePr>
          <p:cNvPr id="558" name="Google Shape;558;p9"/>
          <p:cNvGraphicFramePr/>
          <p:nvPr/>
        </p:nvGraphicFramePr>
        <p:xfrm>
          <a:off x="952500" y="1529625"/>
          <a:ext cx="10287000" cy="3811254"/>
        </p:xfrm>
        <a:graphic>
          <a:graphicData uri="http://schemas.openxmlformats.org/drawingml/2006/table">
            <a:tbl>
              <a:tblPr>
                <a:noFill/>
                <a:tableStyleId>{F5D56948-8B5F-4B1F-AF72-E4ABE81F3377}</a:tableStyleId>
              </a:tblPr>
              <a:tblGrid>
                <a:gridCol w="4438750"/>
                <a:gridCol w="58482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b="1" u="none" strike="noStrike" cap="none">
                          <a:solidFill>
                            <a:schemeClr val="lt1"/>
                          </a:solidFill>
                        </a:rPr>
                        <a:t>stereotypowy demokrata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b="1" u="none" strike="noStrike" cap="none">
                          <a:solidFill>
                            <a:schemeClr val="lt1"/>
                          </a:solidFill>
                        </a:rPr>
                        <a:t>stereotypowy republikanin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wolny rynek i sektor prywatny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wolny rynek i sektor prywatny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równość społeczna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walka z monopolami ale zarazem mniej ograniczeń dla największych korporacji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powszechna służba zdrowia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prawo do posiadania broni, walka z terroryzmem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energetyka odnawialna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energetyka konwencjonalna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równość szans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przeciwko imigracji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proporcjonalne podatki 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niskie podatki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państwo posiada firmy użyteczności publicznej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ograniczenie pomocy społecznej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socjalliberalizm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neoliberalizm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bwód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bwód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714</Words>
  <Application>Microsoft Office PowerPoint</Application>
  <PresentationFormat>Niestandardowy</PresentationFormat>
  <Paragraphs>226</Paragraphs>
  <Slides>9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Obwód</vt:lpstr>
      <vt:lpstr>Obwód</vt:lpstr>
      <vt:lpstr>ANALIZA STATYSTYCZNA PRAWYBORÓW PREZYDENCKICH USA 2016</vt:lpstr>
      <vt:lpstr>ZAŁOŻENIA</vt:lpstr>
      <vt:lpstr>PODSTAWOWE DANE STATYSTYCZNE</vt:lpstr>
      <vt:lpstr>PODSTAWOWE DANE STATYSTYCZNE</vt:lpstr>
      <vt:lpstr>WYNIKI ANALIZY – WPŁYW KOLORU SKÓRY NA WYBORY</vt:lpstr>
      <vt:lpstr>WYNIKI ANALIZY – WPŁYW PŁCI NA WYBORY</vt:lpstr>
      <vt:lpstr>WYNIKI ANALIZY-WPŁYW POSIADANEJ NIERUCHOMOŚCI NA WYBORY</vt:lpstr>
      <vt:lpstr>WNIOSKI</vt:lpstr>
      <vt:lpstr>WNIOSKI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STATYSTYCZNA PRAWYBORÓW PREZYDENCKICH USA 2016</dc:title>
  <dc:creator>Leszek Dorożyński</dc:creator>
  <cp:lastModifiedBy>Leszek Dorożyński</cp:lastModifiedBy>
  <cp:revision>3</cp:revision>
  <dcterms:modified xsi:type="dcterms:W3CDTF">2020-03-29T12:46:27Z</dcterms:modified>
</cp:coreProperties>
</file>