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4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5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9"/>
  </p:notesMasterIdLst>
  <p:sldIdLst>
    <p:sldId id="351" r:id="rId4"/>
    <p:sldId id="352" r:id="rId5"/>
    <p:sldId id="353" r:id="rId6"/>
    <p:sldId id="354" r:id="rId7"/>
    <p:sldId id="35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8" d="100"/>
          <a:sy n="108" d="100"/>
        </p:scale>
        <p:origin x="1050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4583333333333334"/>
          <c:w val="0.84722222222222221"/>
          <c:h val="0.8472222222222222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4583333333333334"/>
          <c:w val="0.84722222222222221"/>
          <c:h val="0.8472222222222222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4583333333333334"/>
          <c:w val="0.84722222222222221"/>
          <c:h val="0.8472222222222222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709047119"/>
        <c:axId val="1663523439"/>
      </c:barChart>
      <c:catAx>
        <c:axId val="17090471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63523439"/>
        <c:crosses val="autoZero"/>
        <c:auto val="1"/>
        <c:lblAlgn val="ctr"/>
        <c:lblOffset val="100"/>
        <c:noMultiLvlLbl val="0"/>
      </c:catAx>
      <c:valAx>
        <c:axId val="1663523439"/>
        <c:scaling>
          <c:orientation val="minMax"/>
          <c:max val="1.2"/>
          <c:min val="0"/>
        </c:scaling>
        <c:delete val="1"/>
        <c:axPos val="b"/>
        <c:numFmt formatCode="0%" sourceLinked="1"/>
        <c:majorTickMark val="out"/>
        <c:minorTickMark val="none"/>
        <c:tickLblPos val="nextTo"/>
        <c:crossAx val="1709047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4583333333333334"/>
          <c:w val="0.84722222222222221"/>
          <c:h val="0.8472222222222222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709047119"/>
        <c:axId val="1663523439"/>
      </c:barChart>
      <c:catAx>
        <c:axId val="17090471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63523439"/>
        <c:crosses val="autoZero"/>
        <c:auto val="1"/>
        <c:lblAlgn val="ctr"/>
        <c:lblOffset val="100"/>
        <c:noMultiLvlLbl val="0"/>
      </c:catAx>
      <c:valAx>
        <c:axId val="1663523439"/>
        <c:scaling>
          <c:orientation val="minMax"/>
          <c:max val="1.2"/>
          <c:min val="0"/>
        </c:scaling>
        <c:delete val="1"/>
        <c:axPos val="b"/>
        <c:numFmt formatCode="0%" sourceLinked="1"/>
        <c:majorTickMark val="out"/>
        <c:minorTickMark val="none"/>
        <c:tickLblPos val="nextTo"/>
        <c:crossAx val="1709047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709047119"/>
        <c:axId val="1663523439"/>
      </c:barChart>
      <c:catAx>
        <c:axId val="17090471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63523439"/>
        <c:crosses val="autoZero"/>
        <c:auto val="1"/>
        <c:lblAlgn val="ctr"/>
        <c:lblOffset val="100"/>
        <c:noMultiLvlLbl val="0"/>
      </c:catAx>
      <c:valAx>
        <c:axId val="1663523439"/>
        <c:scaling>
          <c:orientation val="minMax"/>
          <c:max val="1.2"/>
          <c:min val="0"/>
        </c:scaling>
        <c:delete val="1"/>
        <c:axPos val="b"/>
        <c:numFmt formatCode="0%" sourceLinked="1"/>
        <c:majorTickMark val="out"/>
        <c:minorTickMark val="none"/>
        <c:tickLblPos val="nextTo"/>
        <c:crossAx val="1709047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4583333333333334"/>
          <c:w val="0.84722222222222221"/>
          <c:h val="0.8472222222222222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709047119"/>
        <c:axId val="1663523439"/>
      </c:barChart>
      <c:catAx>
        <c:axId val="17090471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63523439"/>
        <c:crosses val="autoZero"/>
        <c:auto val="1"/>
        <c:lblAlgn val="ctr"/>
        <c:lblOffset val="100"/>
        <c:noMultiLvlLbl val="0"/>
      </c:catAx>
      <c:valAx>
        <c:axId val="1663523439"/>
        <c:scaling>
          <c:orientation val="minMax"/>
          <c:max val="1.2"/>
          <c:min val="0"/>
        </c:scaling>
        <c:delete val="1"/>
        <c:axPos val="b"/>
        <c:numFmt formatCode="0%" sourceLinked="1"/>
        <c:majorTickMark val="out"/>
        <c:minorTickMark val="none"/>
        <c:tickLblPos val="nextTo"/>
        <c:crossAx val="1709047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3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5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10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10" Type="http://schemas.openxmlformats.org/officeDocument/2006/relationships/image" Target="../media/image9.png"/><Relationship Id="rId4" Type="http://schemas.openxmlformats.org/officeDocument/2006/relationships/chart" Target="../charts/chart1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10" Type="http://schemas.openxmlformats.org/officeDocument/2006/relationships/image" Target="../media/image12.png"/><Relationship Id="rId4" Type="http://schemas.openxmlformats.org/officeDocument/2006/relationships/chart" Target="../charts/chart15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7" Type="http://schemas.openxmlformats.org/officeDocument/2006/relationships/chart" Target="../charts/chart2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1" y="161900"/>
            <a:ext cx="12021987" cy="739056"/>
          </a:xfrm>
        </p:spPr>
        <p:txBody>
          <a:bodyPr>
            <a:noAutofit/>
          </a:bodyPr>
          <a:lstStyle/>
          <a:p>
            <a:r>
              <a:rPr lang="pl-PL" sz="2400" dirty="0">
                <a:effectLst/>
                <a:latin typeface="Arial" panose="020B0604020202020204" pitchFamily="34" charset="0"/>
              </a:rPr>
              <a:t>Prognozowanie zapotrzebowania na energię elektryczną w ramach gospodarstwa </a:t>
            </a:r>
            <a:br>
              <a:rPr lang="pl-PL" sz="2400" dirty="0">
                <a:effectLst/>
                <a:latin typeface="Arial" panose="020B0604020202020204" pitchFamily="34" charset="0"/>
              </a:rPr>
            </a:br>
            <a:r>
              <a:rPr lang="pl-PL" sz="2400" dirty="0">
                <a:effectLst/>
                <a:latin typeface="Arial" panose="020B0604020202020204" pitchFamily="34" charset="0"/>
              </a:rPr>
              <a:t>domowego – dane</a:t>
            </a:r>
            <a:br>
              <a:rPr lang="pl-PL" sz="1400" dirty="0">
                <a:effectLst/>
                <a:latin typeface="Arial" panose="020B0604020202020204" pitchFamily="34" charset="0"/>
              </a:rPr>
            </a:br>
            <a:endParaRPr lang="en-US" sz="2700" dirty="0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42359A05-5A1A-4EA5-9ABB-3772E320E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943917"/>
              </p:ext>
            </p:extLst>
          </p:nvPr>
        </p:nvGraphicFramePr>
        <p:xfrm>
          <a:off x="2478085" y="1569643"/>
          <a:ext cx="1160322" cy="98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0423C3C9-C33B-4F93-8E75-5D5FC9FFA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141349"/>
              </p:ext>
            </p:extLst>
          </p:nvPr>
        </p:nvGraphicFramePr>
        <p:xfrm>
          <a:off x="5962525" y="1575678"/>
          <a:ext cx="2743200" cy="2259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26AEC5E4-F147-4642-9EDD-34995C39A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448201"/>
              </p:ext>
            </p:extLst>
          </p:nvPr>
        </p:nvGraphicFramePr>
        <p:xfrm>
          <a:off x="5446961" y="4580598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123ABDCA-4D4D-43A7-B36D-D5CCE1DA6B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26531"/>
              </p:ext>
            </p:extLst>
          </p:nvPr>
        </p:nvGraphicFramePr>
        <p:xfrm>
          <a:off x="7352349" y="4588518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C41AAE9B-7BC8-4557-BFAB-5A598FFD70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89343"/>
              </p:ext>
            </p:extLst>
          </p:nvPr>
        </p:nvGraphicFramePr>
        <p:xfrm>
          <a:off x="9292015" y="4617304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Prostokąt 8">
            <a:extLst>
              <a:ext uri="{FF2B5EF4-FFF2-40B4-BE49-F238E27FC236}">
                <a16:creationId xmlns:a16="http://schemas.microsoft.com/office/drawing/2014/main" id="{56524059-91D3-4C3D-A8D1-249A8F09A0EF}"/>
              </a:ext>
            </a:extLst>
          </p:cNvPr>
          <p:cNvSpPr/>
          <p:nvPr/>
        </p:nvSpPr>
        <p:spPr>
          <a:xfrm>
            <a:off x="-3717" y="6303192"/>
            <a:ext cx="12181209" cy="56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1946409-0C2C-4005-8EC9-409D67261FEF}"/>
              </a:ext>
            </a:extLst>
          </p:cNvPr>
          <p:cNvSpPr/>
          <p:nvPr/>
        </p:nvSpPr>
        <p:spPr>
          <a:xfrm>
            <a:off x="-3717" y="224519"/>
            <a:ext cx="960299" cy="45017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C0C0C0"/>
              </a:highlight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98D2DF0-D3D8-4113-9687-2A1A66FF0412}"/>
              </a:ext>
            </a:extLst>
          </p:cNvPr>
          <p:cNvSpPr txBox="1"/>
          <p:nvPr/>
        </p:nvSpPr>
        <p:spPr>
          <a:xfrm>
            <a:off x="352202" y="1120947"/>
            <a:ext cx="107686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dirty="0"/>
              <a:t>Dane dotyczą zużycia energii elektrycznej w obrębie jednego gospodarstwa domowego, również  z uwzględnieniem konkretnych pomieszczeń i urządzeń: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sub</a:t>
            </a:r>
            <a:r>
              <a:rPr lang="en-US" i="1" dirty="0"/>
              <a:t>metering</a:t>
            </a:r>
            <a:r>
              <a:rPr lang="en-US" dirty="0"/>
              <a:t>1: </a:t>
            </a:r>
            <a:r>
              <a:rPr lang="pl-PL" dirty="0"/>
              <a:t>kuchnia </a:t>
            </a:r>
            <a:endParaRPr 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sub</a:t>
            </a:r>
            <a:r>
              <a:rPr lang="en-US" i="1" dirty="0"/>
              <a:t>metering</a:t>
            </a:r>
            <a:r>
              <a:rPr lang="en-US" dirty="0"/>
              <a:t>2: </a:t>
            </a:r>
            <a:r>
              <a:rPr lang="pl-PL" dirty="0"/>
              <a:t>pralnia </a:t>
            </a:r>
            <a:endParaRPr 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sub</a:t>
            </a:r>
            <a:r>
              <a:rPr lang="en-US" i="1" dirty="0"/>
              <a:t>metering</a:t>
            </a:r>
            <a:r>
              <a:rPr lang="en-US" dirty="0"/>
              <a:t>3: </a:t>
            </a:r>
            <a:r>
              <a:rPr lang="pl-PL" dirty="0"/>
              <a:t>klimatyzacja </a:t>
            </a:r>
            <a:endParaRPr lang="en-US" dirty="0"/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3168828-4455-429B-BDDB-5786E2A30F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432" y="3631746"/>
            <a:ext cx="96964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7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1" y="161900"/>
            <a:ext cx="12021987" cy="739056"/>
          </a:xfrm>
        </p:spPr>
        <p:txBody>
          <a:bodyPr>
            <a:noAutofit/>
          </a:bodyPr>
          <a:lstStyle/>
          <a:p>
            <a:r>
              <a:rPr lang="pl-PL" sz="2700" dirty="0"/>
              <a:t>Jak zmienia się zużycie energii elektrycznej w różnych godzinach, dniach i miesiącach?</a:t>
            </a:r>
            <a:endParaRPr lang="en-US" sz="2700" dirty="0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42359A05-5A1A-4EA5-9ABB-3772E320E0C4}"/>
              </a:ext>
            </a:extLst>
          </p:cNvPr>
          <p:cNvGraphicFramePr/>
          <p:nvPr/>
        </p:nvGraphicFramePr>
        <p:xfrm>
          <a:off x="2478085" y="1569643"/>
          <a:ext cx="1160322" cy="98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0423C3C9-C33B-4F93-8E75-5D5FC9FFADBE}"/>
              </a:ext>
            </a:extLst>
          </p:cNvPr>
          <p:cNvGraphicFramePr/>
          <p:nvPr/>
        </p:nvGraphicFramePr>
        <p:xfrm>
          <a:off x="5962525" y="1575678"/>
          <a:ext cx="2743200" cy="2259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123ABDCA-4D4D-43A7-B36D-D5CCE1DA6BC9}"/>
              </a:ext>
            </a:extLst>
          </p:cNvPr>
          <p:cNvGraphicFramePr/>
          <p:nvPr/>
        </p:nvGraphicFramePr>
        <p:xfrm>
          <a:off x="7352349" y="4588518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C41AAE9B-7BC8-4557-BFAB-5A598FFD704F}"/>
              </a:ext>
            </a:extLst>
          </p:cNvPr>
          <p:cNvGraphicFramePr/>
          <p:nvPr/>
        </p:nvGraphicFramePr>
        <p:xfrm>
          <a:off x="9292015" y="4617304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Prostokąt 8">
            <a:extLst>
              <a:ext uri="{FF2B5EF4-FFF2-40B4-BE49-F238E27FC236}">
                <a16:creationId xmlns:a16="http://schemas.microsoft.com/office/drawing/2014/main" id="{56524059-91D3-4C3D-A8D1-249A8F09A0EF}"/>
              </a:ext>
            </a:extLst>
          </p:cNvPr>
          <p:cNvSpPr/>
          <p:nvPr/>
        </p:nvSpPr>
        <p:spPr>
          <a:xfrm>
            <a:off x="-3717" y="6298074"/>
            <a:ext cx="12181209" cy="56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1946409-0C2C-4005-8EC9-409D67261FEF}"/>
              </a:ext>
            </a:extLst>
          </p:cNvPr>
          <p:cNvSpPr/>
          <p:nvPr/>
        </p:nvSpPr>
        <p:spPr>
          <a:xfrm>
            <a:off x="-3717" y="224519"/>
            <a:ext cx="960299" cy="45017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C0C0C0"/>
              </a:highlight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5D6F94E-8483-46DE-B633-73F332486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61" y="1230367"/>
            <a:ext cx="5363816" cy="236508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367D1F0-D35E-43A4-B837-32C40D2423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562" y="3773954"/>
            <a:ext cx="5363816" cy="241942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6E1407E-9675-441F-BCA1-328F8269C3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5152" y="1230367"/>
            <a:ext cx="5111993" cy="237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1" y="161900"/>
            <a:ext cx="12021987" cy="739056"/>
          </a:xfrm>
        </p:spPr>
        <p:txBody>
          <a:bodyPr>
            <a:noAutofit/>
          </a:bodyPr>
          <a:lstStyle/>
          <a:p>
            <a:r>
              <a:rPr lang="pl-PL" sz="2700" dirty="0"/>
              <a:t>Korelacje między zmiennymi </a:t>
            </a:r>
            <a:endParaRPr lang="en-US" sz="2700" dirty="0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42359A05-5A1A-4EA5-9ABB-3772E320E0C4}"/>
              </a:ext>
            </a:extLst>
          </p:cNvPr>
          <p:cNvGraphicFramePr/>
          <p:nvPr/>
        </p:nvGraphicFramePr>
        <p:xfrm>
          <a:off x="2478085" y="1569643"/>
          <a:ext cx="1160322" cy="98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26AEC5E4-F147-4642-9EDD-34995C39AAAE}"/>
              </a:ext>
            </a:extLst>
          </p:cNvPr>
          <p:cNvGraphicFramePr/>
          <p:nvPr/>
        </p:nvGraphicFramePr>
        <p:xfrm>
          <a:off x="5446961" y="4580598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123ABDCA-4D4D-43A7-B36D-D5CCE1DA6BC9}"/>
              </a:ext>
            </a:extLst>
          </p:cNvPr>
          <p:cNvGraphicFramePr/>
          <p:nvPr/>
        </p:nvGraphicFramePr>
        <p:xfrm>
          <a:off x="7352349" y="4588518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C41AAE9B-7BC8-4557-BFAB-5A598FFD704F}"/>
              </a:ext>
            </a:extLst>
          </p:cNvPr>
          <p:cNvGraphicFramePr/>
          <p:nvPr/>
        </p:nvGraphicFramePr>
        <p:xfrm>
          <a:off x="9292015" y="4617304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Prostokąt 8">
            <a:extLst>
              <a:ext uri="{FF2B5EF4-FFF2-40B4-BE49-F238E27FC236}">
                <a16:creationId xmlns:a16="http://schemas.microsoft.com/office/drawing/2014/main" id="{56524059-91D3-4C3D-A8D1-249A8F09A0EF}"/>
              </a:ext>
            </a:extLst>
          </p:cNvPr>
          <p:cNvSpPr/>
          <p:nvPr/>
        </p:nvSpPr>
        <p:spPr>
          <a:xfrm>
            <a:off x="-3717" y="6298074"/>
            <a:ext cx="12181209" cy="56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1946409-0C2C-4005-8EC9-409D67261FEF}"/>
              </a:ext>
            </a:extLst>
          </p:cNvPr>
          <p:cNvSpPr/>
          <p:nvPr/>
        </p:nvSpPr>
        <p:spPr>
          <a:xfrm>
            <a:off x="-3717" y="224519"/>
            <a:ext cx="960299" cy="45017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C0C0C0"/>
              </a:highlight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DE50AD1-A5F2-44C6-8473-A2949E728F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328" y="1070764"/>
            <a:ext cx="2663223" cy="264188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F6E493FC-CBB8-405A-BA9D-879699EF9A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328" y="4000777"/>
            <a:ext cx="2709373" cy="2523562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56EEFF65-78A5-4290-9430-5C17613BA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9407" y="2180465"/>
            <a:ext cx="3981450" cy="330517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B968452E-79B3-44DB-9F10-F7BC23B75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2276" y="2180465"/>
            <a:ext cx="3867150" cy="3295650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A5DEA66-9782-4E14-A851-B7B6BA996EF8}"/>
              </a:ext>
            </a:extLst>
          </p:cNvPr>
          <p:cNvSpPr txBox="1"/>
          <p:nvPr/>
        </p:nvSpPr>
        <p:spPr>
          <a:xfrm>
            <a:off x="3808520" y="1748901"/>
            <a:ext cx="362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Korelacja na danych niezmienionych 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35A2E856-63CF-4B8C-9581-84C7466F6B66}"/>
              </a:ext>
            </a:extLst>
          </p:cNvPr>
          <p:cNvSpPr txBox="1"/>
          <p:nvPr/>
        </p:nvSpPr>
        <p:spPr>
          <a:xfrm>
            <a:off x="7804951" y="1713390"/>
            <a:ext cx="346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Korelacja na danych tygodniowych </a:t>
            </a:r>
          </a:p>
        </p:txBody>
      </p:sp>
    </p:spTree>
    <p:extLst>
      <p:ext uri="{BB962C8B-B14F-4D97-AF65-F5344CB8AC3E}">
        <p14:creationId xmlns:p14="http://schemas.microsoft.com/office/powerpoint/2010/main" val="147825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1" y="161900"/>
            <a:ext cx="12021987" cy="739056"/>
          </a:xfrm>
        </p:spPr>
        <p:txBody>
          <a:bodyPr>
            <a:noAutofit/>
          </a:bodyPr>
          <a:lstStyle/>
          <a:p>
            <a:r>
              <a:rPr lang="pl-PL" sz="2700" dirty="0"/>
              <a:t>Model – rekurencyjne sieci neuronowe </a:t>
            </a:r>
            <a:endParaRPr lang="en-US" sz="2700" dirty="0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42359A05-5A1A-4EA5-9ABB-3772E320E0C4}"/>
              </a:ext>
            </a:extLst>
          </p:cNvPr>
          <p:cNvGraphicFramePr/>
          <p:nvPr/>
        </p:nvGraphicFramePr>
        <p:xfrm>
          <a:off x="2478085" y="1569643"/>
          <a:ext cx="1160322" cy="98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0423C3C9-C33B-4F93-8E75-5D5FC9FFADBE}"/>
              </a:ext>
            </a:extLst>
          </p:cNvPr>
          <p:cNvGraphicFramePr/>
          <p:nvPr/>
        </p:nvGraphicFramePr>
        <p:xfrm>
          <a:off x="5962525" y="1575678"/>
          <a:ext cx="2743200" cy="2259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26AEC5E4-F147-4642-9EDD-34995C39AAAE}"/>
              </a:ext>
            </a:extLst>
          </p:cNvPr>
          <p:cNvGraphicFramePr/>
          <p:nvPr/>
        </p:nvGraphicFramePr>
        <p:xfrm>
          <a:off x="5446961" y="4580598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123ABDCA-4D4D-43A7-B36D-D5CCE1DA6BC9}"/>
              </a:ext>
            </a:extLst>
          </p:cNvPr>
          <p:cNvGraphicFramePr/>
          <p:nvPr/>
        </p:nvGraphicFramePr>
        <p:xfrm>
          <a:off x="7352349" y="4588518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C41AAE9B-7BC8-4557-BFAB-5A598FFD704F}"/>
              </a:ext>
            </a:extLst>
          </p:cNvPr>
          <p:cNvGraphicFramePr/>
          <p:nvPr/>
        </p:nvGraphicFramePr>
        <p:xfrm>
          <a:off x="9292015" y="4617304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Prostokąt 8">
            <a:extLst>
              <a:ext uri="{FF2B5EF4-FFF2-40B4-BE49-F238E27FC236}">
                <a16:creationId xmlns:a16="http://schemas.microsoft.com/office/drawing/2014/main" id="{56524059-91D3-4C3D-A8D1-249A8F09A0EF}"/>
              </a:ext>
            </a:extLst>
          </p:cNvPr>
          <p:cNvSpPr/>
          <p:nvPr/>
        </p:nvSpPr>
        <p:spPr>
          <a:xfrm>
            <a:off x="-3717" y="6298074"/>
            <a:ext cx="12181209" cy="56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1946409-0C2C-4005-8EC9-409D67261FEF}"/>
              </a:ext>
            </a:extLst>
          </p:cNvPr>
          <p:cNvSpPr/>
          <p:nvPr/>
        </p:nvSpPr>
        <p:spPr>
          <a:xfrm>
            <a:off x="-3717" y="224519"/>
            <a:ext cx="960299" cy="45017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C0C0C0"/>
              </a:highlight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AAAC2EF-BB24-4801-A2F7-0F85366834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419" y="990159"/>
            <a:ext cx="4326755" cy="256729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DEA0083-8D05-4940-98A3-D3BC63C6D0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11" y="5338521"/>
            <a:ext cx="9114125" cy="1357579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1C70D32D-B089-492F-9DC0-C0E2899D97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9158" y="893365"/>
            <a:ext cx="6544877" cy="4158454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8AD2B25-6947-4579-9E7D-749574ECB68B}"/>
              </a:ext>
            </a:extLst>
          </p:cNvPr>
          <p:cNvSpPr txBox="1"/>
          <p:nvPr/>
        </p:nvSpPr>
        <p:spPr>
          <a:xfrm>
            <a:off x="9181149" y="1907135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RMSE = 0.262</a:t>
            </a:r>
          </a:p>
        </p:txBody>
      </p:sp>
    </p:spTree>
    <p:extLst>
      <p:ext uri="{BB962C8B-B14F-4D97-AF65-F5344CB8AC3E}">
        <p14:creationId xmlns:p14="http://schemas.microsoft.com/office/powerpoint/2010/main" val="65102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1" y="161900"/>
            <a:ext cx="12021987" cy="739056"/>
          </a:xfrm>
        </p:spPr>
        <p:txBody>
          <a:bodyPr>
            <a:noAutofit/>
          </a:bodyPr>
          <a:lstStyle/>
          <a:p>
            <a:r>
              <a:rPr lang="pl-PL" sz="2700" dirty="0"/>
              <a:t>Wynik modelu – co osiągnęliśmy </a:t>
            </a:r>
            <a:endParaRPr lang="en-US" sz="2700" dirty="0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42359A05-5A1A-4EA5-9ABB-3772E320E0C4}"/>
              </a:ext>
            </a:extLst>
          </p:cNvPr>
          <p:cNvGraphicFramePr/>
          <p:nvPr/>
        </p:nvGraphicFramePr>
        <p:xfrm>
          <a:off x="2478085" y="1569643"/>
          <a:ext cx="1160322" cy="98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0423C3C9-C33B-4F93-8E75-5D5FC9FFADBE}"/>
              </a:ext>
            </a:extLst>
          </p:cNvPr>
          <p:cNvGraphicFramePr/>
          <p:nvPr/>
        </p:nvGraphicFramePr>
        <p:xfrm>
          <a:off x="5962525" y="1575678"/>
          <a:ext cx="2743200" cy="2259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26AEC5E4-F147-4642-9EDD-34995C39AAAE}"/>
              </a:ext>
            </a:extLst>
          </p:cNvPr>
          <p:cNvGraphicFramePr/>
          <p:nvPr/>
        </p:nvGraphicFramePr>
        <p:xfrm>
          <a:off x="5446961" y="4580598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123ABDCA-4D4D-43A7-B36D-D5CCE1DA6BC9}"/>
              </a:ext>
            </a:extLst>
          </p:cNvPr>
          <p:cNvGraphicFramePr/>
          <p:nvPr/>
        </p:nvGraphicFramePr>
        <p:xfrm>
          <a:off x="7352349" y="4588518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C41AAE9B-7BC8-4557-BFAB-5A598FFD704F}"/>
              </a:ext>
            </a:extLst>
          </p:cNvPr>
          <p:cNvGraphicFramePr/>
          <p:nvPr/>
        </p:nvGraphicFramePr>
        <p:xfrm>
          <a:off x="9292015" y="4617304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Prostokąt 8">
            <a:extLst>
              <a:ext uri="{FF2B5EF4-FFF2-40B4-BE49-F238E27FC236}">
                <a16:creationId xmlns:a16="http://schemas.microsoft.com/office/drawing/2014/main" id="{56524059-91D3-4C3D-A8D1-249A8F09A0EF}"/>
              </a:ext>
            </a:extLst>
          </p:cNvPr>
          <p:cNvSpPr/>
          <p:nvPr/>
        </p:nvSpPr>
        <p:spPr>
          <a:xfrm>
            <a:off x="-3717" y="6298074"/>
            <a:ext cx="12181209" cy="56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1946409-0C2C-4005-8EC9-409D67261FEF}"/>
              </a:ext>
            </a:extLst>
          </p:cNvPr>
          <p:cNvSpPr/>
          <p:nvPr/>
        </p:nvSpPr>
        <p:spPr>
          <a:xfrm>
            <a:off x="-3717" y="224519"/>
            <a:ext cx="960299" cy="45017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C0C0C0"/>
              </a:highlight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4EC95D3-CB35-4F17-934A-7B8CA2930422}"/>
              </a:ext>
            </a:extLst>
          </p:cNvPr>
          <p:cNvSpPr txBox="1"/>
          <p:nvPr/>
        </p:nvSpPr>
        <p:spPr>
          <a:xfrm>
            <a:off x="532660" y="1313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9C4A831-8821-4F3B-9154-10FAD5D52644}"/>
              </a:ext>
            </a:extLst>
          </p:cNvPr>
          <p:cNvSpPr txBox="1"/>
          <p:nvPr/>
        </p:nvSpPr>
        <p:spPr>
          <a:xfrm>
            <a:off x="319595" y="1099066"/>
            <a:ext cx="11434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dirty="0"/>
              <a:t>Prognozowanie zużycia pozwala w gospodarstwie domowym: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dirty="0"/>
              <a:t>Przewidywać wydatki w kolejnych odstępach czasu, np. miesiącach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dirty="0"/>
              <a:t>Zwrócić uwagę, w których miesiącach warto zostawić większą rezerwę finansową na pokrycie opłat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D150CEC-F18A-4EE5-B0CF-4E6294043467}"/>
              </a:ext>
            </a:extLst>
          </p:cNvPr>
          <p:cNvSpPr txBox="1"/>
          <p:nvPr/>
        </p:nvSpPr>
        <p:spPr>
          <a:xfrm>
            <a:off x="245305" y="2548316"/>
            <a:ext cx="11434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l-PL" dirty="0"/>
              <a:t>Ponadto analiza danych umożliwia: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dirty="0"/>
              <a:t>Sprawdzenie, w których dniach i godzinach są generowane największe wydatki, a co za tym idzie , gdzie można szukać oszczędności, przekładając część czynności na taryfę nocną </a:t>
            </a:r>
          </a:p>
        </p:txBody>
      </p:sp>
    </p:spTree>
    <p:extLst>
      <p:ext uri="{BB962C8B-B14F-4D97-AF65-F5344CB8AC3E}">
        <p14:creationId xmlns:p14="http://schemas.microsoft.com/office/powerpoint/2010/main" val="3205751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8877</TotalTime>
  <Words>219</Words>
  <Application>Microsoft Office PowerPoint</Application>
  <PresentationFormat>Panoramiczny</PresentationFormat>
  <Paragraphs>27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Prognozowanie zapotrzebowania na energię elektryczną w ramach gospodarstwa  domowego – dane </vt:lpstr>
      <vt:lpstr>Jak zmienia się zużycie energii elektrycznej w różnych godzinach, dniach i miesiącach?</vt:lpstr>
      <vt:lpstr>Korelacje między zmiennymi </vt:lpstr>
      <vt:lpstr>Model – rekurencyjne sieci neuronowe </vt:lpstr>
      <vt:lpstr>Wynik modelu – co osiągnęliśmy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Snapshot</dc:title>
  <dc:creator>PresentationGO.com</dc:creator>
  <dc:description>© Copyright PresentationGO.com</dc:description>
  <cp:lastModifiedBy>OEM</cp:lastModifiedBy>
  <cp:revision>56</cp:revision>
  <dcterms:created xsi:type="dcterms:W3CDTF">2014-11-26T05:14:11Z</dcterms:created>
  <dcterms:modified xsi:type="dcterms:W3CDTF">2020-11-13T11:24:36Z</dcterms:modified>
  <cp:category>Charts &amp; Diagrams</cp:category>
</cp:coreProperties>
</file>