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arw\Desktop\Data%20Science\ubezpieczenia\wykres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arw\Desktop\Data%20Science\ubezpieczenia\wykres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garw\Desktop\Data%20Science\ubezpieczenia\wykres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Ilość opcji ubezpieczenia indywidualnego w poszczególnych stanach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ilość_stan!$B$1</c:f>
              <c:strCache>
                <c:ptCount val="1"/>
                <c:pt idx="0">
                  <c:v>count(r.IndividualRate)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ilość_stan!$A$2:$A$39</c:f>
              <c:strCache>
                <c:ptCount val="38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DE</c:v>
                </c:pt>
                <c:pt idx="5">
                  <c:v>FL</c:v>
                </c:pt>
                <c:pt idx="6">
                  <c:v>GA</c:v>
                </c:pt>
                <c:pt idx="7">
                  <c:v>HI</c:v>
                </c:pt>
                <c:pt idx="8">
                  <c:v>IA</c:v>
                </c:pt>
                <c:pt idx="9">
                  <c:v>IL</c:v>
                </c:pt>
                <c:pt idx="10">
                  <c:v>IN</c:v>
                </c:pt>
                <c:pt idx="11">
                  <c:v>KS</c:v>
                </c:pt>
                <c:pt idx="12">
                  <c:v>LA</c:v>
                </c:pt>
                <c:pt idx="13">
                  <c:v>ME</c:v>
                </c:pt>
                <c:pt idx="14">
                  <c:v>MI</c:v>
                </c:pt>
                <c:pt idx="15">
                  <c:v>MO</c:v>
                </c:pt>
                <c:pt idx="16">
                  <c:v>MS</c:v>
                </c:pt>
                <c:pt idx="17">
                  <c:v>MT</c:v>
                </c:pt>
                <c:pt idx="18">
                  <c:v>NC</c:v>
                </c:pt>
                <c:pt idx="19">
                  <c:v>ND</c:v>
                </c:pt>
                <c:pt idx="20">
                  <c:v>NE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OH</c:v>
                </c:pt>
                <c:pt idx="26">
                  <c:v>OK</c:v>
                </c:pt>
                <c:pt idx="27">
                  <c:v>OR</c:v>
                </c:pt>
                <c:pt idx="28">
                  <c:v>PA</c:v>
                </c:pt>
                <c:pt idx="29">
                  <c:v>SC</c:v>
                </c:pt>
                <c:pt idx="30">
                  <c:v>SD</c:v>
                </c:pt>
                <c:pt idx="31">
                  <c:v>TN</c:v>
                </c:pt>
                <c:pt idx="32">
                  <c:v>TX</c:v>
                </c:pt>
                <c:pt idx="33">
                  <c:v>UT</c:v>
                </c:pt>
                <c:pt idx="34">
                  <c:v>VA</c:v>
                </c:pt>
                <c:pt idx="35">
                  <c:v>WI</c:v>
                </c:pt>
                <c:pt idx="36">
                  <c:v>WV</c:v>
                </c:pt>
                <c:pt idx="37">
                  <c:v>WY</c:v>
                </c:pt>
              </c:strCache>
            </c:strRef>
          </c:cat>
          <c:val>
            <c:numRef>
              <c:f>ilość_stan!$B$2:$B$39</c:f>
              <c:numCache>
                <c:formatCode>General</c:formatCode>
                <c:ptCount val="38"/>
                <c:pt idx="0">
                  <c:v>247</c:v>
                </c:pt>
                <c:pt idx="1">
                  <c:v>977</c:v>
                </c:pt>
                <c:pt idx="2">
                  <c:v>455</c:v>
                </c:pt>
                <c:pt idx="3">
                  <c:v>854</c:v>
                </c:pt>
                <c:pt idx="4">
                  <c:v>88</c:v>
                </c:pt>
                <c:pt idx="5">
                  <c:v>8161</c:v>
                </c:pt>
                <c:pt idx="6">
                  <c:v>2563</c:v>
                </c:pt>
                <c:pt idx="7">
                  <c:v>33</c:v>
                </c:pt>
                <c:pt idx="8">
                  <c:v>594</c:v>
                </c:pt>
                <c:pt idx="9">
                  <c:v>1684</c:v>
                </c:pt>
                <c:pt idx="10">
                  <c:v>2712</c:v>
                </c:pt>
                <c:pt idx="11">
                  <c:v>614</c:v>
                </c:pt>
                <c:pt idx="12">
                  <c:v>891</c:v>
                </c:pt>
                <c:pt idx="13">
                  <c:v>411</c:v>
                </c:pt>
                <c:pt idx="14">
                  <c:v>3308</c:v>
                </c:pt>
                <c:pt idx="15">
                  <c:v>1063</c:v>
                </c:pt>
                <c:pt idx="16">
                  <c:v>316</c:v>
                </c:pt>
                <c:pt idx="17">
                  <c:v>480</c:v>
                </c:pt>
                <c:pt idx="18">
                  <c:v>1817</c:v>
                </c:pt>
                <c:pt idx="19">
                  <c:v>428</c:v>
                </c:pt>
                <c:pt idx="20">
                  <c:v>412</c:v>
                </c:pt>
                <c:pt idx="21">
                  <c:v>110</c:v>
                </c:pt>
                <c:pt idx="22">
                  <c:v>699</c:v>
                </c:pt>
                <c:pt idx="23">
                  <c:v>214</c:v>
                </c:pt>
                <c:pt idx="24">
                  <c:v>294</c:v>
                </c:pt>
                <c:pt idx="25">
                  <c:v>5003</c:v>
                </c:pt>
                <c:pt idx="26">
                  <c:v>785</c:v>
                </c:pt>
                <c:pt idx="27">
                  <c:v>616</c:v>
                </c:pt>
                <c:pt idx="28">
                  <c:v>1753</c:v>
                </c:pt>
                <c:pt idx="29">
                  <c:v>7767</c:v>
                </c:pt>
                <c:pt idx="30">
                  <c:v>312</c:v>
                </c:pt>
                <c:pt idx="31">
                  <c:v>894</c:v>
                </c:pt>
                <c:pt idx="32">
                  <c:v>3926</c:v>
                </c:pt>
                <c:pt idx="33">
                  <c:v>546</c:v>
                </c:pt>
                <c:pt idx="34">
                  <c:v>1566</c:v>
                </c:pt>
                <c:pt idx="35">
                  <c:v>3976</c:v>
                </c:pt>
                <c:pt idx="36">
                  <c:v>850</c:v>
                </c:pt>
                <c:pt idx="37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C-443E-A22D-B2EDDB0818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99789311"/>
        <c:axId val="1423233311"/>
      </c:barChart>
      <c:catAx>
        <c:axId val="1499789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KOD stanu</a:t>
                </a:r>
              </a:p>
            </c:rich>
          </c:tx>
          <c:layout>
            <c:manualLayout>
              <c:xMode val="edge"/>
              <c:yMode val="edge"/>
              <c:x val="0.49091048232134954"/>
              <c:y val="0.921872903308884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23233311"/>
        <c:crosses val="autoZero"/>
        <c:auto val="1"/>
        <c:lblAlgn val="ctr"/>
        <c:lblOffset val="100"/>
        <c:noMultiLvlLbl val="0"/>
      </c:catAx>
      <c:valAx>
        <c:axId val="142323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 opcji ubezpieczenia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9978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Średnie ceny pakietów ubezpieczeń dla poszczególnych stanów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cena_stan!$B$1</c:f>
              <c:strCache>
                <c:ptCount val="1"/>
                <c:pt idx="0">
                  <c:v>avg(r.IndividualRate)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cena_stan!$A$2:$A$39</c:f>
              <c:strCache>
                <c:ptCount val="38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DE</c:v>
                </c:pt>
                <c:pt idx="5">
                  <c:v>FL</c:v>
                </c:pt>
                <c:pt idx="6">
                  <c:v>GA</c:v>
                </c:pt>
                <c:pt idx="7">
                  <c:v>HI</c:v>
                </c:pt>
                <c:pt idx="8">
                  <c:v>IA</c:v>
                </c:pt>
                <c:pt idx="9">
                  <c:v>IL</c:v>
                </c:pt>
                <c:pt idx="10">
                  <c:v>IN</c:v>
                </c:pt>
                <c:pt idx="11">
                  <c:v>KS</c:v>
                </c:pt>
                <c:pt idx="12">
                  <c:v>LA</c:v>
                </c:pt>
                <c:pt idx="13">
                  <c:v>ME</c:v>
                </c:pt>
                <c:pt idx="14">
                  <c:v>MI</c:v>
                </c:pt>
                <c:pt idx="15">
                  <c:v>MO</c:v>
                </c:pt>
                <c:pt idx="16">
                  <c:v>MS</c:v>
                </c:pt>
                <c:pt idx="17">
                  <c:v>MT</c:v>
                </c:pt>
                <c:pt idx="18">
                  <c:v>NC</c:v>
                </c:pt>
                <c:pt idx="19">
                  <c:v>ND</c:v>
                </c:pt>
                <c:pt idx="20">
                  <c:v>NE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OH</c:v>
                </c:pt>
                <c:pt idx="26">
                  <c:v>OK</c:v>
                </c:pt>
                <c:pt idx="27">
                  <c:v>OR</c:v>
                </c:pt>
                <c:pt idx="28">
                  <c:v>PA</c:v>
                </c:pt>
                <c:pt idx="29">
                  <c:v>SC</c:v>
                </c:pt>
                <c:pt idx="30">
                  <c:v>SD</c:v>
                </c:pt>
                <c:pt idx="31">
                  <c:v>TN</c:v>
                </c:pt>
                <c:pt idx="32">
                  <c:v>TX</c:v>
                </c:pt>
                <c:pt idx="33">
                  <c:v>UT</c:v>
                </c:pt>
                <c:pt idx="34">
                  <c:v>VA</c:v>
                </c:pt>
                <c:pt idx="35">
                  <c:v>WI</c:v>
                </c:pt>
                <c:pt idx="36">
                  <c:v>WV</c:v>
                </c:pt>
                <c:pt idx="37">
                  <c:v>WY</c:v>
                </c:pt>
              </c:strCache>
            </c:strRef>
          </c:cat>
          <c:val>
            <c:numRef>
              <c:f>cena_stan!$B$2:$B$39</c:f>
              <c:numCache>
                <c:formatCode>General</c:formatCode>
                <c:ptCount val="38"/>
                <c:pt idx="0">
                  <c:v>390.50817813765099</c:v>
                </c:pt>
                <c:pt idx="1">
                  <c:v>124.918577277379</c:v>
                </c:pt>
                <c:pt idx="2">
                  <c:v>222.955934065934</c:v>
                </c:pt>
                <c:pt idx="3">
                  <c:v>252.40379391100601</c:v>
                </c:pt>
                <c:pt idx="4">
                  <c:v>218.983522727272</c:v>
                </c:pt>
                <c:pt idx="5">
                  <c:v>244.18422619776999</c:v>
                </c:pt>
                <c:pt idx="6">
                  <c:v>253.30701131486501</c:v>
                </c:pt>
                <c:pt idx="7">
                  <c:v>193.15545454545401</c:v>
                </c:pt>
                <c:pt idx="8">
                  <c:v>210.116784511784</c:v>
                </c:pt>
                <c:pt idx="9">
                  <c:v>224.58814726840799</c:v>
                </c:pt>
                <c:pt idx="10">
                  <c:v>165.42001474926099</c:v>
                </c:pt>
                <c:pt idx="11">
                  <c:v>154.98680781758901</c:v>
                </c:pt>
                <c:pt idx="12">
                  <c:v>198.72634801032501</c:v>
                </c:pt>
                <c:pt idx="13">
                  <c:v>217.69766423357601</c:v>
                </c:pt>
                <c:pt idx="14">
                  <c:v>161.54129383313099</c:v>
                </c:pt>
                <c:pt idx="15">
                  <c:v>231.341081843838</c:v>
                </c:pt>
                <c:pt idx="16">
                  <c:v>178.64863924050599</c:v>
                </c:pt>
                <c:pt idx="17">
                  <c:v>212.22954166666599</c:v>
                </c:pt>
                <c:pt idx="18">
                  <c:v>247.52911942762699</c:v>
                </c:pt>
                <c:pt idx="19">
                  <c:v>143.253060747663</c:v>
                </c:pt>
                <c:pt idx="20">
                  <c:v>159.16652912621299</c:v>
                </c:pt>
                <c:pt idx="21">
                  <c:v>219.099999999999</c:v>
                </c:pt>
                <c:pt idx="22">
                  <c:v>280.385522174534</c:v>
                </c:pt>
                <c:pt idx="23">
                  <c:v>180.054813084112</c:v>
                </c:pt>
                <c:pt idx="24">
                  <c:v>229.32496598639401</c:v>
                </c:pt>
                <c:pt idx="25">
                  <c:v>171.650451728961</c:v>
                </c:pt>
                <c:pt idx="26">
                  <c:v>208.45896815286599</c:v>
                </c:pt>
                <c:pt idx="27">
                  <c:v>229.93198051947999</c:v>
                </c:pt>
                <c:pt idx="28">
                  <c:v>187.29217341699899</c:v>
                </c:pt>
                <c:pt idx="29">
                  <c:v>280.14995236254902</c:v>
                </c:pt>
                <c:pt idx="30">
                  <c:v>190.81916666666601</c:v>
                </c:pt>
                <c:pt idx="31">
                  <c:v>318.82656599552502</c:v>
                </c:pt>
                <c:pt idx="32">
                  <c:v>203.262949566988</c:v>
                </c:pt>
                <c:pt idx="33">
                  <c:v>209.87467032967001</c:v>
                </c:pt>
                <c:pt idx="34">
                  <c:v>155.04961685823699</c:v>
                </c:pt>
                <c:pt idx="35">
                  <c:v>309.28226358148697</c:v>
                </c:pt>
                <c:pt idx="36">
                  <c:v>211.034847058823</c:v>
                </c:pt>
                <c:pt idx="37">
                  <c:v>255.570627062706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C-4195-AA45-250ADC332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23489759"/>
        <c:axId val="1423235391"/>
      </c:barChart>
      <c:catAx>
        <c:axId val="1423489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Kod stanu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23235391"/>
        <c:crosses val="autoZero"/>
        <c:auto val="1"/>
        <c:lblAlgn val="ctr"/>
        <c:lblOffset val="100"/>
        <c:noMultiLvlLbl val="0"/>
      </c:catAx>
      <c:valAx>
        <c:axId val="142323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średnia cena ubezpieczenia indywidualnego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2348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Średnia cena pakietu ubezpieczenia w zależności od wieku (FL)</a:t>
            </a:r>
            <a:endParaRPr lang="en-US" b="1"/>
          </a:p>
        </c:rich>
      </c:tx>
      <c:layout>
        <c:manualLayout>
          <c:xMode val="edge"/>
          <c:yMode val="edge"/>
          <c:x val="0.25231100373816912"/>
          <c:y val="2.9288542720302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cena_wiek!$B$1</c:f>
              <c:strCache>
                <c:ptCount val="1"/>
                <c:pt idx="0">
                  <c:v>avg(r.IndividualRate)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cena_wiek!$A$2:$A$47</c:f>
              <c:strCache>
                <c:ptCount val="46"/>
                <c:pt idx="0">
                  <c:v>0-20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 and over</c:v>
                </c:pt>
              </c:strCache>
            </c:strRef>
          </c:cat>
          <c:val>
            <c:numRef>
              <c:f>cena_wiek!$B$2:$B$47</c:f>
              <c:numCache>
                <c:formatCode>General</c:formatCode>
                <c:ptCount val="46"/>
                <c:pt idx="0">
                  <c:v>93.021535351059001</c:v>
                </c:pt>
                <c:pt idx="1">
                  <c:v>217.16469672834401</c:v>
                </c:pt>
                <c:pt idx="2">
                  <c:v>217.16469672834401</c:v>
                </c:pt>
                <c:pt idx="3">
                  <c:v>217.16469672834401</c:v>
                </c:pt>
                <c:pt idx="4">
                  <c:v>217.16469672834401</c:v>
                </c:pt>
                <c:pt idx="5">
                  <c:v>217.457450067395</c:v>
                </c:pt>
                <c:pt idx="6">
                  <c:v>219.90382183556099</c:v>
                </c:pt>
                <c:pt idx="7">
                  <c:v>222.843547359393</c:v>
                </c:pt>
                <c:pt idx="8">
                  <c:v>227.61407915696699</c:v>
                </c:pt>
                <c:pt idx="9">
                  <c:v>231.528305354738</c:v>
                </c:pt>
                <c:pt idx="10">
                  <c:v>233.48548584732399</c:v>
                </c:pt>
                <c:pt idx="11">
                  <c:v>236.42119470653199</c:v>
                </c:pt>
                <c:pt idx="12">
                  <c:v>239.35684720009999</c:v>
                </c:pt>
                <c:pt idx="13">
                  <c:v>241.19164563166299</c:v>
                </c:pt>
                <c:pt idx="14">
                  <c:v>243.14879549074999</c:v>
                </c:pt>
                <c:pt idx="15">
                  <c:v>244.18422619776999</c:v>
                </c:pt>
                <c:pt idx="16">
                  <c:v>245.162749663032</c:v>
                </c:pt>
                <c:pt idx="17">
                  <c:v>246.14135645141599</c:v>
                </c:pt>
                <c:pt idx="18">
                  <c:v>247.119903198137</c:v>
                </c:pt>
                <c:pt idx="19">
                  <c:v>249.077022423724</c:v>
                </c:pt>
                <c:pt idx="20">
                  <c:v>251.034131846588</c:v>
                </c:pt>
                <c:pt idx="21">
                  <c:v>253.969877465997</c:v>
                </c:pt>
                <c:pt idx="22">
                  <c:v>256.783319446147</c:v>
                </c:pt>
                <c:pt idx="23">
                  <c:v>260.69750520771498</c:v>
                </c:pt>
                <c:pt idx="24">
                  <c:v>265.59034677124902</c:v>
                </c:pt>
                <c:pt idx="25">
                  <c:v>271.531531675064</c:v>
                </c:pt>
                <c:pt idx="26">
                  <c:v>278.38218723198099</c:v>
                </c:pt>
                <c:pt idx="27">
                  <c:v>286.08773189562601</c:v>
                </c:pt>
                <c:pt idx="28">
                  <c:v>294.89485969859101</c:v>
                </c:pt>
                <c:pt idx="29">
                  <c:v>303.57964220073899</c:v>
                </c:pt>
                <c:pt idx="30">
                  <c:v>313.365278764886</c:v>
                </c:pt>
                <c:pt idx="31">
                  <c:v>323.028617816473</c:v>
                </c:pt>
                <c:pt idx="32">
                  <c:v>333.67054772702102</c:v>
                </c:pt>
                <c:pt idx="33">
                  <c:v>344.43474941799599</c:v>
                </c:pt>
                <c:pt idx="34">
                  <c:v>356.05532287713299</c:v>
                </c:pt>
                <c:pt idx="35">
                  <c:v>367.96150349225201</c:v>
                </c:pt>
                <c:pt idx="36">
                  <c:v>380.56060531800898</c:v>
                </c:pt>
                <c:pt idx="37">
                  <c:v>393.28190662912198</c:v>
                </c:pt>
                <c:pt idx="38">
                  <c:v>406.85958093374097</c:v>
                </c:pt>
                <c:pt idx="39">
                  <c:v>413.58722092883801</c:v>
                </c:pt>
                <c:pt idx="40">
                  <c:v>427.22474451663697</c:v>
                </c:pt>
                <c:pt idx="41">
                  <c:v>438.967538291908</c:v>
                </c:pt>
                <c:pt idx="42">
                  <c:v>446.67375689257</c:v>
                </c:pt>
                <c:pt idx="43">
                  <c:v>456.33710697221801</c:v>
                </c:pt>
                <c:pt idx="44">
                  <c:v>462.17583139324302</c:v>
                </c:pt>
                <c:pt idx="45">
                  <c:v>462.286088714649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C-46A7-8261-9F260C4F3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24880239"/>
        <c:axId val="1423255359"/>
      </c:barChart>
      <c:catAx>
        <c:axId val="1424880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Wiek ubezpieczonego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23255359"/>
        <c:crosses val="autoZero"/>
        <c:auto val="1"/>
        <c:lblAlgn val="ctr"/>
        <c:lblOffset val="100"/>
        <c:noMultiLvlLbl val="0"/>
      </c:catAx>
      <c:valAx>
        <c:axId val="142325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średnia cena pakietu (FL)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24880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22.08.2020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22.08.2020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.gov/cciio/resources/data-resources/marketplace-pu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pl-PL" sz="5400" dirty="0"/>
              <a:t>Aplikacja Ubezpieczeniowa</a:t>
            </a:r>
            <a:endParaRPr lang="pl" sz="5400" dirty="0"/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C63F050-926C-470A-B066-243A91801D84}"/>
              </a:ext>
            </a:extLst>
          </p:cNvPr>
          <p:cNvSpPr txBox="1"/>
          <p:nvPr/>
        </p:nvSpPr>
        <p:spPr>
          <a:xfrm>
            <a:off x="5427754" y="4672853"/>
            <a:ext cx="563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Joanna Garwacka</a:t>
            </a:r>
          </a:p>
          <a:p>
            <a:r>
              <a:rPr lang="pl-PL" dirty="0"/>
              <a:t>Grzegorz </a:t>
            </a:r>
            <a:r>
              <a:rPr lang="pl-PL" dirty="0" err="1"/>
              <a:t>Plaskowski</a:t>
            </a:r>
            <a:endParaRPr lang="pl-PL" dirty="0"/>
          </a:p>
          <a:p>
            <a:r>
              <a:rPr lang="pl-PL" dirty="0"/>
              <a:t>Monika Pokojska-Wycinka</a:t>
            </a:r>
          </a:p>
          <a:p>
            <a:r>
              <a:rPr lang="pl-PL" dirty="0"/>
              <a:t>Łukasz Wysocki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E5B97C-30A2-48B2-BF2F-1A6BB782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aplikacji: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6426FA-47F3-470C-AD95-09D68813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200" dirty="0"/>
              <a:t>Aplikacja pozwalająca wybrać opcje ubezpieczenia zdrowotnego dla zadanych parametrów</a:t>
            </a:r>
          </a:p>
          <a:p>
            <a:pPr lvl="1"/>
            <a:r>
              <a:rPr lang="pl-PL" sz="2200" dirty="0"/>
              <a:t>Źródło danych: </a:t>
            </a:r>
            <a:r>
              <a:rPr lang="pl-PL" sz="2200" dirty="0" err="1"/>
              <a:t>Centers</a:t>
            </a:r>
            <a:r>
              <a:rPr lang="pl-PL" sz="2200" dirty="0"/>
              <a:t> for </a:t>
            </a:r>
            <a:r>
              <a:rPr lang="pl-PL" sz="2200" dirty="0" err="1"/>
              <a:t>Medicare</a:t>
            </a:r>
            <a:r>
              <a:rPr lang="pl-PL" sz="2200" dirty="0"/>
              <a:t> &amp; </a:t>
            </a:r>
            <a:r>
              <a:rPr lang="pl-PL" sz="2200" dirty="0" err="1"/>
              <a:t>Medicaid</a:t>
            </a:r>
            <a:r>
              <a:rPr lang="pl-PL" sz="2200" dirty="0"/>
              <a:t> Services (CMS) (</a:t>
            </a:r>
            <a:r>
              <a:rPr lang="pl-PL" sz="2200" dirty="0">
                <a:hlinkClick r:id="rId2"/>
              </a:rPr>
              <a:t>https://www.cms.gov/cciio/resources/data-resources/marketplace-puf</a:t>
            </a:r>
            <a:r>
              <a:rPr lang="pl-PL" sz="2200" dirty="0"/>
              <a:t>)</a:t>
            </a:r>
          </a:p>
          <a:p>
            <a:pPr lvl="1"/>
            <a:r>
              <a:rPr lang="pl-PL" sz="2200" dirty="0"/>
              <a:t>Rocznik danych: 2016 (w niektórych przypadkach 2015 lub 2014)</a:t>
            </a:r>
          </a:p>
          <a:p>
            <a:pPr lvl="1"/>
            <a:r>
              <a:rPr lang="pl-PL" sz="2200" dirty="0"/>
              <a:t>Kryteria doboru:</a:t>
            </a:r>
          </a:p>
          <a:p>
            <a:pPr lvl="2"/>
            <a:r>
              <a:rPr lang="pl-PL" sz="2000" dirty="0"/>
              <a:t>Miejsce zamieszkania (kod stanu)</a:t>
            </a:r>
          </a:p>
          <a:p>
            <a:pPr lvl="2"/>
            <a:r>
              <a:rPr lang="pl-PL" sz="2000" dirty="0"/>
              <a:t>Ubezpieczenie indywidualne/grupowe:</a:t>
            </a:r>
          </a:p>
          <a:p>
            <a:pPr lvl="2"/>
            <a:r>
              <a:rPr lang="pl-PL" sz="2000" dirty="0"/>
              <a:t>Wiek (tylko w przypadku ubezpieczenia indywidualnego)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032EC3-24C1-4080-BB6D-AE6C0E38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22.08.2020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6A0E9-C76C-48F2-9877-293939A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aplikacji - </a:t>
            </a:r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4BFC20-EA03-42DB-BD21-C334E257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50000"/>
              </a:lnSpc>
            </a:pPr>
            <a:r>
              <a:rPr lang="pl-PL" sz="2200" dirty="0"/>
              <a:t>Wybrane cztery opcje ubezpieczenia dla podanych przez użytkownika kryteriów</a:t>
            </a:r>
          </a:p>
          <a:p>
            <a:pPr lvl="1">
              <a:lnSpc>
                <a:spcPct val="250000"/>
              </a:lnSpc>
            </a:pPr>
            <a:r>
              <a:rPr lang="pl-PL" sz="2200" dirty="0"/>
              <a:t>Wykres obrazujący różnice cen między poszczególnymi opcjami</a:t>
            </a:r>
          </a:p>
          <a:p>
            <a:pPr lvl="1">
              <a:lnSpc>
                <a:spcPct val="250000"/>
              </a:lnSpc>
            </a:pPr>
            <a:r>
              <a:rPr lang="pl-PL" sz="2200" dirty="0"/>
              <a:t>Dostępne benefity dla każdej z czterech opcji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B3BFF5-5DD7-485A-A282-380A883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22.08.2020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C7407-366D-4F6C-A4BD-8CF66C3F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źródłowe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4188E7-BE98-4121-AF82-55795BF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22.08.2020</a:t>
            </a:fld>
            <a:endParaRPr lang="en-US" dirty="0"/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0253FAFA-2989-4EB7-98A5-549CB5178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1212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13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03434-EA46-4A1B-97B4-03AEACE8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źródłowe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5A62AF-E78B-4641-B0C5-C2760326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22.08.2020</a:t>
            </a:fld>
            <a:endParaRPr lang="en-US" dirty="0"/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0E81DC27-BD1E-437A-8045-DDEB99C19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4744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70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39F710-688F-486C-BEBB-A525E6A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źródłowe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47D129-CAAD-4656-9610-218FD3B1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22.08.2020</a:t>
            </a:fld>
            <a:endParaRPr lang="en-US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6C8FEFB3-91BD-44B2-949E-EFA594F19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98530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01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{0F9C204D-77DA-4E04-9BE4-19BB7F14C0A4}tf56160789_win32</Template>
  <TotalTime>21</TotalTime>
  <Words>167</Words>
  <Application>Microsoft Office PowerPoint</Application>
  <PresentationFormat>Panoramiczny</PresentationFormat>
  <Paragraphs>34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Aplikacja Ubezpieczeniowa</vt:lpstr>
      <vt:lpstr>O aplikacji:</vt:lpstr>
      <vt:lpstr>O aplikacji - output</vt:lpstr>
      <vt:lpstr>Dane źródłowe</vt:lpstr>
      <vt:lpstr>Dane źródłowe</vt:lpstr>
      <vt:lpstr>Dane źródłowe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Ubezpieczeniowa</dc:title>
  <dc:creator>Joanna Garwacka</dc:creator>
  <cp:lastModifiedBy>Joanna Garwacka</cp:lastModifiedBy>
  <cp:revision>4</cp:revision>
  <dcterms:created xsi:type="dcterms:W3CDTF">2020-08-22T13:17:49Z</dcterms:created>
  <dcterms:modified xsi:type="dcterms:W3CDTF">2020-08-22T18:59:21Z</dcterms:modified>
</cp:coreProperties>
</file>