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6" r:id="rId3"/>
    <p:sldId id="259" r:id="rId4"/>
    <p:sldId id="262" r:id="rId5"/>
    <p:sldId id="257" r:id="rId6"/>
    <p:sldId id="261" r:id="rId7"/>
    <p:sldId id="258" r:id="rId8"/>
    <p:sldId id="263" r:id="rId9"/>
    <p:sldId id="264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>
        <p:scale>
          <a:sx n="91" d="100"/>
          <a:sy n="91" d="100"/>
        </p:scale>
        <p:origin x="1920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3368D8-E703-7E46-9A40-6497C85F4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69D5A86-207F-FB4E-8753-7F4557E48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AB1FE44-5162-4146-8172-952797177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14AD-FA43-D54F-92E4-CBF510664207}" type="datetimeFigureOut">
              <a:rPr lang="pl-PL" smtClean="0"/>
              <a:t>21.08.2020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F37C18E-3D04-084C-A812-3FECD6F4A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600AAF3-0A9B-5441-BD92-3CC5C2BDA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1955-FAEE-7C42-848A-3DE6113F8D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138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30F6F2-0851-D448-BE35-06EDA6DDF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BB8F6EB-04FC-8149-8ED6-1DE8AAD5E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CDFDB6F-7920-724C-86C6-6C60D5B8B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14AD-FA43-D54F-92E4-CBF510664207}" type="datetimeFigureOut">
              <a:rPr lang="pl-PL" smtClean="0"/>
              <a:t>21.08.2020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4C14233-8F6A-C54D-84BC-BB12DFBF3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1919527-A142-7441-85AC-67D414E68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1955-FAEE-7C42-848A-3DE6113F8D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6096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86D81C46-26AD-944F-A126-EFF4B9B5F5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396A003-F694-234B-8D44-4B7F9BA22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327E67A-6108-0442-B3B6-80AFAFC8F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14AD-FA43-D54F-92E4-CBF510664207}" type="datetimeFigureOut">
              <a:rPr lang="pl-PL" smtClean="0"/>
              <a:t>21.08.2020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634454D-FBCE-F449-9CEB-38A1675CF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723B1C3-E378-8442-860D-E899C8480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1955-FAEE-7C42-848A-3DE6113F8D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883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9B4F8F1-E441-4F49-A8BE-C9BF41938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2CDAC21-AFA8-3040-B217-F16F363A0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3D84B18-360D-F74E-AC60-D7904BF96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14AD-FA43-D54F-92E4-CBF510664207}" type="datetimeFigureOut">
              <a:rPr lang="pl-PL" smtClean="0"/>
              <a:t>21.08.2020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F2403CC-FA37-8D4C-A305-EBB56E8D7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AD9A398-FEC0-844A-82F5-D3B0DA50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1955-FAEE-7C42-848A-3DE6113F8D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02606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A5044C-FCB3-F34E-8FBE-3F9CF1A49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7FF19D2-CD39-1643-9B98-44F69B05A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5CB0FBB-BF8C-EF4D-A0BB-42DE71D23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14AD-FA43-D54F-92E4-CBF510664207}" type="datetimeFigureOut">
              <a:rPr lang="pl-PL" smtClean="0"/>
              <a:t>21.08.2020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A14057B-F94F-C640-96BC-2F3FCDAD8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3A8B82E-E2DB-EA4E-8177-E9AA8CA48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1955-FAEE-7C42-848A-3DE6113F8D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6113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6AB9193-B607-9A46-A555-1D3509E1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3ECF296-14FB-5D49-B157-B7EAA1C5F4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CC60A21-88E5-2D49-A37E-7E4FD9358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1C63E52-C3B1-334E-8E0D-7B5037816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14AD-FA43-D54F-92E4-CBF510664207}" type="datetimeFigureOut">
              <a:rPr lang="pl-PL" smtClean="0"/>
              <a:t>21.08.2020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E8852B6-74CD-D243-8312-03E2568A4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6E79FB9-5F5C-1142-AFB2-682E86761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1955-FAEE-7C42-848A-3DE6113F8D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8012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4550A76-783F-0447-8827-B8F10DE1B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E6943F4-35CA-4549-AFED-B77B2D9FC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B1A7012-D613-3A4E-A960-91A8F3CB8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A30DA937-2015-314A-8239-D58178B2BF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76FD2D4-2F26-1F43-A8E8-92FD412AF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F64F1E91-F028-B540-A3E7-BDCC50853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14AD-FA43-D54F-92E4-CBF510664207}" type="datetimeFigureOut">
              <a:rPr lang="pl-PL" smtClean="0"/>
              <a:t>21.08.2020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D18C6931-5FAD-0643-A15C-DF91D09AD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A41F068F-FA46-F643-9739-B0637E91F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1955-FAEE-7C42-848A-3DE6113F8D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9631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91AB52-FFA9-A04B-BF6F-2F2CEB151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31FF1D3-2A2B-3D4A-97D7-84BA418ED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14AD-FA43-D54F-92E4-CBF510664207}" type="datetimeFigureOut">
              <a:rPr lang="pl-PL" smtClean="0"/>
              <a:t>21.08.2020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84CCE506-37EE-BA43-857B-A696C08E3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5B324362-7F11-7047-AD5E-E9DC0A269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1955-FAEE-7C42-848A-3DE6113F8D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2040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3AB14D15-5A23-A44E-9E3D-07D7A75B7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14AD-FA43-D54F-92E4-CBF510664207}" type="datetimeFigureOut">
              <a:rPr lang="pl-PL" smtClean="0"/>
              <a:t>21.08.2020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EA5EBF21-76CC-314B-910A-6313C4F63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87290A7-AA9A-A645-B5A7-02050E4D2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1955-FAEE-7C42-848A-3DE6113F8D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048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75436A-9A41-F849-ACF5-C25704E2D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F3621D8-EC85-1042-BB0E-EE2A02738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E28C9AF-0ACC-8440-9EF9-CB7A828CF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976E86A-95CD-FD4B-BF31-41D60E99D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14AD-FA43-D54F-92E4-CBF510664207}" type="datetimeFigureOut">
              <a:rPr lang="pl-PL" smtClean="0"/>
              <a:t>21.08.2020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5BEA4F6-2018-924D-A0DF-5368B2924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56CAA44-C362-7349-9DF9-5C940661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1955-FAEE-7C42-848A-3DE6113F8D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6701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5696D2A-39D1-D54E-A5D4-7160E437B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8742E4AB-4558-2442-A976-640BA97676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8F4F565-0815-854A-80BD-4A687C01C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FF3DEBC-E57B-AA4F-8048-486FA304D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14AD-FA43-D54F-92E4-CBF510664207}" type="datetimeFigureOut">
              <a:rPr lang="pl-PL" smtClean="0"/>
              <a:t>21.08.2020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3753B54-C458-A043-A7F3-22A15B6DA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0706210-C335-2443-B11D-B1D3BA5C0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1955-FAEE-7C42-848A-3DE6113F8D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0863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34717C20-0A44-0B49-8A8C-8011BCFE4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5596642-164A-A148-BFED-C0B2A36E8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84AF9F8-D684-E94E-A5D0-4A3C0D1122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C14AD-FA43-D54F-92E4-CBF510664207}" type="datetimeFigureOut">
              <a:rPr lang="pl-PL" smtClean="0"/>
              <a:t>21.08.2020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089E09E-9915-0346-B172-7893628502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FF2461B-9ABE-1442-BE02-DF37824BA8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C1955-FAEE-7C42-848A-3DE6113F8D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39589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8AA74E4-90AA-474B-BFC9-B3AA0D270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Aplikacja „</a:t>
            </a:r>
            <a:r>
              <a:rPr lang="pl-PL" b="1" dirty="0"/>
              <a:t>Ubezpieczenia 2020”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AB0E486-BCDF-C34C-8A4D-021D014ED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Cel aplikacji :</a:t>
            </a:r>
          </a:p>
          <a:p>
            <a:r>
              <a:rPr lang="pl-PL" dirty="0"/>
              <a:t>Analiza wariantów ubezpieczenia , na podstawie wprowadzonych przez użytkownika parametrów wejściowych</a:t>
            </a:r>
          </a:p>
          <a:p>
            <a:r>
              <a:rPr lang="pl-PL" dirty="0"/>
              <a:t>Wskazanie najlepszych 4 wariantów ubezpieczenia (poszeregowane od najtańszej składki do najdroższej)</a:t>
            </a:r>
          </a:p>
          <a:p>
            <a:r>
              <a:rPr lang="pl-PL" dirty="0"/>
              <a:t>Wskazanie benefitów dla wybranych 4 wariantów ubezpieczenia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37FDA02-A7E4-7747-B4E1-2166F55A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921000" y="730250"/>
            <a:ext cx="6350000" cy="539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72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EA053BD-9D0A-FB44-A212-51A98FE4A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85113"/>
          </a:xfrm>
        </p:spPr>
        <p:txBody>
          <a:bodyPr>
            <a:normAutofit fontScale="90000"/>
          </a:bodyPr>
          <a:lstStyle/>
          <a:p>
            <a:r>
              <a:rPr lang="pl-PL" dirty="0"/>
              <a:t>Dane wejściowe: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E85525F-B359-9C40-AB4D-898D424BE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07476"/>
            <a:ext cx="9144000" cy="3250324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pl-PL" dirty="0"/>
              <a:t>Określenie miejsca zamieszkania (Stan) </a:t>
            </a:r>
          </a:p>
          <a:p>
            <a:pPr marL="457200" indent="-457200" algn="l">
              <a:buAutoNum type="arabicPeriod"/>
            </a:pPr>
            <a:r>
              <a:rPr lang="pl-PL" dirty="0"/>
              <a:t>Wariant rodzinny / indywidualny</a:t>
            </a:r>
          </a:p>
          <a:p>
            <a:pPr marL="914400" lvl="1" indent="-457200" algn="l">
              <a:buAutoNum type="arabicPeriod"/>
            </a:pPr>
            <a:r>
              <a:rPr lang="pl-PL" dirty="0"/>
              <a:t>Wprowadzenie przez użytkownika wieku (dla wariantu indywidualnego)</a:t>
            </a:r>
          </a:p>
          <a:p>
            <a:pPr marL="914400" lvl="1" indent="-457200" algn="l">
              <a:buAutoNum type="arabicPeriod"/>
            </a:pPr>
            <a:r>
              <a:rPr lang="pl-PL" dirty="0"/>
              <a:t>Wielkość rodziny (dla wariantu rodzinnego)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CF71F9C-D6EF-094A-844F-2DB224C231E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2921000" y="730250"/>
            <a:ext cx="6350000" cy="5397500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990975AF-A79B-B041-A6FC-E88E53D719DA}"/>
              </a:ext>
            </a:extLst>
          </p:cNvPr>
          <p:cNvSpPr txBox="1"/>
          <p:nvPr/>
        </p:nvSpPr>
        <p:spPr>
          <a:xfrm>
            <a:off x="1524000" y="585216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3. Dane wejściowe są zabezpieczone, aby użytkownik wprowadził je w sposób właściwy,   poprawny, zgodny z interfejsem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0668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420648-6E04-574B-BF8D-C753CD1A3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Dane wejściowe: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226FD02-2272-584B-A895-AD14DF544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01658"/>
          </a:xfrm>
        </p:spPr>
        <p:txBody>
          <a:bodyPr/>
          <a:lstStyle/>
          <a:p>
            <a:r>
              <a:rPr lang="pl-PL" dirty="0"/>
              <a:t>Określenie miejsca zamieszkania (Stan)</a:t>
            </a:r>
          </a:p>
          <a:p>
            <a:pPr marL="0" indent="0">
              <a:buNone/>
            </a:pPr>
            <a:r>
              <a:rPr lang="pl-PL" sz="2000" dirty="0"/>
              <a:t>Miejsce zamieszkania ma duży wpływ na wysokość stawki miesięcznej ubezpieczenia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D16E45C-6162-834E-89A6-EF5308F6A4E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2921000" y="730250"/>
            <a:ext cx="6350000" cy="5397500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3181498A-9B77-3E4A-9B5C-A398C988D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63457"/>
            <a:ext cx="9382211" cy="732100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68875B62-F9F5-0E40-9B5B-FE5512587EE1}"/>
              </a:ext>
            </a:extLst>
          </p:cNvPr>
          <p:cNvSpPr txBox="1"/>
          <p:nvPr/>
        </p:nvSpPr>
        <p:spPr>
          <a:xfrm>
            <a:off x="838200" y="3429000"/>
            <a:ext cx="899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Wprowadzenie miejsca zamieszkania poprzez wpisanie właściwego kodu stanu (wg listy)</a:t>
            </a:r>
          </a:p>
        </p:txBody>
      </p:sp>
    </p:spTree>
    <p:extLst>
      <p:ext uri="{BB962C8B-B14F-4D97-AF65-F5344CB8AC3E}">
        <p14:creationId xmlns:p14="http://schemas.microsoft.com/office/powerpoint/2010/main" val="1714727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E68318-2AFE-AC4F-B894-9AA3E7BE3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Dane wejściowe: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6E87429-421E-2B4D-8A4A-36B4556BA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Wprowadzenie przez użytkownika informacji: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sz="2000" dirty="0"/>
              <a:t>a) Wybór  ”y” -&gt;	wprowadza parametr wyboru wariantu rodzinnego</a:t>
            </a:r>
          </a:p>
          <a:p>
            <a:pPr marL="0" indent="0">
              <a:buNone/>
            </a:pPr>
            <a:r>
              <a:rPr lang="pl-PL" sz="2000" dirty="0"/>
              <a:t>	b) Wybór ”n” -&gt;	wprowadza parametr wyboru wariantu indywidualnego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460E43CE-2841-0548-8D4A-AFB5AA575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0" y="2525639"/>
            <a:ext cx="10121900" cy="596900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5399CAFF-2F83-7944-B70A-3ACC1FB077A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2921000" y="730250"/>
            <a:ext cx="6350000" cy="539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42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8552E8-AAF4-9C46-8CA4-A3891EC1B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Dane wejściowe: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0E39C4E-1EA9-0843-94E0-F9AB4638D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61969"/>
          </a:xfrm>
        </p:spPr>
        <p:txBody>
          <a:bodyPr>
            <a:normAutofit/>
          </a:bodyPr>
          <a:lstStyle/>
          <a:p>
            <a:r>
              <a:rPr lang="pl-PL" dirty="0"/>
              <a:t>Wiek użytkownika (wybór - ubezpieczenie indywidualne)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Wprowadzenie wieku użytkownika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76C819E-846A-C54E-A83E-0C618522B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7429500" cy="698500"/>
          </a:xfrm>
          <a:prstGeom prst="rect">
            <a:avLst/>
          </a:prstGeom>
        </p:spPr>
      </p:pic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A4087399-B844-7B4A-8226-73069C9E11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257656"/>
              </p:ext>
            </p:extLst>
          </p:nvPr>
        </p:nvGraphicFramePr>
        <p:xfrm>
          <a:off x="514350" y="5273675"/>
          <a:ext cx="4038600" cy="121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3682">
                  <a:extLst>
                    <a:ext uri="{9D8B030D-6E8A-4147-A177-3AD203B41FA5}">
                      <a16:colId xmlns:a16="http://schemas.microsoft.com/office/drawing/2014/main" val="2503971445"/>
                    </a:ext>
                  </a:extLst>
                </a:gridCol>
                <a:gridCol w="723331">
                  <a:extLst>
                    <a:ext uri="{9D8B030D-6E8A-4147-A177-3AD203B41FA5}">
                      <a16:colId xmlns:a16="http://schemas.microsoft.com/office/drawing/2014/main" val="154535592"/>
                    </a:ext>
                  </a:extLst>
                </a:gridCol>
                <a:gridCol w="964442">
                  <a:extLst>
                    <a:ext uri="{9D8B030D-6E8A-4147-A177-3AD203B41FA5}">
                      <a16:colId xmlns:a16="http://schemas.microsoft.com/office/drawing/2014/main" val="3355610945"/>
                    </a:ext>
                  </a:extLst>
                </a:gridCol>
                <a:gridCol w="1437145">
                  <a:extLst>
                    <a:ext uri="{9D8B030D-6E8A-4147-A177-3AD203B41FA5}">
                      <a16:colId xmlns:a16="http://schemas.microsoft.com/office/drawing/2014/main" val="360085461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u="none" strike="noStrike">
                          <a:effectLst/>
                        </a:rPr>
                        <a:t>2016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AL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u="none" strike="noStrike">
                          <a:effectLst/>
                        </a:rPr>
                        <a:t>30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u="none" strike="noStrike">
                          <a:effectLst/>
                        </a:rPr>
                        <a:t>18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77435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u="none" strike="noStrike">
                          <a:effectLst/>
                        </a:rPr>
                        <a:t>2016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GA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u="none" strike="noStrike">
                          <a:effectLst/>
                        </a:rPr>
                        <a:t>30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u="none" strike="noStrike">
                          <a:effectLst/>
                        </a:rPr>
                        <a:t>19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436961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u="none" strike="noStrike">
                          <a:effectLst/>
                        </a:rPr>
                        <a:t>2016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SC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u="none" strike="noStrike">
                          <a:effectLst/>
                        </a:rPr>
                        <a:t>30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u="none" strike="noStrike">
                          <a:effectLst/>
                        </a:rPr>
                        <a:t>19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47519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u="none" strike="noStrike">
                          <a:effectLst/>
                        </a:rPr>
                        <a:t>2016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TX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u="none" strike="noStrike" dirty="0">
                          <a:effectLst/>
                        </a:rPr>
                        <a:t>30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u="none" strike="noStrike">
                          <a:effectLst/>
                        </a:rPr>
                        <a:t>20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193437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u="none" strike="noStrike">
                          <a:effectLst/>
                        </a:rPr>
                        <a:t>2016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AL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u="none" strike="noStrike">
                          <a:effectLst/>
                        </a:rPr>
                        <a:t>30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u="none" strike="noStrike">
                          <a:effectLst/>
                        </a:rPr>
                        <a:t>23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546638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u="none" strike="noStrike">
                          <a:effectLst/>
                        </a:rPr>
                        <a:t>2016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TN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u="none" strike="noStrike">
                          <a:effectLst/>
                        </a:rPr>
                        <a:t>30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u="none" strike="noStrike" dirty="0">
                          <a:effectLst/>
                        </a:rPr>
                        <a:t>23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2720543"/>
                  </a:ext>
                </a:extLst>
              </a:tr>
            </a:tbl>
          </a:graphicData>
        </a:graphic>
      </p:graphicFrame>
      <p:sp>
        <p:nvSpPr>
          <p:cNvPr id="7" name="pole tekstowe 6">
            <a:extLst>
              <a:ext uri="{FF2B5EF4-FFF2-40B4-BE49-F238E27FC236}">
                <a16:creationId xmlns:a16="http://schemas.microsoft.com/office/drawing/2014/main" id="{2A081E98-800A-F940-A273-1197FBF5C4F9}"/>
              </a:ext>
            </a:extLst>
          </p:cNvPr>
          <p:cNvSpPr txBox="1"/>
          <p:nvPr/>
        </p:nvSpPr>
        <p:spPr>
          <a:xfrm>
            <a:off x="514350" y="4622531"/>
            <a:ext cx="4577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Najtańsze ub. dla wieku 30 lat [$] </a:t>
            </a:r>
            <a:r>
              <a:rPr lang="pl-PL" dirty="0" err="1"/>
              <a:t>individual</a:t>
            </a:r>
            <a:endParaRPr lang="pl-PL" dirty="0"/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A6935D97-E0E1-9B4C-A6B6-34B380465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657289"/>
              </p:ext>
            </p:extLst>
          </p:nvPr>
        </p:nvGraphicFramePr>
        <p:xfrm>
          <a:off x="6583680" y="5256405"/>
          <a:ext cx="4038600" cy="12364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3682">
                  <a:extLst>
                    <a:ext uri="{9D8B030D-6E8A-4147-A177-3AD203B41FA5}">
                      <a16:colId xmlns:a16="http://schemas.microsoft.com/office/drawing/2014/main" val="3409200844"/>
                    </a:ext>
                  </a:extLst>
                </a:gridCol>
                <a:gridCol w="723331">
                  <a:extLst>
                    <a:ext uri="{9D8B030D-6E8A-4147-A177-3AD203B41FA5}">
                      <a16:colId xmlns:a16="http://schemas.microsoft.com/office/drawing/2014/main" val="3270964837"/>
                    </a:ext>
                  </a:extLst>
                </a:gridCol>
                <a:gridCol w="964442">
                  <a:extLst>
                    <a:ext uri="{9D8B030D-6E8A-4147-A177-3AD203B41FA5}">
                      <a16:colId xmlns:a16="http://schemas.microsoft.com/office/drawing/2014/main" val="195638037"/>
                    </a:ext>
                  </a:extLst>
                </a:gridCol>
                <a:gridCol w="1437145">
                  <a:extLst>
                    <a:ext uri="{9D8B030D-6E8A-4147-A177-3AD203B41FA5}">
                      <a16:colId xmlns:a16="http://schemas.microsoft.com/office/drawing/2014/main" val="169029042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u="none" strike="noStrike">
                          <a:effectLst/>
                        </a:rPr>
                        <a:t>2016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VA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u="none" strike="noStrike">
                          <a:effectLst/>
                        </a:rPr>
                        <a:t>30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u="none" strike="noStrike">
                          <a:effectLst/>
                        </a:rPr>
                        <a:t>1030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699539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u="none" strike="noStrike">
                          <a:effectLst/>
                        </a:rPr>
                        <a:t>2016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WV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u="none" strike="noStrike">
                          <a:effectLst/>
                        </a:rPr>
                        <a:t>30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u="none" strike="noStrike">
                          <a:effectLst/>
                        </a:rPr>
                        <a:t>1030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737661"/>
                  </a:ext>
                </a:extLst>
              </a:tr>
              <a:tr h="114181"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u="none" strike="noStrike">
                          <a:effectLst/>
                        </a:rPr>
                        <a:t>2016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AK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u="none" strike="noStrike">
                          <a:effectLst/>
                        </a:rPr>
                        <a:t>30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u="none" strike="noStrike" dirty="0">
                          <a:effectLst/>
                        </a:rPr>
                        <a:t>871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7201912"/>
                  </a:ext>
                </a:extLst>
              </a:tr>
              <a:tr h="231265"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u="none" strike="noStrike">
                          <a:effectLst/>
                        </a:rPr>
                        <a:t>2016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AK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u="none" strike="noStrike">
                          <a:effectLst/>
                        </a:rPr>
                        <a:t>30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u="none" strike="noStrike">
                          <a:effectLst/>
                        </a:rPr>
                        <a:t>764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690914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u="none" strike="noStrike">
                          <a:effectLst/>
                        </a:rPr>
                        <a:t>2016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AK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u="none" strike="noStrike">
                          <a:effectLst/>
                        </a:rPr>
                        <a:t>30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u="none" strike="noStrike">
                          <a:effectLst/>
                        </a:rPr>
                        <a:t>755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225222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u="none" strike="noStrike">
                          <a:effectLst/>
                        </a:rPr>
                        <a:t>2016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u="none" strike="noStrike">
                          <a:effectLst/>
                        </a:rPr>
                        <a:t>AK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u="none" strike="noStrike">
                          <a:effectLst/>
                        </a:rPr>
                        <a:t>30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u="none" strike="noStrike" dirty="0">
                          <a:effectLst/>
                        </a:rPr>
                        <a:t>747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3210204"/>
                  </a:ext>
                </a:extLst>
              </a:tr>
            </a:tbl>
          </a:graphicData>
        </a:graphic>
      </p:graphicFrame>
      <p:sp>
        <p:nvSpPr>
          <p:cNvPr id="9" name="pole tekstowe 8">
            <a:extLst>
              <a:ext uri="{FF2B5EF4-FFF2-40B4-BE49-F238E27FC236}">
                <a16:creationId xmlns:a16="http://schemas.microsoft.com/office/drawing/2014/main" id="{C640DBEC-21E6-F142-BA37-3DE9A84B2F82}"/>
              </a:ext>
            </a:extLst>
          </p:cNvPr>
          <p:cNvSpPr txBox="1"/>
          <p:nvPr/>
        </p:nvSpPr>
        <p:spPr>
          <a:xfrm>
            <a:off x="6469493" y="4687333"/>
            <a:ext cx="477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Najdroższe ub. dla wieku 30 lat [$] </a:t>
            </a:r>
            <a:r>
              <a:rPr lang="pl-PL" dirty="0" err="1"/>
              <a:t>individual</a:t>
            </a:r>
            <a:endParaRPr lang="pl-PL" dirty="0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A54BB91E-2A90-9049-B0D3-8DC8F904B85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2921000" y="730250"/>
            <a:ext cx="6350000" cy="539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536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6107F6-2B26-3D4D-980F-60B70CB1E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Dane wejściowe: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87328DE-8D9C-8549-9333-724155D5E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pl-PL" dirty="0"/>
              <a:t>Określenie rodzaju planu rodzinnego: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sz="2000" dirty="0"/>
              <a:t>Wybór cyfr od 1 do 8 wprowadza użytkownik, grupując się we właściwym zbiorze</a:t>
            </a:r>
          </a:p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3DAD0945-2869-4F4B-A967-667EDE52D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2507566"/>
            <a:ext cx="11010900" cy="27432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3ED4E112-C776-1E48-8489-BD10DA2DD0F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2921000" y="730250"/>
            <a:ext cx="6350000" cy="539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6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A4F7CCE-4448-664E-AB0B-7017F8436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Wynik analizy programu: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223A2A9-ABCB-2B49-9C86-54639D3D9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8296"/>
            <a:ext cx="10515600" cy="4628270"/>
          </a:xfrm>
        </p:spPr>
        <p:txBody>
          <a:bodyPr>
            <a:normAutofit/>
          </a:bodyPr>
          <a:lstStyle/>
          <a:p>
            <a:r>
              <a:rPr lang="pl-PL" dirty="0"/>
              <a:t>pakiety (cena/miesiąc [$], nazwa planu)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A6E9ED6-C63E-504E-8D6F-A4ECB0B7B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286" y="1997527"/>
            <a:ext cx="52832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264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A4F7CCE-4448-664E-AB0B-7017F8436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Wynik analizy programu: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223A2A9-ABCB-2B49-9C86-54639D3D9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8296"/>
            <a:ext cx="10515600" cy="4628270"/>
          </a:xfrm>
        </p:spPr>
        <p:txBody>
          <a:bodyPr>
            <a:normAutofit/>
          </a:bodyPr>
          <a:lstStyle/>
          <a:p>
            <a:r>
              <a:rPr lang="pl-PL" dirty="0"/>
              <a:t>Wyświetla benefity dla wybranego pakietu: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047F51E-114E-1943-AE23-70B735117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962150"/>
            <a:ext cx="9677400" cy="29337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8753DC29-033E-0343-A170-86D8A5B725F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2921000" y="730250"/>
            <a:ext cx="6350000" cy="539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217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4E6FBF-44F4-054E-9565-868F833E1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Koniec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C4526C9-8543-234A-8D1B-904506FFE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Dziękujemy za uwagę i zapraszamy do skorzystania z programu:</a:t>
            </a:r>
          </a:p>
          <a:p>
            <a:endParaRPr lang="pl-PL" dirty="0"/>
          </a:p>
          <a:p>
            <a:pPr marL="0" indent="0" algn="ctr">
              <a:buNone/>
            </a:pPr>
            <a:r>
              <a:rPr lang="pl-PL" sz="4000" dirty="0"/>
              <a:t>„Ubezpieczenia 2020”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B09B33EE-7FBC-9A46-9FC6-4B8EB0B1F2D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921000" y="730250"/>
            <a:ext cx="6350000" cy="539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60754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296</Words>
  <Application>Microsoft Macintosh PowerPoint</Application>
  <PresentationFormat>Panoramiczny</PresentationFormat>
  <Paragraphs>104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Motyw pakietu Office</vt:lpstr>
      <vt:lpstr>Aplikacja „Ubezpieczenia 2020”</vt:lpstr>
      <vt:lpstr>Dane wejściowe:</vt:lpstr>
      <vt:lpstr>Dane wejściowe:</vt:lpstr>
      <vt:lpstr>Dane wejściowe:</vt:lpstr>
      <vt:lpstr>Dane wejściowe:</vt:lpstr>
      <vt:lpstr>Dane wejściowe:</vt:lpstr>
      <vt:lpstr>Wynik analizy programu:</vt:lpstr>
      <vt:lpstr>Wynik analizy programu:</vt:lpstr>
      <vt:lpstr>Koniec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Dane:</dc:title>
  <dc:creator>Lukasz Wysocki</dc:creator>
  <cp:lastModifiedBy>Lukasz Wysocki</cp:lastModifiedBy>
  <cp:revision>18</cp:revision>
  <dcterms:created xsi:type="dcterms:W3CDTF">2020-08-09T09:48:22Z</dcterms:created>
  <dcterms:modified xsi:type="dcterms:W3CDTF">2020-08-21T18:07:35Z</dcterms:modified>
</cp:coreProperties>
</file>