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daa5323c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1daa5323c0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e6d025926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1e6d025926_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e6d025926_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1e6d025926_7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e6d025926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1e6d02592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e6d025926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1e6d025926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e6d025926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1e6d025926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1daa532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1daa532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daa5323c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daa5323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1e6d025926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1e6d02592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1e6d025926_1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21e6d025926_1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e6d025926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1e6d025926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daa5323c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1daa5323c0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e6d025926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1e6d025926_1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1e6d025926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21e6d025926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e6d025926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21e6d02592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daa5323c0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1daa5323c0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daa5323c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1daa5323c0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daa5323c0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1daa5323c0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daa5323c0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1daa5323c0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daa5323c0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1daa5323c0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daa5323c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1daa5323c0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daa5323c0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1daa5323c0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8" name="Google Shape;15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5" name="Google Shape;185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1" name="Google Shape;191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4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4" name="Google Shape;204;p4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4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6" name="Google Shape;206;p4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4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" name="Google Shape;222;p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23" name="Google Shape;223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4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0" name="Google Shape;230;p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4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4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47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6" name="Google Shape;236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48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4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5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4" name="Google Shape;254;p5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52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6" name="Google Shape;266;p5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5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2" name="Google Shape;272;p5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3" name="Google Shape;273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54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79" name="Google Shape;279;p54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0" name="Google Shape;280;p5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1" name="Google Shape;281;p5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2" name="Google Shape;282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5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57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97" name="Google Shape;297;p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98" name="Google Shape;298;p5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3" name="Google Shape;303;p58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5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05" name="Google Shape;305;p5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5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0" name="Google Shape;310;p59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1" name="Google Shape;311;p5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5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5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0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60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7" name="Google Shape;317;p6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6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9" name="Google Shape;319;p6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4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4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1"/>
          <p:cNvSpPr txBox="1"/>
          <p:nvPr>
            <p:ph type="ctrTitle"/>
          </p:nvPr>
        </p:nvSpPr>
        <p:spPr>
          <a:xfrm>
            <a:off x="1115709" y="165693"/>
            <a:ext cx="69126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pl" sz="4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pl" sz="4200">
                <a:solidFill>
                  <a:srgbClr val="38761D"/>
                </a:solidFill>
              </a:rPr>
            </a:br>
            <a:r>
              <a:rPr b="1" lang="pl" sz="4200">
                <a:solidFill>
                  <a:srgbClr val="38761D"/>
                </a:solidFill>
              </a:rPr>
              <a:t>Czy da się smacznie i tanio </a:t>
            </a:r>
            <a:br>
              <a:rPr b="1" lang="pl" sz="4200">
                <a:solidFill>
                  <a:srgbClr val="38761D"/>
                </a:solidFill>
              </a:rPr>
            </a:br>
            <a:r>
              <a:rPr b="1" lang="pl" sz="4200">
                <a:solidFill>
                  <a:srgbClr val="38761D"/>
                </a:solidFill>
              </a:rPr>
              <a:t>zjeść na mieście, </a:t>
            </a:r>
            <a:br>
              <a:rPr b="1" lang="pl" sz="4200">
                <a:solidFill>
                  <a:srgbClr val="38761D"/>
                </a:solidFill>
              </a:rPr>
            </a:br>
            <a:r>
              <a:rPr b="1" lang="pl" sz="4200">
                <a:solidFill>
                  <a:srgbClr val="38761D"/>
                </a:solidFill>
              </a:rPr>
              <a:t>a najlepsze jedzenie jest </a:t>
            </a:r>
            <a:endParaRPr b="1" sz="42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pl" sz="4200">
                <a:solidFill>
                  <a:srgbClr val="38761D"/>
                </a:solidFill>
              </a:rPr>
              <a:t>w najpopularniejszych </a:t>
            </a:r>
            <a:br>
              <a:rPr b="1" lang="pl" sz="4200">
                <a:solidFill>
                  <a:srgbClr val="38761D"/>
                </a:solidFill>
              </a:rPr>
            </a:br>
            <a:r>
              <a:rPr b="1" lang="pl" sz="4200">
                <a:solidFill>
                  <a:srgbClr val="38761D"/>
                </a:solidFill>
              </a:rPr>
              <a:t>restauracjach?</a:t>
            </a:r>
            <a:br>
              <a:rPr b="1" lang="pl">
                <a:solidFill>
                  <a:srgbClr val="38761D"/>
                </a:solidFill>
              </a:rPr>
            </a:br>
            <a:endParaRPr b="1">
              <a:solidFill>
                <a:srgbClr val="38761D"/>
              </a:solidFill>
            </a:endParaRPr>
          </a:p>
        </p:txBody>
      </p:sp>
      <p:sp>
        <p:nvSpPr>
          <p:cNvPr id="325" name="Google Shape;325;p61"/>
          <p:cNvSpPr txBox="1"/>
          <p:nvPr>
            <p:ph idx="1" type="subTitle"/>
          </p:nvPr>
        </p:nvSpPr>
        <p:spPr>
          <a:xfrm>
            <a:off x="1143000" y="3327634"/>
            <a:ext cx="6858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b="1" lang="pl" sz="2300"/>
              <a:t>Bengaluru (Indie)</a:t>
            </a:r>
            <a:endParaRPr b="1"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0"/>
          <p:cNvSpPr txBox="1"/>
          <p:nvPr>
            <p:ph type="title"/>
          </p:nvPr>
        </p:nvSpPr>
        <p:spPr>
          <a:xfrm>
            <a:off x="404525" y="505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l" sz="2700"/>
              <a:t>Opis danych</a:t>
            </a:r>
            <a:endParaRPr b="1" sz="2700"/>
          </a:p>
        </p:txBody>
      </p:sp>
      <p:sp>
        <p:nvSpPr>
          <p:cNvPr id="371" name="Google Shape;371;p70"/>
          <p:cNvSpPr txBox="1"/>
          <p:nvPr>
            <p:ph idx="1" type="body"/>
          </p:nvPr>
        </p:nvSpPr>
        <p:spPr>
          <a:xfrm>
            <a:off x="491400" y="982475"/>
            <a:ext cx="81612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154501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" sz="2932"/>
              <a:t>Dane wykorzystane w analizie to baza restauracji pochodząca z:</a:t>
            </a:r>
            <a:endParaRPr b="1" sz="2932"/>
          </a:p>
          <a:p>
            <a:pPr indent="-150926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2842"/>
              <a:t>witryny Zomato, </a:t>
            </a:r>
            <a:endParaRPr sz="2842"/>
          </a:p>
          <a:p>
            <a:pPr indent="-150926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2842">
                <a:highlight>
                  <a:srgbClr val="F8F8F8"/>
                </a:highlight>
              </a:rPr>
              <a:t>http://populacja.population.city/indie/</a:t>
            </a:r>
            <a:r>
              <a:rPr lang="pl" sz="2842"/>
              <a:t> </a:t>
            </a:r>
            <a:endParaRPr sz="2842"/>
          </a:p>
          <a:p>
            <a:pPr indent="-150926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2842">
                <a:solidFill>
                  <a:srgbClr val="1D1C1D"/>
                </a:solidFill>
                <a:highlight>
                  <a:srgbClr val="F8F8F8"/>
                </a:highlight>
              </a:rPr>
              <a:t>citibankonline.pl/apps/auth/signin/,</a:t>
            </a:r>
            <a:endParaRPr sz="2842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150926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Calibri"/>
              <a:buChar char="•"/>
            </a:pPr>
            <a:r>
              <a:rPr lang="pl" sz="2842">
                <a:solidFill>
                  <a:srgbClr val="1D1C1D"/>
                </a:solidFill>
                <a:highlight>
                  <a:srgbClr val="F8F8F8"/>
                </a:highlight>
              </a:rPr>
              <a:t>http://populacja.population.city/indie/</a:t>
            </a:r>
            <a:endParaRPr sz="2842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139132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2545"/>
              <a:t>Baza zawierała </a:t>
            </a:r>
            <a:r>
              <a:rPr b="1" lang="pl" sz="2545"/>
              <a:t>51 717</a:t>
            </a:r>
            <a:r>
              <a:rPr lang="pl" sz="2545"/>
              <a:t> rekordów z </a:t>
            </a:r>
            <a:r>
              <a:rPr b="1" lang="pl" sz="2545"/>
              <a:t>17</a:t>
            </a:r>
            <a:r>
              <a:rPr lang="pl" sz="2545"/>
              <a:t> cechami</a:t>
            </a:r>
            <a:endParaRPr sz="2545"/>
          </a:p>
          <a:p>
            <a:pPr indent="-139132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2545"/>
              <a:t>Najważniejsze wartości w bazie:</a:t>
            </a:r>
            <a:endParaRPr sz="2545"/>
          </a:p>
          <a:p>
            <a:pPr indent="-15262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•"/>
            </a:pPr>
            <a:r>
              <a:rPr b="1" lang="pl" sz="2245">
                <a:solidFill>
                  <a:srgbClr val="38761D"/>
                </a:solidFill>
              </a:rPr>
              <a:t>Nazwa</a:t>
            </a:r>
            <a:endParaRPr b="1" sz="2245">
              <a:solidFill>
                <a:srgbClr val="38761D"/>
              </a:solidFill>
            </a:endParaRPr>
          </a:p>
          <a:p>
            <a:pPr indent="-15262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•"/>
            </a:pPr>
            <a:r>
              <a:rPr b="1" lang="pl" sz="2245">
                <a:solidFill>
                  <a:srgbClr val="38761D"/>
                </a:solidFill>
              </a:rPr>
              <a:t>Adres</a:t>
            </a:r>
            <a:endParaRPr b="1" sz="2245">
              <a:solidFill>
                <a:srgbClr val="38761D"/>
              </a:solidFill>
            </a:endParaRPr>
          </a:p>
          <a:p>
            <a:pPr indent="-15262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•"/>
            </a:pPr>
            <a:r>
              <a:rPr b="1" lang="pl" sz="2245">
                <a:solidFill>
                  <a:srgbClr val="38761D"/>
                </a:solidFill>
              </a:rPr>
              <a:t>Ocena</a:t>
            </a:r>
            <a:endParaRPr b="1" sz="2245">
              <a:solidFill>
                <a:srgbClr val="38761D"/>
              </a:solidFill>
            </a:endParaRPr>
          </a:p>
          <a:p>
            <a:pPr indent="-15262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•"/>
            </a:pPr>
            <a:r>
              <a:rPr b="1" lang="pl" sz="2245">
                <a:solidFill>
                  <a:srgbClr val="38761D"/>
                </a:solidFill>
              </a:rPr>
              <a:t>Liczba głosów</a:t>
            </a:r>
            <a:endParaRPr b="1" sz="2245">
              <a:solidFill>
                <a:srgbClr val="38761D"/>
              </a:solidFill>
            </a:endParaRPr>
          </a:p>
          <a:p>
            <a:pPr indent="-15262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•"/>
            </a:pPr>
            <a:r>
              <a:rPr b="1" lang="pl" sz="2245">
                <a:solidFill>
                  <a:srgbClr val="38761D"/>
                </a:solidFill>
              </a:rPr>
              <a:t>Średni koszt posiłku</a:t>
            </a:r>
            <a:endParaRPr b="1" sz="2245">
              <a:solidFill>
                <a:srgbClr val="38761D"/>
              </a:solidFill>
            </a:endParaRPr>
          </a:p>
          <a:p>
            <a:pPr indent="-15262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•"/>
            </a:pPr>
            <a:r>
              <a:rPr b="1" lang="pl" sz="2245">
                <a:solidFill>
                  <a:srgbClr val="38761D"/>
                </a:solidFill>
              </a:rPr>
              <a:t>Rodzaj kuchni</a:t>
            </a:r>
            <a:endParaRPr b="1" sz="2245">
              <a:solidFill>
                <a:srgbClr val="38761D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1"/>
          <p:cNvSpPr txBox="1"/>
          <p:nvPr>
            <p:ph type="title"/>
          </p:nvPr>
        </p:nvSpPr>
        <p:spPr>
          <a:xfrm>
            <a:off x="552675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l"/>
              <a:t>Czyszczenie danych</a:t>
            </a:r>
            <a:endParaRPr b="1"/>
          </a:p>
        </p:txBody>
      </p:sp>
      <p:sp>
        <p:nvSpPr>
          <p:cNvPr id="377" name="Google Shape;377;p71"/>
          <p:cNvSpPr txBox="1"/>
          <p:nvPr>
            <p:ph idx="1" type="body"/>
          </p:nvPr>
        </p:nvSpPr>
        <p:spPr>
          <a:xfrm>
            <a:off x="476775" y="1033025"/>
            <a:ext cx="84087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-154414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" sz="3330"/>
              <a:t>Baza została poddana następującej procedurze czyszczeniu danych:</a:t>
            </a:r>
            <a:endParaRPr b="1" sz="3330"/>
          </a:p>
          <a:p>
            <a:pPr indent="-16933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3030"/>
              <a:t>Znalezienie duplikatów</a:t>
            </a:r>
            <a:endParaRPr sz="3030"/>
          </a:p>
          <a:p>
            <a:pPr indent="-16933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3030"/>
              <a:t>Wybór istotnych cech</a:t>
            </a:r>
            <a:endParaRPr sz="3030"/>
          </a:p>
          <a:p>
            <a:pPr indent="-16933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3030"/>
              <a:t>Odrzucenie niemiarodajnych rekordów (brak oceny i głosów)</a:t>
            </a:r>
            <a:endParaRPr sz="3030"/>
          </a:p>
          <a:p>
            <a:pPr indent="-154414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3330"/>
              <a:t>Po procesie czyszczenia otrzymaliśmy </a:t>
            </a:r>
            <a:r>
              <a:rPr b="1" lang="pl" sz="3330"/>
              <a:t>9 464</a:t>
            </a:r>
            <a:r>
              <a:rPr lang="pl" sz="3330"/>
              <a:t> unikalnych rekordów</a:t>
            </a:r>
            <a:endParaRPr sz="3330"/>
          </a:p>
          <a:p>
            <a:pPr indent="-154414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" sz="3330"/>
              <a:t>Przy tworzeniu opracowania wykorzystaliśmy następujące narzędzia:</a:t>
            </a:r>
            <a:endParaRPr b="1" sz="3330"/>
          </a:p>
          <a:p>
            <a:pPr indent="-16933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3030"/>
              <a:t>SQL</a:t>
            </a:r>
            <a:endParaRPr sz="3030"/>
          </a:p>
          <a:p>
            <a:pPr indent="-16933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" sz="3030"/>
              <a:t>Tableau</a:t>
            </a:r>
            <a:endParaRPr sz="303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2"/>
          <p:cNvSpPr txBox="1"/>
          <p:nvPr/>
        </p:nvSpPr>
        <p:spPr>
          <a:xfrm>
            <a:off x="590000" y="745000"/>
            <a:ext cx="811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" sz="1400" u="none" cap="none" strike="noStrike">
                <a:solidFill>
                  <a:srgbClr val="000000"/>
                </a:solidFill>
              </a:rPr>
              <a:t>Kryteria określające pierwszy problem głó</a:t>
            </a:r>
            <a:r>
              <a:rPr b="1" lang="pl"/>
              <a:t>wny</a:t>
            </a:r>
            <a:r>
              <a:rPr b="1" i="0" lang="pl" sz="1400" u="none" cap="none" strike="noStrike">
                <a:solidFill>
                  <a:srgbClr val="000000"/>
                </a:solidFill>
              </a:rPr>
              <a:t>: 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pl" sz="1400" u="none" cap="none" strike="noStrike">
                <a:solidFill>
                  <a:srgbClr val="000000"/>
                </a:solidFill>
              </a:rPr>
              <a:t>smacznie 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na podstawie ratingu: </a:t>
            </a:r>
            <a:r>
              <a:rPr lang="pl"/>
              <a:t>od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l" sz="1400" u="none" cap="none" strike="noStrike">
                <a:solidFill>
                  <a:srgbClr val="000000"/>
                </a:solidFill>
              </a:rPr>
              <a:t>4,5 </a:t>
            </a:r>
            <a:r>
              <a:rPr lang="pl"/>
              <a:t>i liczby głosów powyżej </a:t>
            </a:r>
            <a:r>
              <a:rPr b="1" lang="pl"/>
              <a:t>1000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pl" sz="1400" u="none" cap="none" strike="noStrike">
                <a:solidFill>
                  <a:srgbClr val="000000"/>
                </a:solidFill>
              </a:rPr>
              <a:t>tanio 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na podstawie średniej pensji w Bangalore - </a:t>
            </a:r>
            <a:r>
              <a:rPr b="1" i="0" lang="pl" sz="1400" u="none" cap="none" strike="noStrike">
                <a:solidFill>
                  <a:srgbClr val="000000"/>
                </a:solidFill>
              </a:rPr>
              <a:t>410-820 INR (10-20$)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383" name="Google Shape;38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850" y="2086575"/>
            <a:ext cx="7141241" cy="27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72"/>
          <p:cNvSpPr txBox="1"/>
          <p:nvPr/>
        </p:nvSpPr>
        <p:spPr>
          <a:xfrm>
            <a:off x="794300" y="35375"/>
            <a:ext cx="791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">
                <a:solidFill>
                  <a:srgbClr val="38761D"/>
                </a:solidFill>
              </a:rPr>
              <a:t>Pierwszy problem główny: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" sz="2200" u="none" cap="none" strike="noStrike">
                <a:solidFill>
                  <a:srgbClr val="000000"/>
                </a:solidFill>
              </a:rPr>
              <a:t>Czy da się smacznie i tanio zjeść na mieście?</a:t>
            </a:r>
            <a:endParaRPr b="1" i="0" sz="2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3"/>
          <p:cNvSpPr txBox="1"/>
          <p:nvPr/>
        </p:nvSpPr>
        <p:spPr>
          <a:xfrm>
            <a:off x="582425" y="219350"/>
            <a:ext cx="80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" sz="1400" u="none" cap="none" strike="noStrike">
                <a:solidFill>
                  <a:srgbClr val="000000"/>
                </a:solidFill>
              </a:rPr>
              <a:t>Restauracje spełniające przyjęte kryteria problemu pierwszego: 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87350"/>
            <a:ext cx="8839199" cy="31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22250"/>
            <a:ext cx="8839204" cy="385852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74"/>
          <p:cNvSpPr txBox="1"/>
          <p:nvPr/>
        </p:nvSpPr>
        <p:spPr>
          <a:xfrm>
            <a:off x="756400" y="166400"/>
            <a:ext cx="78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" sz="1400" u="none" cap="none" strike="noStrike">
                <a:solidFill>
                  <a:srgbClr val="000000"/>
                </a:solidFill>
              </a:rPr>
              <a:t>Wykres przedstawiający różnorodność serwowanej kuchni i jej popularność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5"/>
          <p:cNvSpPr txBox="1"/>
          <p:nvPr/>
        </p:nvSpPr>
        <p:spPr>
          <a:xfrm>
            <a:off x="738150" y="722450"/>
            <a:ext cx="76170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Drugi problem główny:</a:t>
            </a:r>
            <a:endParaRPr b="1" sz="3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5100">
                <a:latin typeface="Calibri"/>
                <a:ea typeface="Calibri"/>
                <a:cs typeface="Calibri"/>
                <a:sym typeface="Calibri"/>
              </a:rPr>
              <a:t>Czy najlepsze jedzenie jest w najpopularniejszych restauracjach?</a:t>
            </a:r>
            <a:endParaRPr b="1" sz="5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6"/>
          <p:cNvSpPr txBox="1"/>
          <p:nvPr/>
        </p:nvSpPr>
        <p:spPr>
          <a:xfrm>
            <a:off x="410875" y="44325"/>
            <a:ext cx="8190300" cy="4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500">
                <a:latin typeface="Calibri"/>
                <a:ea typeface="Calibri"/>
                <a:cs typeface="Calibri"/>
                <a:sym typeface="Calibri"/>
              </a:rPr>
              <a:t>Hipoteza: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Najlepsze jedzenie jest w najpopularniejszych restauracjach</a:t>
            </a:r>
            <a:endParaRPr b="1" sz="2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600">
                <a:latin typeface="Calibri"/>
                <a:ea typeface="Calibri"/>
                <a:cs typeface="Calibri"/>
                <a:sym typeface="Calibri"/>
              </a:rPr>
              <a:t>Etapy analizy danych i przyjęte założenia: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latin typeface="Calibri"/>
                <a:ea typeface="Calibri"/>
                <a:cs typeface="Calibri"/>
                <a:sym typeface="Calibri"/>
              </a:rPr>
              <a:t>- zdefiniowano pojęcia „najlepszego jedzenia” oraz „najpopularniejszych restauracji”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latin typeface="Calibri"/>
                <a:ea typeface="Calibri"/>
                <a:cs typeface="Calibri"/>
                <a:sym typeface="Calibri"/>
              </a:rPr>
              <a:t>- wybrano następujące kategorie: 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„rate”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„votes”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, które posłużyły do wyłonienia restauracji, które spełniały określone założenia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latin typeface="Calibri"/>
                <a:ea typeface="Calibri"/>
                <a:cs typeface="Calibri"/>
                <a:sym typeface="Calibri"/>
              </a:rPr>
              <a:t>- dokonano podziału ocen, dzięki czemu możliwe było sklasyfikowanie potraw, które można ocenić jako najlepsze. Uznano, że oceny 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4.5 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i powyżej wskazują na najlepszą jakość dań.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latin typeface="Calibri"/>
                <a:ea typeface="Calibri"/>
                <a:cs typeface="Calibri"/>
                <a:sym typeface="Calibri"/>
              </a:rPr>
              <a:t>- dokonano podziału ilości oddanych głosów na restauracje, które zostały uznane jako najpopularniejsze. Uwzględniono te obiekty gastronomiczne, na które oddano powyżej 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1000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 głosów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latin typeface="Calibri"/>
                <a:ea typeface="Calibri"/>
                <a:cs typeface="Calibri"/>
                <a:sym typeface="Calibri"/>
              </a:rPr>
              <a:t>- po przeprowadzeniu analizy danych zgodnie z przyjętymi założeniami wyszczególniono 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107 restauracji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58400"/>
            <a:ext cx="8839202" cy="386229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77"/>
          <p:cNvSpPr txBox="1"/>
          <p:nvPr/>
        </p:nvSpPr>
        <p:spPr>
          <a:xfrm>
            <a:off x="612675" y="173975"/>
            <a:ext cx="81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" sz="1400" u="none" cap="none" strike="noStrike">
                <a:solidFill>
                  <a:srgbClr val="000000"/>
                </a:solidFill>
              </a:rPr>
              <a:t>Czy najlepsze jedzenie jest w najpopularniejszych restauracjach?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413" name="Google Shape;413;p77"/>
          <p:cNvSpPr txBox="1"/>
          <p:nvPr/>
        </p:nvSpPr>
        <p:spPr>
          <a:xfrm>
            <a:off x="438700" y="582425"/>
            <a:ext cx="73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kryterium popularności - liczba głosów powyżej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418" name="Google Shape;41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6199"/>
            <a:ext cx="9144000" cy="433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1225"/>
            <a:ext cx="8839201" cy="429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029" y="0"/>
            <a:ext cx="45519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428" name="Google Shape;42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6199"/>
            <a:ext cx="9144000" cy="433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1"/>
          <p:cNvSpPr txBox="1"/>
          <p:nvPr/>
        </p:nvSpPr>
        <p:spPr>
          <a:xfrm>
            <a:off x="939625" y="84150"/>
            <a:ext cx="75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" sz="1400" u="none" cap="none" strike="noStrike">
                <a:solidFill>
                  <a:srgbClr val="000000"/>
                </a:solidFill>
              </a:rPr>
              <a:t>Wnioski: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434" name="Google Shape;434;p81"/>
          <p:cNvSpPr txBox="1"/>
          <p:nvPr/>
        </p:nvSpPr>
        <p:spPr>
          <a:xfrm>
            <a:off x="448300" y="447750"/>
            <a:ext cx="8388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podstawie przeanalizowanych danych kryterium przyjęte w problemie pierwszym spełnia jedynie 9 restauracji. Biorąc pod uwagę, iż analizowaliśmy ponad 9000 lokali gastronomicznych, możemy stwierdzić że w B</a:t>
            </a:r>
            <a:r>
              <a:rPr lang="pl"/>
              <a:t>engaluru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l" sz="1400" u="none" cap="none" strike="noStrike">
                <a:solidFill>
                  <a:srgbClr val="000000"/>
                </a:solidFill>
              </a:rPr>
              <a:t>można zjeść “smacznie i tanio”.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/>
              <a:t>J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ednak jest t</a:t>
            </a:r>
            <a:r>
              <a:rPr lang="pl"/>
              <a:t>o zadanie utrudnione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ze wzg</a:t>
            </a:r>
            <a:r>
              <a:rPr lang="pl"/>
              <a:t>lędu na dużą liczebność populacji (ponad 8 mln mieszkańców) i niewielką liczbę restauracji, spełniających określone wymagania (9 restauracji).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Widać wyraźną korelację między popularnością a ratingiem. Z czego wynika jasno, że najpopularniejsze restauracje są najsmaczniejsze.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81"/>
          <p:cNvSpPr txBox="1"/>
          <p:nvPr/>
        </p:nvSpPr>
        <p:spPr>
          <a:xfrm>
            <a:off x="733750" y="2245925"/>
            <a:ext cx="790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" sz="1400" u="none" cap="none" strike="noStrike">
                <a:solidFill>
                  <a:srgbClr val="38761D"/>
                </a:solidFill>
              </a:rPr>
              <a:t>Dodatkowe wnioski biznesowe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pl" sz="1400" u="none" cap="none" strike="noStrike">
                <a:solidFill>
                  <a:srgbClr val="000000"/>
                </a:solidFill>
              </a:rPr>
              <a:t>Czy warto inwestować w branżę gastronomiczną: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pl"/>
              <a:t>engaluru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jest rozwijającą się metropolią ze średnią zarobków wyższą w stosunku do reszty kraju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800" y="3077230"/>
            <a:ext cx="3274125" cy="176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747" y="3123175"/>
            <a:ext cx="3848214" cy="17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2"/>
          <p:cNvSpPr txBox="1"/>
          <p:nvPr/>
        </p:nvSpPr>
        <p:spPr>
          <a:xfrm>
            <a:off x="514350" y="272300"/>
            <a:ext cx="83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stały wzrost populacji: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72500"/>
            <a:ext cx="7784451" cy="18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2725" y="2323725"/>
            <a:ext cx="5731760" cy="18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2"/>
          <p:cNvSpPr txBox="1"/>
          <p:nvPr/>
        </p:nvSpPr>
        <p:spPr>
          <a:xfrm>
            <a:off x="469050" y="4333225"/>
            <a:ext cx="841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" sz="1400" u="none" cap="none" strike="noStrike">
                <a:solidFill>
                  <a:srgbClr val="000000"/>
                </a:solidFill>
              </a:rPr>
              <a:t>Biorąc pod uwagę przedstawione dane, można stwierdzić, iż gałąź gastronomiczna jest ciągle nienasycona a wzrost populacji i wysokie zarobki sprzyjają jej rozwojowi.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 txBox="1"/>
          <p:nvPr>
            <p:ph type="title"/>
          </p:nvPr>
        </p:nvSpPr>
        <p:spPr>
          <a:xfrm>
            <a:off x="590900" y="324178"/>
            <a:ext cx="7886700" cy="45330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pl" sz="1500"/>
              <a:t>- </a:t>
            </a:r>
            <a:r>
              <a:rPr lang="pl" sz="1500"/>
              <a:t>Bengaluru </a:t>
            </a:r>
            <a:r>
              <a:rPr b="1" lang="pl" sz="1500"/>
              <a:t>stolica</a:t>
            </a:r>
            <a:r>
              <a:rPr lang="pl" sz="1500"/>
              <a:t> stanu Karnataka. (płd. Indii) </a:t>
            </a:r>
            <a:br>
              <a:rPr lang="pl" sz="1500"/>
            </a:br>
            <a:br>
              <a:rPr lang="pl" sz="1500"/>
            </a:br>
            <a:r>
              <a:rPr lang="pl" sz="1500"/>
              <a:t>- Miasto ponad </a:t>
            </a:r>
            <a:r>
              <a:rPr b="1" lang="pl" sz="1500"/>
              <a:t>8 milionów mieszkańców  </a:t>
            </a:r>
            <a:r>
              <a:rPr lang="pl" sz="1500"/>
              <a:t>/  ponad 11 milionów mieszkańców metropolia</a:t>
            </a:r>
            <a:br>
              <a:rPr lang="pl" sz="1500"/>
            </a:br>
            <a:br>
              <a:rPr lang="pl" sz="1500"/>
            </a:br>
            <a:r>
              <a:rPr lang="pl" sz="1500"/>
              <a:t>- </a:t>
            </a:r>
            <a:r>
              <a:rPr b="1" lang="pl" sz="1500"/>
              <a:t>3</a:t>
            </a:r>
            <a:r>
              <a:rPr lang="pl" sz="1500"/>
              <a:t> </a:t>
            </a:r>
            <a:r>
              <a:rPr b="1" lang="pl" sz="1500"/>
              <a:t>miasto w Indiach </a:t>
            </a:r>
            <a:r>
              <a:rPr lang="pl" sz="1500"/>
              <a:t>pod względem zaludnienia / </a:t>
            </a:r>
            <a:r>
              <a:rPr b="1" lang="pl" sz="1500"/>
              <a:t>5</a:t>
            </a:r>
            <a:r>
              <a:rPr lang="pl" sz="1500"/>
              <a:t> najbardziej zaludniona </a:t>
            </a:r>
            <a:r>
              <a:rPr b="1" lang="pl" sz="1500"/>
              <a:t>aglomeracja miejska</a:t>
            </a:r>
            <a:br>
              <a:rPr lang="pl" sz="1500"/>
            </a:br>
            <a:br>
              <a:rPr lang="pl" sz="1500"/>
            </a:br>
            <a:r>
              <a:rPr lang="pl" sz="1500"/>
              <a:t>- </a:t>
            </a:r>
            <a:r>
              <a:rPr b="1" lang="pl" sz="1500"/>
              <a:t>27 miasto na świecie </a:t>
            </a:r>
            <a:r>
              <a:rPr lang="pl" sz="1500"/>
              <a:t>co do wielkości</a:t>
            </a:r>
            <a:br>
              <a:rPr lang="pl" sz="1500"/>
            </a:br>
            <a:br>
              <a:rPr lang="pl" sz="1500"/>
            </a:br>
            <a:r>
              <a:rPr lang="pl" sz="1500"/>
              <a:t>- Bengaluru </a:t>
            </a:r>
            <a:r>
              <a:rPr b="1" lang="pl" sz="1500"/>
              <a:t>najszybciej rozwijająca się metropolia świata</a:t>
            </a:r>
            <a:r>
              <a:rPr lang="pl" sz="1500"/>
              <a:t>. </a:t>
            </a:r>
            <a:br>
              <a:rPr lang="pl" sz="1500"/>
            </a:br>
            <a:br>
              <a:rPr lang="pl" sz="1500"/>
            </a:br>
            <a:r>
              <a:rPr lang="pl" sz="1500"/>
              <a:t>- Miasto uznane za </a:t>
            </a:r>
            <a:r>
              <a:rPr b="1" lang="pl" sz="1500"/>
              <a:t>centrum przemysłu ciężkiego </a:t>
            </a:r>
            <a:r>
              <a:rPr lang="pl" sz="1500"/>
              <a:t>opartego na zaawansowanych technologiach</a:t>
            </a:r>
            <a:br>
              <a:rPr lang="pl" sz="1500"/>
            </a:br>
            <a:br>
              <a:rPr lang="pl" sz="1500"/>
            </a:br>
            <a:r>
              <a:rPr lang="pl" sz="1500"/>
              <a:t>- Centrum dużych międzynarodowych korporacji technologicznych </a:t>
            </a:r>
            <a:br>
              <a:rPr lang="pl" sz="1500"/>
            </a:br>
            <a:br>
              <a:rPr lang="pl" sz="1500"/>
            </a:br>
            <a:r>
              <a:rPr lang="pl" sz="1500"/>
              <a:t>- Metropolia jest centrum rozwoju wielu czołowych instytucji inżynieryjnych i badawczych</a:t>
            </a:r>
            <a:br>
              <a:rPr lang="pl" sz="1500"/>
            </a:br>
            <a:br>
              <a:rPr lang="pl" sz="1500"/>
            </a:br>
            <a:r>
              <a:rPr lang="pl" sz="1500"/>
              <a:t>- Bengaluru jest znane jako „</a:t>
            </a:r>
            <a:r>
              <a:rPr b="1" lang="pl" sz="1500" cap="small">
                <a:solidFill>
                  <a:srgbClr val="FF0000"/>
                </a:solidFill>
              </a:rPr>
              <a:t>Indyjska Dolina Krzemowa</a:t>
            </a:r>
            <a:r>
              <a:rPr lang="pl" sz="1500"/>
              <a:t>” </a:t>
            </a:r>
            <a:br>
              <a:rPr lang="pl" sz="1500"/>
            </a:br>
            <a:br>
              <a:rPr lang="pl" sz="1500"/>
            </a:br>
            <a:r>
              <a:rPr lang="pl" sz="1500"/>
              <a:t>- Bengaluru pełni wiodącą rolę </a:t>
            </a:r>
            <a:r>
              <a:rPr b="1" lang="pl" sz="1500"/>
              <a:t>eksportera oprogramowania IT </a:t>
            </a:r>
            <a:r>
              <a:rPr lang="pl" sz="1500"/>
              <a:t>oraz </a:t>
            </a:r>
            <a:r>
              <a:rPr b="1" lang="pl" sz="1500"/>
              <a:t>półprzewodników</a:t>
            </a:r>
            <a:br>
              <a:rPr lang="pl" sz="1500"/>
            </a:br>
            <a:br>
              <a:rPr lang="pl" sz="1500"/>
            </a:br>
            <a:r>
              <a:rPr lang="pl" sz="1500"/>
              <a:t>- W mieście znajdują się czołowe firmy z IT, lotnicze i obronne.</a:t>
            </a:r>
            <a:br>
              <a:rPr lang="pl" sz="1500"/>
            </a:b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379"/>
            <a:ext cx="9144000" cy="464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379"/>
            <a:ext cx="9144000" cy="464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379"/>
            <a:ext cx="9144000" cy="464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50379"/>
            <a:ext cx="9097861" cy="461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379"/>
            <a:ext cx="9144000" cy="464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379"/>
            <a:ext cx="9144000" cy="464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