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97D1SjDGyrSjH3MC7QK/79fc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AB76F6-4C2A-4843-98E1-5F2C9D9ABB1E}">
  <a:tblStyle styleId="{7CAB76F6-4C2A-4843-98E1-5F2C9D9ABB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2ACEDB49-DEEA-4E36-A3AF-841D1A72FE9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5140daf5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55140da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55" y="-22655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>
            <p:ph type="title"/>
          </p:nvPr>
        </p:nvSpPr>
        <p:spPr>
          <a:xfrm>
            <a:off x="2839554" y="505637"/>
            <a:ext cx="67392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Jak kosztowne jest zdrowie?</a:t>
            </a:r>
            <a:endParaRPr sz="5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idx="1" type="body"/>
          </p:nvPr>
        </p:nvSpPr>
        <p:spPr>
          <a:xfrm>
            <a:off x="2787280" y="3222272"/>
            <a:ext cx="6740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</a:pPr>
            <a:r>
              <a:rPr lang="en-US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4code</a:t>
            </a:r>
            <a:endParaRPr sz="3300"/>
          </a:p>
        </p:txBody>
      </p:sp>
      <p:grpSp>
        <p:nvGrpSpPr>
          <p:cNvPr id="100" name="Google Shape;100;p1"/>
          <p:cNvGrpSpPr/>
          <p:nvPr/>
        </p:nvGrpSpPr>
        <p:grpSpPr>
          <a:xfrm flipH="1">
            <a:off x="305" y="0"/>
            <a:ext cx="5163047" cy="3153018"/>
            <a:chOff x="6867015" y="-1"/>
            <a:chExt cx="5324985" cy="3251912"/>
          </a:xfrm>
        </p:grpSpPr>
        <p:sp>
          <p:nvSpPr>
            <p:cNvPr id="101" name="Google Shape;101;p1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 flipH="1" rot="5400000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06" name="Google Shape;106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>
            <p:ph idx="1" type="body"/>
          </p:nvPr>
        </p:nvSpPr>
        <p:spPr>
          <a:xfrm>
            <a:off x="8248125" y="4493903"/>
            <a:ext cx="2636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Lato"/>
                <a:ea typeface="Lato"/>
                <a:cs typeface="Lato"/>
                <a:sym typeface="Lato"/>
              </a:rPr>
              <a:t> # 4code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-US" sz="1600">
                <a:latin typeface="Lato"/>
                <a:ea typeface="Lato"/>
                <a:cs typeface="Lato"/>
                <a:sym typeface="Lato"/>
              </a:rPr>
              <a:t>Marzena Dobosz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-US" sz="1600">
                <a:latin typeface="Lato"/>
                <a:ea typeface="Lato"/>
                <a:cs typeface="Lato"/>
                <a:sym typeface="Lato"/>
              </a:rPr>
              <a:t>Michał Choiński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-US" sz="1600">
                <a:latin typeface="Lato"/>
                <a:ea typeface="Lato"/>
                <a:cs typeface="Lato"/>
                <a:sym typeface="Lato"/>
              </a:rPr>
              <a:t>Jakub Sutowski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-US" sz="1600">
                <a:latin typeface="Lato"/>
                <a:ea typeface="Lato"/>
                <a:cs typeface="Lato"/>
                <a:sym typeface="Lato"/>
              </a:rPr>
              <a:t>Zbigniew Wenz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/>
          <p:nvPr/>
        </p:nvSpPr>
        <p:spPr>
          <a:xfrm>
            <a:off x="0" y="-1"/>
            <a:ext cx="12188952" cy="685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</p:grpSpPr>
        <p:sp>
          <p:nvSpPr>
            <p:cNvPr id="237" name="Google Shape;237;p11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1"/>
          <p:cNvSpPr txBox="1"/>
          <p:nvPr>
            <p:ph type="title"/>
          </p:nvPr>
        </p:nvSpPr>
        <p:spPr>
          <a:xfrm>
            <a:off x="613725" y="2133377"/>
            <a:ext cx="38490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Największy wpływ na wysokość ubezpieczenia ma 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palacza</a:t>
            </a:r>
            <a:endParaRPr b="1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341" y="1507735"/>
            <a:ext cx="5029200" cy="383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415600" y="593367"/>
            <a:ext cx="11360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Rozkład korelacji cech</a:t>
            </a:r>
            <a:b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 podziale na palących i niepalących: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3300"/>
            <a:ext cx="6400800" cy="4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133300"/>
            <a:ext cx="6400800" cy="445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8432343" y="3234043"/>
            <a:ext cx="3282247" cy="3227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i="0" lang="en-US" sz="1800" u="none" cap="none" strike="noStrike">
                <a:solidFill>
                  <a:schemeClr val="dk2"/>
                </a:solidFill>
              </a:rPr>
              <a:t>*</a:t>
            </a:r>
            <a:r>
              <a:rPr b="1" i="0" lang="en-US" sz="1800" u="none" cap="none" strike="noStrike">
                <a:solidFill>
                  <a:schemeClr val="dk2"/>
                </a:solidFill>
              </a:rPr>
              <a:t> Wśród osób niepalących możemy zaobserwować ujemną korelację, dlatego na potrzeby wizualizacji i oszacowania istotności cech wartości zostały przekształcone na dodatnie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grpSp>
        <p:nvGrpSpPr>
          <p:cNvPr id="256" name="Google Shape;256;p13"/>
          <p:cNvGrpSpPr/>
          <p:nvPr/>
        </p:nvGrpSpPr>
        <p:grpSpPr>
          <a:xfrm rot="-54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257" name="Google Shape;257;p13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1" name="Google Shape;2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5" y="211667"/>
            <a:ext cx="8386605" cy="6645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13"/>
          <p:cNvGrpSpPr/>
          <p:nvPr/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63" name="Google Shape;263;p1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14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4" name="Google Shape;274;p14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14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Predykcja ceny ubezpieczenia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6172200" y="804675"/>
            <a:ext cx="55407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Najważniejsze informacje z procesu tworzeniu modelu ML dla aplikacji: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Zastosowano różne modele 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 wstępnym sprawdzeniu modeli zastosowano Feature Enginering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Dostrojono parametry z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pomocą GridSearch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Zastosowano KFold Cross-Validation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4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Użyte modele: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LinearRegression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ElasticNet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DecisionTreeRegressor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RandomForestRegressor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XGBRegressor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0363200" cy="341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412613"/>
            <a:ext cx="10363197" cy="341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 txBox="1"/>
          <p:nvPr/>
        </p:nvSpPr>
        <p:spPr>
          <a:xfrm>
            <a:off x="10477878" y="1364055"/>
            <a:ext cx="1520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Modele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10477877" y="4770105"/>
            <a:ext cx="12071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Modele po FI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>
            <p:ph type="title"/>
          </p:nvPr>
        </p:nvSpPr>
        <p:spPr>
          <a:xfrm>
            <a:off x="444863" y="374077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Finalne modele ML i ich wyniki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75" y="1347175"/>
            <a:ext cx="11622944" cy="38274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16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7" name="Google Shape;297;p16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6"/>
          <p:cNvGrpSpPr/>
          <p:nvPr/>
        </p:nvGrpSpPr>
        <p:grpSpPr>
          <a:xfrm flipH="1" rot="10800000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02" name="Google Shape;302;p16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06" name="Google Shape;306;p16"/>
          <p:cNvGraphicFramePr/>
          <p:nvPr/>
        </p:nvGraphicFramePr>
        <p:xfrm>
          <a:off x="5005137" y="533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{7CAB76F6-4C2A-4843-98E1-5F2C9D9ABB1E}</a:tableStyleId>
              </a:tblPr>
              <a:tblGrid>
                <a:gridCol w="2454450"/>
                <a:gridCol w="1347525"/>
                <a:gridCol w="121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RMSE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r>
                        <a:rPr baseline="30000" lang="en-US" sz="1800" u="none" cap="none" strike="noStrike"/>
                        <a:t>2</a:t>
                      </a:r>
                      <a:endParaRPr/>
                    </a:p>
                  </a:txBody>
                  <a:tcPr marT="38100" marB="381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RandomForestRegressor</a:t>
                      </a:r>
                      <a:endParaRPr sz="1800" u="none" cap="none" strike="noStrike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4493.7387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85.88</a:t>
                      </a:r>
                      <a:endParaRPr/>
                    </a:p>
                  </a:txBody>
                  <a:tcPr marT="38100" marB="381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XGBRegressor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4514.6674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85.74</a:t>
                      </a:r>
                      <a:endParaRPr/>
                    </a:p>
                  </a:txBody>
                  <a:tcPr marT="38100" marB="381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 txBox="1"/>
          <p:nvPr>
            <p:ph type="title"/>
          </p:nvPr>
        </p:nvSpPr>
        <p:spPr>
          <a:xfrm>
            <a:off x="444863" y="374077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importance dla najlepszych modeli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8016" y="1803816"/>
            <a:ext cx="5329121" cy="4223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7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16" name="Google Shape;316;p17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7"/>
          <p:cNvGrpSpPr/>
          <p:nvPr/>
        </p:nvGrpSpPr>
        <p:grpSpPr>
          <a:xfrm flipH="1" rot="10800000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1" name="Google Shape;321;p17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863" y="1803817"/>
            <a:ext cx="5329121" cy="422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525955" y="817017"/>
            <a:ext cx="4766330" cy="1170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Wnioski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494348" y="2062518"/>
            <a:ext cx="5028147" cy="3750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podanego zagadnienia najlepszymi modelami okazały się: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0958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RandomForestRegressor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1" marL="60958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XGBRegressor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Ciekawą sytuacją jest fakt, że oba modele biorą pod uwagę w pierwszym kroku status palacza jednak kolejnym kroku różnią się, RandomForest idzie naszą logiką.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Dla sprawdzenia modelu policzyliśmy składkę na przykładowych danych -&gt;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Palenie się nie opłaca 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1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35" name="Google Shape;335;p21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39" name="Google Shape;339;p21"/>
          <p:cNvGraphicFramePr/>
          <p:nvPr/>
        </p:nvGraphicFramePr>
        <p:xfrm>
          <a:off x="7389024" y="232421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{2ACEDB49-DEEA-4E36-A3AF-841D1A72FE9C}</a:tableStyleId>
              </a:tblPr>
              <a:tblGrid>
                <a:gridCol w="2476000"/>
                <a:gridCol w="2209600"/>
              </a:tblGrid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cap="none" strike="noStrike"/>
                        <a:t>age = 38</a:t>
                      </a:r>
                      <a:endParaRPr/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cap="none" strike="noStrike"/>
                        <a:t>age = 38</a:t>
                      </a:r>
                      <a:endParaRPr/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cap="none" strike="noStrike"/>
                        <a:t>sex = 1</a:t>
                      </a:r>
                      <a:endParaRPr/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cap="none" strike="noStrike"/>
                        <a:t>sex = 1</a:t>
                      </a:r>
                      <a:endParaRPr/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bmi = 25</a:t>
                      </a:r>
                      <a:endParaRPr/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bmi = 25</a:t>
                      </a:r>
                      <a:endParaRPr/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children = 0</a:t>
                      </a:r>
                      <a:endParaRPr/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children = 0</a:t>
                      </a:r>
                      <a:endParaRPr/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region = 1 </a:t>
                      </a:r>
                      <a:endParaRPr/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region = 1 </a:t>
                      </a:r>
                      <a:endParaRPr/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smoker = 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rgbClr val="38761D"/>
                          </a:solidFill>
                        </a:rPr>
                        <a:t>smoker = 0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48325" marB="48325" marR="96650" marL="96650"/>
                </a:tc>
              </a:tr>
              <a:tr h="42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p_</a:t>
                      </a: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charges = 19 261 $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8325" marB="48325" marR="96650" marL="96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b="1" lang="en-US" sz="1900">
                          <a:solidFill>
                            <a:srgbClr val="38761D"/>
                          </a:solidFill>
                        </a:rPr>
                        <a:t>p_</a:t>
                      </a:r>
                      <a:r>
                        <a:rPr b="1" lang="en-US" sz="1900">
                          <a:solidFill>
                            <a:srgbClr val="38761D"/>
                          </a:solidFill>
                        </a:rPr>
                        <a:t>charges = 6 431 $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48325" marB="48325" marR="96650" marL="966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18" name="Google Shape;118;p2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70AD47">
                    <a:alpha val="9803"/>
                  </a:srgbClr>
                </a:gs>
                <a:gs pos="37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70AD47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74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Wst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ę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Cel ML</a:t>
            </a:r>
            <a:r>
              <a:rPr lang="en-US" sz="1800">
                <a:solidFill>
                  <a:schemeClr val="dk2"/>
                </a:solidFill>
              </a:rPr>
              <a:t>: Określenie kosztów zdrowia na podstawie parametrów ubezpieczonego</a:t>
            </a:r>
            <a:endParaRPr sz="1800"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Cel aplikacji</a:t>
            </a:r>
            <a:r>
              <a:rPr lang="en-US" sz="1800">
                <a:solidFill>
                  <a:schemeClr val="dk2"/>
                </a:solidFill>
              </a:rPr>
              <a:t>: pomoc przy wyznaczaniu progu ubezpieczenia zdrowotnego </a:t>
            </a:r>
            <a:endParaRPr/>
          </a:p>
          <a:p>
            <a:pPr indent="11430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2" name="Google Shape;132;p4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70AD47">
                    <a:alpha val="9803"/>
                  </a:srgbClr>
                </a:gs>
                <a:gs pos="37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70AD47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74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4"/>
          <p:cNvSpPr txBox="1"/>
          <p:nvPr>
            <p:ph type="title"/>
          </p:nvPr>
        </p:nvSpPr>
        <p:spPr>
          <a:xfrm>
            <a:off x="804672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Analiza danych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2396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W badaniu został wykorzystany zbiór danych osób ubezpieczonych w USA. Baza zawierała 1338 rekordów, 6 cech oraz zmienną wyjściową, czyli indywidualne koszty medyczne rozliczane przez ubezpieczenie zdrowotne.</a:t>
            </a:r>
            <a:endParaRPr/>
          </a:p>
          <a:p>
            <a:pPr indent="-38096" lvl="0" marL="1523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52396" lvl="0" marL="1523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W procesie analizy zostały przeprowadzone następujące czynności:</a:t>
            </a:r>
            <a:endParaRPr/>
          </a:p>
          <a:p>
            <a:pPr indent="-38096" lvl="0" marL="1523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rozkład kosztów ubezpieczenia</a:t>
            </a:r>
            <a:endParaRPr/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rozkład wieku ubezpieczonych</a:t>
            </a:r>
            <a:endParaRPr/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sprawdzenie korelacji zmiennych</a:t>
            </a:r>
            <a:endParaRPr/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</a:rPr>
              <a:t>wizualizacja boxplotów dla zmiennych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6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6" name="Google Shape;146;p6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70AD47">
                    <a:alpha val="9803"/>
                  </a:srgbClr>
                </a:gs>
                <a:gs pos="37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70AD47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74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6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Cechy beneficjenta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age:</a:t>
            </a:r>
            <a:r>
              <a:rPr lang="en-US" sz="1800">
                <a:solidFill>
                  <a:schemeClr val="dk2"/>
                </a:solidFill>
              </a:rPr>
              <a:t> wiek głównego beneficjenta</a:t>
            </a:r>
            <a:endParaRPr/>
          </a:p>
          <a:p>
            <a:pPr indent="-1143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sex:</a:t>
            </a:r>
            <a:r>
              <a:rPr lang="en-US" sz="1800">
                <a:solidFill>
                  <a:schemeClr val="dk2"/>
                </a:solidFill>
              </a:rPr>
              <a:t> płeć ubezpieczonego</a:t>
            </a:r>
            <a:endParaRPr/>
          </a:p>
          <a:p>
            <a:pPr indent="-38096" lvl="0" marL="1523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bmi:</a:t>
            </a:r>
            <a:r>
              <a:rPr lang="en-US" sz="1800">
                <a:solidFill>
                  <a:schemeClr val="dk2"/>
                </a:solidFill>
              </a:rPr>
              <a:t> obiektywny wskaźnik masy ciała (kg / m</a:t>
            </a:r>
            <a:r>
              <a:rPr baseline="30000" lang="en-US" sz="1800">
                <a:solidFill>
                  <a:schemeClr val="dk2"/>
                </a:solidFill>
              </a:rPr>
              <a:t>2</a:t>
            </a:r>
            <a:r>
              <a:rPr lang="en-US" sz="1800">
                <a:solidFill>
                  <a:schemeClr val="dk2"/>
                </a:solidFill>
              </a:rPr>
              <a:t>) wykorzystujący stosunek wzrostu do masy ciała; idealne bmi mieści się w przedziale 18,5 do 24,9</a:t>
            </a:r>
            <a:endParaRPr/>
          </a:p>
          <a:p>
            <a:pPr indent="-1143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children:</a:t>
            </a:r>
            <a:r>
              <a:rPr lang="en-US" sz="1800">
                <a:solidFill>
                  <a:schemeClr val="dk2"/>
                </a:solidFill>
              </a:rPr>
              <a:t> liczba dzieci objętych ubezpieczeniem zdrowotnym / liczba osób na utrzymaniu</a:t>
            </a:r>
            <a:endParaRPr/>
          </a:p>
          <a:p>
            <a:pPr indent="-1143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smoker:</a:t>
            </a:r>
            <a:r>
              <a:rPr lang="en-US" sz="1800">
                <a:solidFill>
                  <a:schemeClr val="dk2"/>
                </a:solidFill>
              </a:rPr>
              <a:t> palenie</a:t>
            </a:r>
            <a:endParaRPr/>
          </a:p>
          <a:p>
            <a:pPr indent="-1143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2"/>
                </a:solidFill>
              </a:rPr>
              <a:t>region:</a:t>
            </a:r>
            <a:r>
              <a:rPr lang="en-US" sz="1800">
                <a:solidFill>
                  <a:schemeClr val="dk2"/>
                </a:solidFill>
              </a:rPr>
              <a:t> obszar zamieszkania beneficjenta w USA, northeast, southeast, southwest, northwest</a:t>
            </a:r>
            <a:endParaRPr/>
          </a:p>
          <a:p>
            <a:pPr indent="-114300" lvl="0" marL="6095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8096" lvl="0" marL="152396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60" name="Google Shape;160;p5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308" r="308" t="0"/>
          <a:stretch/>
        </p:blipFill>
        <p:spPr>
          <a:xfrm>
            <a:off x="2201818" y="319115"/>
            <a:ext cx="7788352" cy="6219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5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66" name="Google Shape;166;p5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7"/>
          <p:cNvGrpSpPr/>
          <p:nvPr/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7" name="Google Shape;177;p7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7"/>
          <p:cNvSpPr txBox="1"/>
          <p:nvPr/>
        </p:nvSpPr>
        <p:spPr>
          <a:xfrm>
            <a:off x="136672" y="3092517"/>
            <a:ext cx="5029200" cy="3227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2"/>
                </a:solidFill>
              </a:rPr>
              <a:t>Grup</a:t>
            </a:r>
            <a:r>
              <a:rPr lang="en-US" sz="1800">
                <a:solidFill>
                  <a:schemeClr val="dk2"/>
                </a:solidFill>
              </a:rPr>
              <a:t>ę</a:t>
            </a:r>
            <a:r>
              <a:rPr i="0" lang="en-US" sz="1800" u="none" cap="none" strike="noStrike">
                <a:solidFill>
                  <a:schemeClr val="dk2"/>
                </a:solidFill>
              </a:rPr>
              <a:t> badawcz</a:t>
            </a:r>
            <a:r>
              <a:rPr lang="en-US" sz="1800">
                <a:solidFill>
                  <a:schemeClr val="dk2"/>
                </a:solidFill>
              </a:rPr>
              <a:t>ą</a:t>
            </a:r>
            <a:r>
              <a:rPr i="0" lang="en-US" sz="1800" u="none" cap="none" strike="noStrike">
                <a:solidFill>
                  <a:schemeClr val="dk2"/>
                </a:solidFill>
              </a:rPr>
              <a:t> t</a:t>
            </a:r>
            <a:r>
              <a:rPr lang="en-US" sz="1800">
                <a:solidFill>
                  <a:schemeClr val="dk2"/>
                </a:solidFill>
              </a:rPr>
              <a:t>worzy</a:t>
            </a:r>
            <a:r>
              <a:rPr i="0" lang="en-US" sz="1800" u="none" cap="none" strike="noStrike">
                <a:solidFill>
                  <a:schemeClr val="dk2"/>
                </a:solidFill>
              </a:rPr>
              <a:t> populacja </a:t>
            </a:r>
            <a:br>
              <a:rPr i="0" lang="en-US" sz="1800" u="none" cap="none" strike="noStrike">
                <a:solidFill>
                  <a:schemeClr val="dk2"/>
                </a:solidFill>
              </a:rPr>
            </a:br>
            <a:r>
              <a:rPr i="0" lang="en-US" sz="1800" u="none" cap="none" strike="noStrike">
                <a:solidFill>
                  <a:schemeClr val="dk2"/>
                </a:solidFill>
              </a:rPr>
              <a:t>w wieku produkcyjnym(18 - 64 lata)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</a:endParaRPr>
          </a:p>
        </p:txBody>
      </p:sp>
      <p:grpSp>
        <p:nvGrpSpPr>
          <p:cNvPr id="182" name="Google Shape;182;p7"/>
          <p:cNvGrpSpPr/>
          <p:nvPr/>
        </p:nvGrpSpPr>
        <p:grpSpPr>
          <a:xfrm flipH="1" rot="5400000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83" name="Google Shape;183;p7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3805446" y="211672"/>
            <a:ext cx="8386543" cy="664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03200"/>
            <a:ext cx="9249737" cy="6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4636" y="1126067"/>
            <a:ext cx="2709333" cy="460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5140daf52_1_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55140daf52_1_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55140daf52_1_0"/>
          <p:cNvSpPr txBox="1"/>
          <p:nvPr/>
        </p:nvSpPr>
        <p:spPr>
          <a:xfrm>
            <a:off x="5012699" y="948277"/>
            <a:ext cx="3813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2"/>
                </a:solidFill>
              </a:rPr>
              <a:t>Brak znaczących zależności liniowych </a:t>
            </a:r>
            <a:endParaRPr/>
          </a:p>
        </p:txBody>
      </p:sp>
      <p:grpSp>
        <p:nvGrpSpPr>
          <p:cNvPr id="201" name="Google Shape;201;g255140daf52_1_0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02" name="Google Shape;202;g255140daf52_1_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255140daf52_1_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255140daf52_1_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255140daf52_1_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6" name="Google Shape;206;g255140daf52_1_0"/>
          <p:cNvPicPr preferRelativeResize="0"/>
          <p:nvPr/>
        </p:nvPicPr>
        <p:blipFill rotWithShape="1">
          <a:blip r:embed="rId3">
            <a:alphaModFix/>
          </a:blip>
          <a:srcRect b="0" l="0" r="5240" t="80762"/>
          <a:stretch/>
        </p:blipFill>
        <p:spPr>
          <a:xfrm>
            <a:off x="152250" y="2723200"/>
            <a:ext cx="10394000" cy="1837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g255140daf52_1_0"/>
          <p:cNvGrpSpPr/>
          <p:nvPr/>
        </p:nvGrpSpPr>
        <p:grpSpPr>
          <a:xfrm rot="10800000">
            <a:off x="9130678" y="4560829"/>
            <a:ext cx="3061321" cy="2297170"/>
            <a:chOff x="-305" y="-1"/>
            <a:chExt cx="3832880" cy="2876136"/>
          </a:xfrm>
        </p:grpSpPr>
        <p:sp>
          <p:nvSpPr>
            <p:cNvPr id="208" name="Google Shape;208;g255140daf52_1_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255140daf52_1_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255140daf52_1_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255140daf52_1_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Google Shape;212;g255140daf52_1_0"/>
          <p:cNvPicPr preferRelativeResize="0"/>
          <p:nvPr/>
        </p:nvPicPr>
        <p:blipFill rotWithShape="1">
          <a:blip r:embed="rId3">
            <a:alphaModFix/>
          </a:blip>
          <a:srcRect b="47074" l="94658" r="0" t="47254"/>
          <a:stretch/>
        </p:blipFill>
        <p:spPr>
          <a:xfrm>
            <a:off x="10640525" y="3100250"/>
            <a:ext cx="903423" cy="83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20" name="Google Shape;220;p1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0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25" name="Google Shape;225;p1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219" y="0"/>
            <a:ext cx="83620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2023-06-21T10:46:31Z</dcterms:created>
  <dc:creator>Jakub Sutowski</dc:creator>
</cp:coreProperties>
</file>