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099C60-DB60-4B50-83EE-3A49C9B5EA95}">
  <a:tblStyle styleId="{6D099C60-DB60-4B50-83EE-3A49C9B5EA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34b2717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34b2717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2f6fecf00_6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2f6fecf00_6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2f6fecf00_6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2f6fecf00_6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2f6fecf00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2f6fecf00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2f6fecf00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42f6fecf00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2f6fecf00_6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42f6fecf00_6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2f6fecf00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42f6fecf00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1e054af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1e054af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1e054af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1e054af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2f6fecf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42f6fecf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29f8de7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29f8de7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34b2717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34b2717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34b2717a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34b2717a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34b2717a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34b2717a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34b2717a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34b2717a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2f6fecf00_6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2f6fecf00_6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2f6fecf00_6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2f6fecf00_6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699300" y="93625"/>
            <a:ext cx="8444700" cy="46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200"/>
            </a:lvl1pPr>
            <a:lvl2pPr indent="-29845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785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9653600" y="1793350"/>
            <a:ext cx="23046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21" cy="4255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500" y="0"/>
            <a:ext cx="759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1219475" y="0"/>
            <a:ext cx="7038900" cy="4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 sz="1425" u="sng"/>
              <a:t>Popularity</a:t>
            </a:r>
            <a:r>
              <a:rPr lang="pl" sz="1225" u="sng"/>
              <a:t>:</a:t>
            </a:r>
            <a:r>
              <a:rPr lang="pl" sz="1225"/>
              <a:t> Wynik popularności obliczany na podstawie liczby dni, w których utwór pozostawał w Top200 i pozycji, na której się znajdował każdego dnia</a:t>
            </a:r>
            <a:br>
              <a:rPr lang="pl" sz="1225"/>
            </a:br>
            <a:endParaRPr sz="1225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 sz="1425" u="sng"/>
              <a:t>Danceability</a:t>
            </a:r>
            <a:r>
              <a:rPr lang="pl" sz="1225" u="sng"/>
              <a:t>:</a:t>
            </a:r>
            <a:r>
              <a:rPr lang="pl" sz="1225"/>
              <a:t> Jak bardzo utwór nadaje się do tańca, bazując na kombinacji elementów muzycznych, takich jak tempo, stabilność rytmu, czy siła uderzenia. Wartość 0.0 oznacza najmniej taneczny, a 1.0 najbardziej taneczny</a:t>
            </a:r>
            <a:br>
              <a:rPr lang="pl" sz="1225"/>
            </a:br>
            <a:endParaRPr sz="1225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 sz="1425" u="sng"/>
              <a:t>Energy</a:t>
            </a:r>
            <a:r>
              <a:rPr lang="pl" sz="1225" u="sng"/>
              <a:t>:</a:t>
            </a:r>
            <a:r>
              <a:rPr lang="pl" sz="1225"/>
              <a:t> Jest to miara z zakresu od 0.0 do 1.0 i reprezentuje percepcyjną miarę intensywności i aktywności. Zazwyczaj utwory energetyczne są szybkie, głośne i hałaśliwe.</a:t>
            </a:r>
            <a:br>
              <a:rPr lang="pl" sz="1225"/>
            </a:br>
            <a:endParaRPr sz="1225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 sz="1425" u="sng"/>
              <a:t>Loudness</a:t>
            </a:r>
            <a:r>
              <a:rPr lang="pl" sz="1225" u="sng"/>
              <a:t>: </a:t>
            </a:r>
            <a:r>
              <a:rPr lang="pl" sz="1225"/>
              <a:t>Ogólna głośność utworu w decybelach (dB). Wartości głośności są uśredniane dla całej ścieżki</a:t>
            </a:r>
            <a:br>
              <a:rPr lang="pl" sz="1225"/>
            </a:br>
            <a:endParaRPr sz="1225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 sz="1425" u="sng"/>
              <a:t>Valence</a:t>
            </a:r>
            <a:r>
              <a:rPr lang="pl" sz="1225" u="sng"/>
              <a:t>:</a:t>
            </a:r>
            <a:r>
              <a:rPr lang="pl" sz="1225"/>
              <a:t> Miara od 0,0 do 1,0 opisująca muzyczną pozytywność przekazywaną przez utwór. Utwory z wysoką miarą brzmią bardziej pozytywnie (np. szczęśliwe, radosne, euforyczne), podczas gdy utwory z niską miarą brzmią bardziej negatywnie (np. smutne, przygnębione, złe)</a:t>
            </a:r>
            <a:br>
              <a:rPr lang="pl" sz="1225"/>
            </a:br>
            <a:endParaRPr sz="1225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 sz="1425" u="sng"/>
              <a:t>Tempo</a:t>
            </a:r>
            <a:r>
              <a:rPr lang="pl" sz="1225" u="sng"/>
              <a:t>:</a:t>
            </a:r>
            <a:r>
              <a:rPr lang="pl" sz="1225"/>
              <a:t> Ogólne szacunkowe tempo utworu w bitach na minutę (BPM). W terminologii muzycznej, tempo jest prędkością lub tempem danego utworu i wywodzi się bezpośrednio ze średniego czasu trwania beatu</a:t>
            </a:r>
            <a:br>
              <a:rPr lang="pl" sz="1225"/>
            </a:br>
            <a:endParaRPr sz="1225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 sz="1425" u="sng"/>
              <a:t>Duration_ms</a:t>
            </a:r>
            <a:r>
              <a:rPr lang="pl" sz="1225" u="sng"/>
              <a:t>:</a:t>
            </a:r>
            <a:r>
              <a:rPr lang="pl" sz="1225"/>
              <a:t> Czas trwania utworu w milisekundach</a:t>
            </a:r>
            <a:endParaRPr sz="1225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75"/>
              <a:buNone/>
            </a:pPr>
            <a:r>
              <a:t/>
            </a:r>
            <a:endParaRPr sz="11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057"/>
            <a:ext cx="9143999" cy="5095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479"/>
            <a:ext cx="9144000" cy="5098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155" y="0"/>
            <a:ext cx="776983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961" y="0"/>
            <a:ext cx="246472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/>
          <p:nvPr/>
        </p:nvSpPr>
        <p:spPr>
          <a:xfrm>
            <a:off x="5418050" y="2077550"/>
            <a:ext cx="325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Brak powiązań poszczególnych cech utworów z popularnością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1297500" y="0"/>
            <a:ext cx="70389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Lato"/>
                <a:ea typeface="Lato"/>
                <a:cs typeface="Lato"/>
                <a:sym typeface="Lato"/>
              </a:rPr>
              <a:t>WNIOSKI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1203575" y="561675"/>
            <a:ext cx="70389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pl" sz="1400"/>
              <a:t>Zaobserwowano wyraźny trend wzrostowy udziału polskich artystów w zestawieniu najpopularniejszych utworów.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pl" sz="1400"/>
              <a:t>Najpopularniejszymi gatunkami muzycznymi w posiadanej bazie są: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400" u="sng"/>
              <a:t>RAP i POP</a:t>
            </a:r>
            <a:endParaRPr b="1" sz="1400"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Te gatunki muzyczne wykonują najpopularniejsi artyści. 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pl" sz="1400"/>
              <a:t>Jednym z kierunków na stworzenie popularnego utworu powinna być kwalifikacja utworu do jednego z tych dwóch gatunków muzycznych.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pl" sz="1400"/>
              <a:t>Analiza cech utworów w nawiązaniu do popularności nie </a:t>
            </a:r>
            <a:r>
              <a:rPr lang="pl" sz="1400"/>
              <a:t>wskazała bezpośredniego ich wpływu na popularność,</a:t>
            </a:r>
            <a:r>
              <a:rPr lang="pl" sz="1400"/>
              <a:t>  więc z</a:t>
            </a:r>
            <a:r>
              <a:rPr lang="pl" sz="1400"/>
              <a:t>nalezienie klucza do stworzenia utworu popularnego na podstawie posiadanych cech, okazało się niemożliwe. Potwierdza to wykres korelacji jak i inne wykresy zestawiające daną cechę do popularności. 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1083150" y="101000"/>
            <a:ext cx="71148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l" sz="1427">
                <a:latin typeface="Arial"/>
                <a:ea typeface="Arial"/>
                <a:cs typeface="Arial"/>
                <a:sym typeface="Arial"/>
              </a:rPr>
              <a:t>Dodatkowo na potwierdzenie wniosku, przedstawiamy wykresy popularności od badanej cechy z uwzględnieniem najpopularniejszego utworu : Shape of you - Ed Sheeran</a:t>
            </a:r>
            <a:endParaRPr sz="142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605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153" y="932925"/>
            <a:ext cx="7774099" cy="385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1297500" y="140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Lato"/>
                <a:ea typeface="Lato"/>
                <a:cs typeface="Lato"/>
                <a:sym typeface="Lato"/>
              </a:rPr>
              <a:t>Dodatkowe uwagi: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1297500" y="1054700"/>
            <a:ext cx="7038900" cy="3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Na podstawie uzyskanych wyników możemy założyć, iż istnieją inne cechy utworów, które wpływają na jego popularność, nie ujęte w analizowanych danych. Mogą to być m.in. : charyzma wykonawcy, osobowość medialna lub choćby nieprzewidziane zdarzenia losowe.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070175" y="1068875"/>
            <a:ext cx="5390100" cy="17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b="1" lang="pl" sz="2480">
                <a:latin typeface="Lato"/>
                <a:ea typeface="Lato"/>
                <a:cs typeface="Lato"/>
                <a:sym typeface="Lato"/>
              </a:rPr>
              <a:t>Analiza statystycznych danych pobranych ze Spotify pod kątem popularności wykonawców i utworów</a:t>
            </a:r>
            <a:endParaRPr b="1" sz="509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6727875" y="3258575"/>
            <a:ext cx="1918500" cy="13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300"/>
              <a:t> # 4code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Marzena Dobosz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Michał Choiński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Jakub Sutowski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Zbigniew Wenz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862350" y="175525"/>
            <a:ext cx="8211300" cy="4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Szwedzki serwis strumieniowy (17.04.2016 rok) oferujący</a:t>
            </a:r>
            <a:r>
              <a:rPr b="1" lang="pl" sz="1400"/>
              <a:t> cyfrowe nagrania muzyczne i podcasty </a:t>
            </a:r>
            <a:r>
              <a:rPr lang="pl" sz="1400"/>
              <a:t>objęte prawami autorskimi</a:t>
            </a:r>
            <a:endParaRPr sz="1400"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P</a:t>
            </a:r>
            <a:r>
              <a:rPr lang="pl" sz="1400"/>
              <a:t>onad </a:t>
            </a:r>
            <a:r>
              <a:rPr b="1" lang="pl" sz="1400"/>
              <a:t>82 000 000 utworów</a:t>
            </a:r>
            <a:r>
              <a:rPr lang="pl" sz="1400"/>
              <a:t>  pochodzących od </a:t>
            </a:r>
            <a:r>
              <a:rPr lang="pl" sz="1400"/>
              <a:t>wytwórni</a:t>
            </a:r>
            <a:r>
              <a:rPr lang="pl" sz="1400"/>
              <a:t> płytowych i firm medialnych</a:t>
            </a:r>
            <a:endParaRPr sz="1400"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Spotify oferuje usługę </a:t>
            </a:r>
            <a:r>
              <a:rPr b="1" lang="pl" sz="1400"/>
              <a:t>freemium</a:t>
            </a:r>
            <a:r>
              <a:rPr lang="pl" sz="1400"/>
              <a:t> (“</a:t>
            </a:r>
            <a:r>
              <a:rPr i="1" lang="pl" sz="1400"/>
              <a:t>freemium</a:t>
            </a:r>
            <a:r>
              <a:rPr lang="pl" sz="1400"/>
              <a:t>” to połączenie aspektów modelu biznesowego “</a:t>
            </a:r>
            <a:r>
              <a:rPr i="1" lang="pl" sz="1400"/>
              <a:t>free</a:t>
            </a:r>
            <a:r>
              <a:rPr lang="pl" sz="1400"/>
              <a:t>” i  “</a:t>
            </a:r>
            <a:r>
              <a:rPr i="1" lang="pl" sz="1400"/>
              <a:t>premium</a:t>
            </a:r>
            <a:r>
              <a:rPr lang="pl" sz="1400"/>
              <a:t>”). Podstawowa funkcja oferuje usługę bezpłatnie lecz </a:t>
            </a:r>
            <a:r>
              <a:rPr lang="pl" sz="1400"/>
              <a:t>połączoną</a:t>
            </a:r>
            <a:r>
              <a:rPr lang="pl" sz="1400"/>
              <a:t> z reklamami i ograniczonymi opcjami personalizacyjnymi. Funkcje płatne, to możliwość słuchania offline i słuchania bez reklam.</a:t>
            </a:r>
            <a:endParaRPr sz="1400"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Użytkownik</a:t>
            </a:r>
            <a:r>
              <a:rPr lang="pl" sz="1400"/>
              <a:t> może </a:t>
            </a:r>
            <a:r>
              <a:rPr lang="pl" sz="1400"/>
              <a:t>wyszukiwać</a:t>
            </a:r>
            <a:r>
              <a:rPr lang="pl" sz="1400"/>
              <a:t> </a:t>
            </a:r>
            <a:r>
              <a:rPr lang="pl" sz="1400"/>
              <a:t>muzykę na podstawie </a:t>
            </a:r>
            <a:r>
              <a:rPr b="1" lang="pl" sz="1400"/>
              <a:t>wykonawcy, albumu</a:t>
            </a:r>
            <a:r>
              <a:rPr lang="pl" sz="1400"/>
              <a:t>, lub </a:t>
            </a:r>
            <a:r>
              <a:rPr b="1" lang="pl" sz="1400"/>
              <a:t>gatunku</a:t>
            </a:r>
            <a:r>
              <a:rPr lang="pl" sz="1400"/>
              <a:t>, a także</a:t>
            </a:r>
            <a:r>
              <a:rPr b="1" lang="pl" sz="1400"/>
              <a:t> tworzyć, edytować</a:t>
            </a:r>
            <a:r>
              <a:rPr lang="pl" sz="1400"/>
              <a:t> </a:t>
            </a:r>
            <a:r>
              <a:rPr lang="pl" sz="1400"/>
              <a:t> i </a:t>
            </a:r>
            <a:r>
              <a:rPr b="1" lang="pl" sz="1400"/>
              <a:t>udostępniać listy odtwarzania</a:t>
            </a:r>
            <a:r>
              <a:rPr lang="pl" sz="1400"/>
              <a:t>.</a:t>
            </a:r>
            <a:endParaRPr sz="1400"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Spotify reprezentuje </a:t>
            </a:r>
            <a:r>
              <a:rPr b="1" lang="pl" sz="1400"/>
              <a:t>społecznościowe</a:t>
            </a:r>
            <a:r>
              <a:rPr lang="pl" sz="1400"/>
              <a:t> podejście do słuchania i odkrywania nowej muzyki (listy znajomych, rekomendacje itp.)</a:t>
            </a:r>
            <a:endParaRPr sz="1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404450" y="93625"/>
            <a:ext cx="8739600" cy="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l"/>
              <a:t>Zasięg słuchalności SPOTIFY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3750"/>
            <a:ext cx="9144003" cy="47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957275" y="831950"/>
            <a:ext cx="7877700" cy="32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D</a:t>
            </a:r>
            <a:r>
              <a:rPr lang="pl" sz="1600"/>
              <a:t>ane za I kw. 2023 roku, podają łączną miesięczną liczbę aktywnych użytkowników </a:t>
            </a:r>
            <a:r>
              <a:rPr b="1" lang="pl" sz="1600"/>
              <a:t>489 000 000.</a:t>
            </a:r>
            <a:r>
              <a:rPr lang="pl" sz="1600"/>
              <a:t>  Klasy Premium na początku 2023 roku na poziomie globalnym wynosiła ponad </a:t>
            </a:r>
            <a:r>
              <a:rPr b="1" lang="pl" sz="1600"/>
              <a:t>205 000 000</a:t>
            </a:r>
            <a:r>
              <a:rPr lang="pl" sz="1600"/>
              <a:t>. </a:t>
            </a:r>
            <a:endParaRPr sz="1600"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3 kwietnia 2018 roku Spółka weszła na </a:t>
            </a:r>
            <a:r>
              <a:rPr b="1" lang="pl" sz="1600"/>
              <a:t>The New York Stock Exchange </a:t>
            </a:r>
            <a:r>
              <a:rPr lang="pl" sz="1600"/>
              <a:t>(NYSE)</a:t>
            </a:r>
            <a:endParaRPr sz="1600"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pl" sz="1600"/>
              <a:t>Strategię wejścia na giełdę Spotify oparła na tzw. </a:t>
            </a:r>
            <a:r>
              <a:rPr b="1" lang="pl" sz="1600"/>
              <a:t>listingu bezpośrednim</a:t>
            </a:r>
            <a:r>
              <a:rPr lang="pl" sz="1600"/>
              <a:t> (</a:t>
            </a:r>
            <a:r>
              <a:rPr i="1" lang="pl" sz="1600"/>
              <a:t>istniejące akcje spółki są notowane na giełdzie, a dotychczasowi akcjonariusze mogą rozpocząć ich sprzedaż bezpośrednio na rynku zainteresowanym inwestorom</a:t>
            </a:r>
            <a:r>
              <a:rPr lang="pl" sz="1600"/>
              <a:t>)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104375" y="143450"/>
            <a:ext cx="7745700" cy="49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400">
                <a:latin typeface="Lato"/>
                <a:ea typeface="Lato"/>
                <a:cs typeface="Lato"/>
                <a:sym typeface="Lato"/>
              </a:rPr>
              <a:t>W projekcie ze </a:t>
            </a:r>
            <a:r>
              <a:rPr b="1" lang="pl" sz="1400">
                <a:latin typeface="Lato"/>
                <a:ea typeface="Lato"/>
                <a:cs typeface="Lato"/>
                <a:sym typeface="Lato"/>
              </a:rPr>
              <a:t>względu</a:t>
            </a:r>
            <a:r>
              <a:rPr b="1" lang="pl" sz="1400">
                <a:latin typeface="Lato"/>
                <a:ea typeface="Lato"/>
                <a:cs typeface="Lato"/>
                <a:sym typeface="Lato"/>
              </a:rPr>
              <a:t> na charakter danych w dostępnym zbiorze skoncentrujemy się do Polski w okresie 2017 – 2020 rok, poszukując odpowiedzi:</a:t>
            </a:r>
            <a:endParaRPr b="1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400" u="sng">
                <a:latin typeface="Lato"/>
                <a:ea typeface="Lato"/>
                <a:cs typeface="Lato"/>
                <a:sym typeface="Lato"/>
              </a:rPr>
              <a:t>Kierunek rozwoju rynku</a:t>
            </a:r>
            <a:endParaRPr b="1" sz="14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400">
                <a:latin typeface="Lato"/>
                <a:ea typeface="Lato"/>
                <a:cs typeface="Lato"/>
                <a:sym typeface="Lato"/>
              </a:rPr>
              <a:t>-          Czy posiadane dane pozwolą określić trend (+/-) popularności polskich artystów vs. zagraniczni artyści w posiadanym zestawieniu?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4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l" sz="1400" u="sng">
                <a:latin typeface="Lato"/>
                <a:ea typeface="Lato"/>
                <a:cs typeface="Lato"/>
                <a:sym typeface="Lato"/>
              </a:rPr>
              <a:t>Sektor</a:t>
            </a:r>
            <a:endParaRPr b="1" sz="14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400">
                <a:latin typeface="Lato"/>
                <a:ea typeface="Lato"/>
                <a:cs typeface="Lato"/>
                <a:sym typeface="Lato"/>
              </a:rPr>
              <a:t>-          Poszukamy najpopularniejszy gatunek muzyczny w dostępnej bazie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400" u="sng">
                <a:latin typeface="Lato"/>
                <a:ea typeface="Lato"/>
                <a:cs typeface="Lato"/>
                <a:sym typeface="Lato"/>
              </a:rPr>
              <a:t>Lider rynku</a:t>
            </a:r>
            <a:endParaRPr b="1" sz="14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400">
                <a:latin typeface="Lato"/>
                <a:ea typeface="Lato"/>
                <a:cs typeface="Lato"/>
                <a:sym typeface="Lato"/>
              </a:rPr>
              <a:t>-          Utwory artystów z Polski, którzy cieszyli się największą popularnością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400" u="sng">
                <a:latin typeface="Lato"/>
                <a:ea typeface="Lato"/>
                <a:cs typeface="Lato"/>
                <a:sym typeface="Lato"/>
              </a:rPr>
              <a:t>Produkt</a:t>
            </a:r>
            <a:endParaRPr b="1" sz="14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400">
                <a:latin typeface="Lato"/>
                <a:ea typeface="Lato"/>
                <a:cs typeface="Lato"/>
                <a:sym typeface="Lato"/>
              </a:rPr>
              <a:t>-          Czy można znaleźć klucz, który pozwoli stworzyć najpopularniejszy utwór muzyczny na podstawie posiadanych cech?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400">
                <a:latin typeface="Lato"/>
                <a:ea typeface="Lato"/>
                <a:cs typeface="Lato"/>
                <a:sym typeface="Lato"/>
              </a:rPr>
              <a:t>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29027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Lato"/>
                <a:ea typeface="Lato"/>
                <a:cs typeface="Lato"/>
                <a:sym typeface="Lato"/>
              </a:rPr>
              <a:t>Przygotowanie i analiza danych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587375" y="505625"/>
            <a:ext cx="8444700" cy="46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4020" lvl="0" marL="457200" rtl="0" algn="just">
              <a:spcBef>
                <a:spcPts val="0"/>
              </a:spcBef>
              <a:spcAft>
                <a:spcPts val="0"/>
              </a:spcAft>
              <a:buSzPts val="1818"/>
              <a:buChar char="●"/>
            </a:pPr>
            <a:r>
              <a:rPr b="1" lang="pl" sz="1817"/>
              <a:t>W procesie analizy danych wykorzystaliśmy dwie bazy danych:</a:t>
            </a:r>
            <a:endParaRPr b="1" sz="1817"/>
          </a:p>
          <a:p>
            <a:pPr indent="-323850" lvl="0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pl" sz="1500"/>
              <a:t>"Database to Calculate Popularity"</a:t>
            </a:r>
            <a:r>
              <a:rPr lang="pl" sz="1500"/>
              <a:t> zawierającej ponad </a:t>
            </a:r>
            <a:r>
              <a:rPr b="1" lang="pl" sz="1500"/>
              <a:t>8 mln</a:t>
            </a:r>
            <a:r>
              <a:rPr lang="pl" sz="1500"/>
              <a:t> danych o utworach,                  znajdujących się w rankingu 200 najpopularniejszych piosenek</a:t>
            </a:r>
            <a:endParaRPr sz="1500"/>
          </a:p>
          <a:p>
            <a:pPr indent="-323850" lvl="0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pl" sz="1500"/>
              <a:t>“Final Database”</a:t>
            </a:r>
            <a:r>
              <a:rPr lang="pl" sz="1500"/>
              <a:t> zawierającej </a:t>
            </a:r>
            <a:r>
              <a:rPr b="1" lang="pl" sz="1500"/>
              <a:t>151 kategorii,</a:t>
            </a:r>
            <a:r>
              <a:rPr lang="pl" sz="1500"/>
              <a:t> do których zostały przypisane poszczególne utwory wraz z wykonawcami</a:t>
            </a:r>
            <a:endParaRPr sz="1500"/>
          </a:p>
          <a:p>
            <a:pPr indent="-3238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l" sz="1500"/>
              <a:t>Na podstawie powyższych baz danych i kategorii takich jak “</a:t>
            </a:r>
            <a:r>
              <a:rPr b="1" lang="pl" sz="1500"/>
              <a:t>Artist_followers”,</a:t>
            </a:r>
            <a:r>
              <a:rPr lang="pl" sz="1500"/>
              <a:t> </a:t>
            </a:r>
            <a:r>
              <a:rPr b="1" lang="pl" sz="1500"/>
              <a:t>“danceability”, “loudness”</a:t>
            </a:r>
            <a:r>
              <a:rPr lang="pl" sz="1500"/>
              <a:t>, czy też </a:t>
            </a:r>
            <a:r>
              <a:rPr b="1" lang="pl" sz="1500"/>
              <a:t>“Tempo</a:t>
            </a:r>
            <a:r>
              <a:rPr b="1" lang="pl" sz="1500"/>
              <a:t>”</a:t>
            </a:r>
            <a:r>
              <a:rPr lang="pl" sz="1500"/>
              <a:t> dokonano analizy danych, dotyczących popularnych utworów i wykonawców dla </a:t>
            </a:r>
            <a:r>
              <a:rPr b="1" lang="pl" sz="1500"/>
              <a:t>Polski</a:t>
            </a:r>
            <a:r>
              <a:rPr lang="pl" sz="1500"/>
              <a:t> w przedziale </a:t>
            </a:r>
            <a:r>
              <a:rPr b="1" lang="pl" sz="1500"/>
              <a:t>2017-2020</a:t>
            </a:r>
            <a:endParaRPr b="1" sz="1500"/>
          </a:p>
          <a:p>
            <a:pPr indent="-34196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85"/>
              <a:buChar char="●"/>
            </a:pPr>
            <a:r>
              <a:rPr b="1" lang="pl" sz="1785" u="sng"/>
              <a:t>W ramach czyszczenia danych:</a:t>
            </a:r>
            <a:endParaRPr b="1" sz="1785" u="sng"/>
          </a:p>
          <a:p>
            <a:pPr indent="-322395" lvl="1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77"/>
              <a:buChar char="○"/>
            </a:pPr>
            <a:r>
              <a:rPr lang="pl" sz="1477">
                <a:latin typeface="Lato"/>
                <a:ea typeface="Lato"/>
                <a:cs typeface="Lato"/>
                <a:sym typeface="Lato"/>
              </a:rPr>
              <a:t> usunięto tzw. wartości odstające (m.in. wykonawcę Eda Scheerana)</a:t>
            </a:r>
            <a:endParaRPr sz="1477">
              <a:latin typeface="Lato"/>
              <a:ea typeface="Lato"/>
              <a:cs typeface="Lato"/>
              <a:sym typeface="Lato"/>
            </a:endParaRPr>
          </a:p>
          <a:p>
            <a:pPr indent="-322395" lvl="1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77"/>
              <a:buChar char="○"/>
            </a:pPr>
            <a:r>
              <a:rPr lang="pl" sz="1477">
                <a:latin typeface="Lato"/>
                <a:ea typeface="Lato"/>
                <a:cs typeface="Lato"/>
                <a:sym typeface="Lato"/>
              </a:rPr>
              <a:t>usunięto kolumny o wartościach 0 i 1</a:t>
            </a:r>
            <a:endParaRPr sz="14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20"/>
          <p:cNvGraphicFramePr/>
          <p:nvPr/>
        </p:nvGraphicFramePr>
        <p:xfrm>
          <a:off x="350450" y="15355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{6D099C60-DB60-4B50-83EE-3A49C9B5EA95}</a:tableStyleId>
              </a:tblPr>
              <a:tblGrid>
                <a:gridCol w="1470100"/>
                <a:gridCol w="4026475"/>
                <a:gridCol w="965600"/>
                <a:gridCol w="794050"/>
                <a:gridCol w="1186850"/>
              </a:tblGrid>
              <a:tr h="2133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Tytuł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Artysta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Popularność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Followers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Gatunek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1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początek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Męskie Granie Orkiestra 2018 - Kortez -  Podsiadło - Zalewski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121230.95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124959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indie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1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chłopaki nie płaczą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Bedoes - Kubi Producent - Taco Hemingway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113605.20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874295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rap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/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california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White 2115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112508.55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404971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rap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/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bad guy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Billie Eilish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109888.60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34697267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pop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/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język ciała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Tymek - Big Scythe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104350.35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552272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rap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/>
                </a:tc>
              </a:tr>
              <a:tr h="3711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8 kobiet - remix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TACONAFIDE - Quebonafide - Taco Hemingway - Bedoes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102377.90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593813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rap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/>
                </a:tc>
              </a:tr>
              <a:tr h="2246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tamagotchi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TACONAFIDE - Quebonafide - Taco Hemingway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100803.25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593813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rap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/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feel it still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Portugal. The Man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99976.35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1152895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rock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/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bestia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Young Igi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98100.60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430134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rap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/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in my mind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Dynoro - Gigi D'Agostino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96953.75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208733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dance/electronic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/>
                </a:tc>
              </a:tr>
            </a:tbl>
          </a:graphicData>
        </a:graphic>
      </p:graphicFrame>
      <p:sp>
        <p:nvSpPr>
          <p:cNvPr id="175" name="Google Shape;175;p20"/>
          <p:cNvSpPr txBox="1"/>
          <p:nvPr/>
        </p:nvSpPr>
        <p:spPr>
          <a:xfrm>
            <a:off x="1396150" y="385850"/>
            <a:ext cx="715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Najpopularniejsze utwory w latach 2017 - 2020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838" y="20315"/>
            <a:ext cx="7542374" cy="51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