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2FE32A3-E405-078E-8749-406BF1E6051E}" name="Gość" initials="Go" userId="40ac03133c07c5be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29C974-920E-43BD-B813-06D34F6FB788}" v="2345" dt="2023-05-09T14:18:40.002"/>
    <p1510:client id="{601137F9-47BA-4585-9E3E-FD7D9EF214D7}" v="922" dt="2023-05-11T11:03:20.746"/>
    <p1510:client id="{6EB7E21A-4B30-422E-9F9D-E5FA8230192C}" v="3" dt="2023-05-11T11:10:14.493"/>
    <p1510:client id="{72D49190-DEBB-45CA-96A1-2C7F7D5FB4E8}" v="425" dt="2023-05-09T15:07:25.0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yl pośredni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Thursday, May 11,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8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Thursday, May 11,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547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Thursday, May 11,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764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Thursday, May 11,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517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Thursday, May 11,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279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Thursday, May 11,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14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Thursday, May 11,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8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Thursday, May 11,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93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Thursday, May 11,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6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Thursday, May 11,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2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Thursday, May 11,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07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Thursday, May 11,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986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183CBD3-765E-49B4-B3A8-B29203D43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76C0B7-929F-44F9-9C4C-B0AD48DCB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567A692-E165-4BCD-842C-A9081974A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82C38D6-502D-1839-867B-66899705A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6258" y="576263"/>
            <a:ext cx="3757906" cy="2967606"/>
          </a:xfrm>
        </p:spPr>
        <p:txBody>
          <a:bodyPr anchor="b">
            <a:normAutofit/>
          </a:bodyPr>
          <a:lstStyle/>
          <a:p>
            <a:pPr algn="l"/>
            <a:r>
              <a:rPr lang="pl-PL" sz="4800" b="1" i="1">
                <a:latin typeface="Calibri"/>
                <a:cs typeface="Calibri"/>
              </a:rPr>
              <a:t>A może coś do picia?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0609B64-A36F-4F2F-BFC6-C751FDE27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109854" y="685796"/>
            <a:ext cx="5391685" cy="5492009"/>
          </a:xfrm>
          <a:prstGeom prst="rect">
            <a:avLst/>
          </a:prstGeom>
          <a:solidFill>
            <a:schemeClr val="accent1">
              <a:alpha val="20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5D3937F-89B8-4A4C-BA42-C663D9B6C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04C3AED-6D36-45C0-95CD-A7378D9DD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01D82E9F-2320-BEAD-740C-49C8630A9A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955112"/>
              </p:ext>
            </p:extLst>
          </p:nvPr>
        </p:nvGraphicFramePr>
        <p:xfrm>
          <a:off x="6817853" y="1423579"/>
          <a:ext cx="4035284" cy="4075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5003">
                  <a:extLst>
                    <a:ext uri="{9D8B030D-6E8A-4147-A177-3AD203B41FA5}">
                      <a16:colId xmlns:a16="http://schemas.microsoft.com/office/drawing/2014/main" val="4060059895"/>
                    </a:ext>
                  </a:extLst>
                </a:gridCol>
                <a:gridCol w="1920281">
                  <a:extLst>
                    <a:ext uri="{9D8B030D-6E8A-4147-A177-3AD203B41FA5}">
                      <a16:colId xmlns:a16="http://schemas.microsoft.com/office/drawing/2014/main" val="3405516118"/>
                    </a:ext>
                  </a:extLst>
                </a:gridCol>
              </a:tblGrid>
              <a:tr h="37054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700" b="1" i="1" dirty="0">
                          <a:solidFill>
                            <a:schemeClr val="tx1"/>
                          </a:solidFill>
                          <a:latin typeface="Calibri"/>
                        </a:rPr>
                        <a:t>Napój</a:t>
                      </a:r>
                      <a:endParaRPr lang="pl-PL" sz="1500" dirty="0"/>
                    </a:p>
                  </a:txBody>
                  <a:tcPr marL="78284" marR="78284" marT="39142" marB="3914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500" b="0" i="0" u="none" strike="noStrike" noProof="0" dirty="0">
                          <a:solidFill>
                            <a:schemeClr val="tx1"/>
                          </a:solidFill>
                          <a:latin typeface="Consolas"/>
                        </a:rPr>
                        <a:t>Ilość</a:t>
                      </a:r>
                      <a:endParaRPr lang="pl-PL" sz="1500" dirty="0"/>
                    </a:p>
                  </a:txBody>
                  <a:tcPr marL="78284" marR="78284" marT="39142" marB="39142"/>
                </a:tc>
                <a:extLst>
                  <a:ext uri="{0D108BD9-81ED-4DB2-BD59-A6C34878D82A}">
                    <a16:rowId xmlns:a16="http://schemas.microsoft.com/office/drawing/2014/main" val="895514556"/>
                  </a:ext>
                </a:extLst>
              </a:tr>
              <a:tr h="370545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700" b="1" i="1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Woda w butelce</a:t>
                      </a:r>
                      <a:endParaRPr lang="pl-PL" sz="1700" b="1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8284" marR="78284" marT="39142" marB="3914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700" b="0" i="0" u="none" strike="noStrike" noProof="0" dirty="0">
                          <a:solidFill>
                            <a:schemeClr val="tx1"/>
                          </a:solidFill>
                          <a:latin typeface="Consolas"/>
                        </a:rPr>
                        <a:t>5406</a:t>
                      </a:r>
                      <a:endParaRPr lang="pl-PL" sz="1700" dirty="0"/>
                    </a:p>
                  </a:txBody>
                  <a:tcPr marL="78284" marR="78284" marT="39142" marB="39142"/>
                </a:tc>
                <a:extLst>
                  <a:ext uri="{0D108BD9-81ED-4DB2-BD59-A6C34878D82A}">
                    <a16:rowId xmlns:a16="http://schemas.microsoft.com/office/drawing/2014/main" val="4022163603"/>
                  </a:ext>
                </a:extLst>
              </a:tr>
              <a:tr h="370545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700" b="1" i="1" u="none" strike="noStrike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Ice</a:t>
                      </a:r>
                      <a:r>
                        <a:rPr lang="pl-PL" sz="1700" b="1" i="1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 </a:t>
                      </a:r>
                      <a:r>
                        <a:rPr lang="pl-PL" sz="1700" b="1" i="1" u="none" strike="noStrike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Tea</a:t>
                      </a:r>
                      <a:endParaRPr lang="pl-PL" sz="1500" dirty="0"/>
                    </a:p>
                  </a:txBody>
                  <a:tcPr marL="78284" marR="78284" marT="39142" marB="39142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700" b="0" i="0" u="none" strike="noStrike" noProof="0" dirty="0">
                          <a:latin typeface="Consolas"/>
                        </a:rPr>
                        <a:t>3276</a:t>
                      </a:r>
                      <a:endParaRPr lang="pl-PL" sz="1500" dirty="0"/>
                    </a:p>
                  </a:txBody>
                  <a:tcPr marL="78284" marR="78284" marT="39142" marB="39142"/>
                </a:tc>
                <a:extLst>
                  <a:ext uri="{0D108BD9-81ED-4DB2-BD59-A6C34878D82A}">
                    <a16:rowId xmlns:a16="http://schemas.microsoft.com/office/drawing/2014/main" val="431070874"/>
                  </a:ext>
                </a:extLst>
              </a:tr>
              <a:tr h="37054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700" b="1" i="1" u="none" strike="noStrike" noProof="0" err="1">
                          <a:solidFill>
                            <a:schemeClr val="tx1"/>
                          </a:solidFill>
                          <a:latin typeface="Calibri"/>
                        </a:rPr>
                        <a:t>Sprite</a:t>
                      </a:r>
                      <a:endParaRPr lang="pl-PL" sz="1700" b="1" i="1" u="none" strike="noStrike" noProof="0" dirty="0" err="1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78284" marR="78284" marT="39142" marB="3914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700" b="0" i="0" u="none" strike="noStrike" noProof="0" dirty="0">
                          <a:latin typeface="Consolas"/>
                        </a:rPr>
                        <a:t>3031</a:t>
                      </a:r>
                      <a:endParaRPr lang="pl-PL" sz="1700" dirty="0"/>
                    </a:p>
                  </a:txBody>
                  <a:tcPr marL="78284" marR="78284" marT="39142" marB="39142"/>
                </a:tc>
                <a:extLst>
                  <a:ext uri="{0D108BD9-81ED-4DB2-BD59-A6C34878D82A}">
                    <a16:rowId xmlns:a16="http://schemas.microsoft.com/office/drawing/2014/main" val="3078406211"/>
                  </a:ext>
                </a:extLst>
              </a:tr>
              <a:tr h="37054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700" b="1" i="1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Mleko</a:t>
                      </a:r>
                    </a:p>
                  </a:txBody>
                  <a:tcPr marL="78284" marR="78284" marT="39142" marB="3914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700" b="0" i="0" u="none" strike="noStrike" noProof="0" dirty="0">
                          <a:solidFill>
                            <a:srgbClr val="000000"/>
                          </a:solidFill>
                          <a:latin typeface="Consolas"/>
                        </a:rPr>
                        <a:t>2989</a:t>
                      </a:r>
                      <a:endParaRPr lang="pl-PL" sz="1700" dirty="0"/>
                    </a:p>
                  </a:txBody>
                  <a:tcPr marL="78284" marR="78284" marT="39142" marB="39142"/>
                </a:tc>
                <a:extLst>
                  <a:ext uri="{0D108BD9-81ED-4DB2-BD59-A6C34878D82A}">
                    <a16:rowId xmlns:a16="http://schemas.microsoft.com/office/drawing/2014/main" val="1959409901"/>
                  </a:ext>
                </a:extLst>
              </a:tr>
              <a:tr h="37054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700" b="1" i="1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Lemoniada</a:t>
                      </a:r>
                    </a:p>
                  </a:txBody>
                  <a:tcPr marL="78284" marR="78284" marT="39142" marB="3914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700" b="0" i="0" u="none" strike="noStrike" noProof="0" dirty="0">
                          <a:latin typeface="Consolas"/>
                        </a:rPr>
                        <a:t>2886</a:t>
                      </a:r>
                      <a:endParaRPr lang="pl-PL" sz="1700" dirty="0"/>
                    </a:p>
                  </a:txBody>
                  <a:tcPr marL="78284" marR="78284" marT="39142" marB="39142"/>
                </a:tc>
                <a:extLst>
                  <a:ext uri="{0D108BD9-81ED-4DB2-BD59-A6C34878D82A}">
                    <a16:rowId xmlns:a16="http://schemas.microsoft.com/office/drawing/2014/main" val="1108390732"/>
                  </a:ext>
                </a:extLst>
              </a:tr>
              <a:tr h="37054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700" b="1" i="1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Cola dietetyczna</a:t>
                      </a:r>
                    </a:p>
                  </a:txBody>
                  <a:tcPr marL="78284" marR="78284" marT="39142" marB="3914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700" b="0" i="0" u="none" strike="noStrike" noProof="0" dirty="0">
                          <a:latin typeface="Consolas"/>
                        </a:rPr>
                        <a:t>2808</a:t>
                      </a:r>
                      <a:endParaRPr lang="pl-PL" sz="1500" dirty="0"/>
                    </a:p>
                  </a:txBody>
                  <a:tcPr marL="78284" marR="78284" marT="39142" marB="39142"/>
                </a:tc>
                <a:extLst>
                  <a:ext uri="{0D108BD9-81ED-4DB2-BD59-A6C34878D82A}">
                    <a16:rowId xmlns:a16="http://schemas.microsoft.com/office/drawing/2014/main" val="4059942359"/>
                  </a:ext>
                </a:extLst>
              </a:tr>
              <a:tr h="37054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700" b="1" i="1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Mleko czekoladowe</a:t>
                      </a:r>
                    </a:p>
                  </a:txBody>
                  <a:tcPr marL="78284" marR="78284" marT="39142" marB="3914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700" b="0" i="0" u="none" strike="noStrike" noProof="0" dirty="0">
                          <a:latin typeface="Consolas"/>
                        </a:rPr>
                        <a:t>2493</a:t>
                      </a:r>
                      <a:endParaRPr lang="pl-PL" sz="1500" dirty="0"/>
                    </a:p>
                  </a:txBody>
                  <a:tcPr marL="78284" marR="78284" marT="39142" marB="39142"/>
                </a:tc>
                <a:extLst>
                  <a:ext uri="{0D108BD9-81ED-4DB2-BD59-A6C34878D82A}">
                    <a16:rowId xmlns:a16="http://schemas.microsoft.com/office/drawing/2014/main" val="1666831296"/>
                  </a:ext>
                </a:extLst>
              </a:tr>
              <a:tr h="37054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700" b="1" i="1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Gorąca czekolada</a:t>
                      </a:r>
                    </a:p>
                  </a:txBody>
                  <a:tcPr marL="78284" marR="78284" marT="39142" marB="3914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700" b="0" i="0" u="none" strike="noStrike" noProof="0" dirty="0">
                          <a:latin typeface="Consolas"/>
                        </a:rPr>
                        <a:t>2458</a:t>
                      </a:r>
                      <a:endParaRPr lang="pl-PL" sz="1500" dirty="0"/>
                    </a:p>
                  </a:txBody>
                  <a:tcPr marL="78284" marR="78284" marT="39142" marB="39142"/>
                </a:tc>
                <a:extLst>
                  <a:ext uri="{0D108BD9-81ED-4DB2-BD59-A6C34878D82A}">
                    <a16:rowId xmlns:a16="http://schemas.microsoft.com/office/drawing/2014/main" val="2734294214"/>
                  </a:ext>
                </a:extLst>
              </a:tr>
              <a:tr h="37054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700" b="1" i="1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Cola</a:t>
                      </a:r>
                    </a:p>
                  </a:txBody>
                  <a:tcPr marL="78283" marR="78283" marT="39141" marB="3914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700" b="0" i="0" u="none" strike="noStrike" noProof="0" dirty="0">
                          <a:latin typeface="Consolas"/>
                        </a:rPr>
                        <a:t>2210</a:t>
                      </a:r>
                      <a:endParaRPr lang="pl-PL" dirty="0"/>
                    </a:p>
                  </a:txBody>
                  <a:tcPr marL="78283" marR="78283" marT="39141" marB="39141"/>
                </a:tc>
                <a:extLst>
                  <a:ext uri="{0D108BD9-81ED-4DB2-BD59-A6C34878D82A}">
                    <a16:rowId xmlns:a16="http://schemas.microsoft.com/office/drawing/2014/main" val="1253553104"/>
                  </a:ext>
                </a:extLst>
              </a:tr>
              <a:tr h="37054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700" b="1" i="1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Cappuccino</a:t>
                      </a:r>
                      <a:endParaRPr lang="pl-PL" sz="1700" b="1" i="1" u="none" strike="noStrike" noProof="0" dirty="0" err="1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78283" marR="78283" marT="39140" marB="3914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700" b="0" i="0" u="none" strike="noStrike" noProof="0" dirty="0">
                          <a:latin typeface="Consolas"/>
                        </a:rPr>
                        <a:t>2115</a:t>
                      </a:r>
                      <a:endParaRPr lang="pl-PL" dirty="0"/>
                    </a:p>
                  </a:txBody>
                  <a:tcPr marL="78283" marR="78283" marT="39140" marB="39140"/>
                </a:tc>
                <a:extLst>
                  <a:ext uri="{0D108BD9-81ED-4DB2-BD59-A6C34878D82A}">
                    <a16:rowId xmlns:a16="http://schemas.microsoft.com/office/drawing/2014/main" val="3024729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9874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28B0CC85-804A-D1C1-808A-4D536BE20A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642" y="917218"/>
            <a:ext cx="3378680" cy="4328544"/>
          </a:xfrm>
        </p:spPr>
        <p:txBody>
          <a:bodyPr/>
          <a:lstStyle/>
          <a:p>
            <a:r>
              <a:rPr lang="pl-PL" b="1" i="1" dirty="0">
                <a:latin typeface="Calibri"/>
                <a:ea typeface="Calibri"/>
                <a:cs typeface="Calibri"/>
              </a:rPr>
              <a:t>Czy ranking restauracji ma wpływ na cenę?</a:t>
            </a:r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2F9BD5FC-46B6-7D3B-167F-20D786905C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115821"/>
              </p:ext>
            </p:extLst>
          </p:nvPr>
        </p:nvGraphicFramePr>
        <p:xfrm>
          <a:off x="3895114" y="938036"/>
          <a:ext cx="7860364" cy="4711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5091">
                  <a:extLst>
                    <a:ext uri="{9D8B030D-6E8A-4147-A177-3AD203B41FA5}">
                      <a16:colId xmlns:a16="http://schemas.microsoft.com/office/drawing/2014/main" val="3655281463"/>
                    </a:ext>
                  </a:extLst>
                </a:gridCol>
                <a:gridCol w="1853033">
                  <a:extLst>
                    <a:ext uri="{9D8B030D-6E8A-4147-A177-3AD203B41FA5}">
                      <a16:colId xmlns:a16="http://schemas.microsoft.com/office/drawing/2014/main" val="1641426667"/>
                    </a:ext>
                  </a:extLst>
                </a:gridCol>
                <a:gridCol w="2077149">
                  <a:extLst>
                    <a:ext uri="{9D8B030D-6E8A-4147-A177-3AD203B41FA5}">
                      <a16:colId xmlns:a16="http://schemas.microsoft.com/office/drawing/2014/main" val="2971062874"/>
                    </a:ext>
                  </a:extLst>
                </a:gridCol>
                <a:gridCol w="1965091">
                  <a:extLst>
                    <a:ext uri="{9D8B030D-6E8A-4147-A177-3AD203B41FA5}">
                      <a16:colId xmlns:a16="http://schemas.microsoft.com/office/drawing/2014/main" val="127709096"/>
                    </a:ext>
                  </a:extLst>
                </a:gridCol>
              </a:tblGrid>
              <a:tr h="60048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800" b="0" i="0" u="none" strike="noStrike" noProof="0" dirty="0">
                          <a:latin typeface="Consolas"/>
                        </a:rPr>
                        <a:t>Drink  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800" b="0" i="0" u="none" strike="noStrike" noProof="0" err="1">
                          <a:latin typeface="Consolas"/>
                        </a:rPr>
                        <a:t>Price</a:t>
                      </a:r>
                      <a:r>
                        <a:rPr lang="pl-PL" sz="1800" b="0" i="0" u="none" strike="noStrike" noProof="0" dirty="0">
                          <a:latin typeface="Consolas"/>
                        </a:rPr>
                        <a:t> – Pice </a:t>
                      </a:r>
                      <a:r>
                        <a:rPr lang="pl-PL" sz="1800" b="0" i="0" u="none" strike="noStrike" noProof="0" err="1">
                          <a:latin typeface="Consolas"/>
                        </a:rPr>
                        <a:t>Range</a:t>
                      </a:r>
                      <a:endParaRPr lang="pl-PL" sz="1800" b="0" i="0" u="none" strike="noStrike" noProof="0" dirty="0" err="1">
                        <a:latin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800" b="0" i="0" u="none" strike="noStrike" noProof="0" err="1">
                          <a:latin typeface="Consolas"/>
                        </a:rPr>
                        <a:t>Price</a:t>
                      </a:r>
                      <a:r>
                        <a:rPr lang="pl-PL" sz="1800" b="0" i="0" u="none" strike="noStrike" noProof="0" dirty="0">
                          <a:latin typeface="Consolas"/>
                        </a:rPr>
                        <a:t> - </a:t>
                      </a:r>
                      <a:r>
                        <a:rPr lang="pl-PL" sz="1800" b="0" i="0" u="none" strike="noStrike" noProof="0" err="1">
                          <a:latin typeface="Consolas"/>
                        </a:rPr>
                        <a:t>score</a:t>
                      </a:r>
                      <a:endParaRPr lang="pl-PL" sz="1800" b="0" i="0" u="none" strike="noStrike" noProof="0" dirty="0" err="1">
                        <a:latin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800" b="0" i="0" u="none" strike="noStrike" noProof="0" err="1">
                          <a:latin typeface="Consolas"/>
                        </a:rPr>
                        <a:t>Price-Ratings</a:t>
                      </a:r>
                      <a:endParaRPr lang="pl-PL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666596"/>
                  </a:ext>
                </a:extLst>
              </a:tr>
              <a:tr h="39031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800" b="0" i="0" u="none" strike="noStrike" noProof="0" err="1">
                          <a:latin typeface="Consolas"/>
                        </a:rPr>
                        <a:t>Bottled</a:t>
                      </a:r>
                      <a:r>
                        <a:rPr lang="pl-PL" sz="1800" b="0" i="0" u="none" strike="noStrike" noProof="0" dirty="0">
                          <a:latin typeface="Consolas"/>
                        </a:rPr>
                        <a:t> </a:t>
                      </a:r>
                      <a:r>
                        <a:rPr lang="pl-PL" sz="1800" b="0" i="0" u="none" strike="noStrike" noProof="0" err="1">
                          <a:latin typeface="Consolas"/>
                        </a:rPr>
                        <a:t>Water</a:t>
                      </a:r>
                      <a:r>
                        <a:rPr lang="pl-PL" sz="1800" b="0" i="0" u="none" strike="noStrike" noProof="0" dirty="0">
                          <a:latin typeface="Consolas"/>
                        </a:rPr>
                        <a:t> </a:t>
                      </a:r>
                      <a:endParaRPr lang="pl-PL">
                        <a:latin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800" b="0" i="0" u="none" strike="noStrike" noProof="0" dirty="0">
                          <a:latin typeface="Consolas"/>
                        </a:rPr>
                        <a:t>-0.098953  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800" b="0" i="0" u="none" strike="noStrike" noProof="0" dirty="0">
                          <a:solidFill>
                            <a:srgbClr val="000000"/>
                          </a:solidFill>
                          <a:latin typeface="Consolas"/>
                        </a:rPr>
                        <a:t>-0.007765      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800" b="0" i="0" u="none" strike="noStrike" noProof="0" dirty="0">
                          <a:solidFill>
                            <a:srgbClr val="000000"/>
                          </a:solidFill>
                          <a:latin typeface="Consolas"/>
                        </a:rPr>
                        <a:t>0.101729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49033"/>
                  </a:ext>
                </a:extLst>
              </a:tr>
              <a:tr h="390312">
                <a:tc>
                  <a:txBody>
                    <a:bodyPr/>
                    <a:lstStyle/>
                    <a:p>
                      <a:r>
                        <a:rPr lang="pl-PL" err="1">
                          <a:latin typeface="Consolas"/>
                        </a:rPr>
                        <a:t>Iced</a:t>
                      </a:r>
                      <a:r>
                        <a:rPr lang="pl-PL" dirty="0">
                          <a:latin typeface="Consolas"/>
                        </a:rPr>
                        <a:t> </a:t>
                      </a:r>
                      <a:r>
                        <a:rPr lang="pl-PL" err="1">
                          <a:latin typeface="Consolas"/>
                        </a:rPr>
                        <a:t>Tea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800" b="0" i="0" u="none" strike="noStrike" noProof="0" dirty="0">
                          <a:latin typeface="Consolas"/>
                        </a:rPr>
                        <a:t>0.145698   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800" b="0" i="0" u="none" strike="noStrike" noProof="0" dirty="0">
                          <a:solidFill>
                            <a:srgbClr val="000000"/>
                          </a:solidFill>
                          <a:latin typeface="Consolas"/>
                        </a:rPr>
                        <a:t>0.005295  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800" b="0" i="0" u="none" strike="noStrike" noProof="0" dirty="0">
                          <a:solidFill>
                            <a:srgbClr val="000000"/>
                          </a:solidFill>
                          <a:latin typeface="Consolas"/>
                        </a:rPr>
                        <a:t>0.105490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474194"/>
                  </a:ext>
                </a:extLst>
              </a:tr>
              <a:tr h="345275">
                <a:tc>
                  <a:txBody>
                    <a:bodyPr/>
                    <a:lstStyle/>
                    <a:p>
                      <a:r>
                        <a:rPr lang="pl-PL" err="1">
                          <a:latin typeface="Consolas"/>
                        </a:rPr>
                        <a:t>Sprite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800" b="0" i="0" u="none" strike="noStrike" noProof="0" dirty="0">
                          <a:latin typeface="Consolas"/>
                        </a:rPr>
                        <a:t>0.095410  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800" b="0" i="0" u="none" strike="noStrike" noProof="0" dirty="0">
                          <a:solidFill>
                            <a:srgbClr val="000000"/>
                          </a:solidFill>
                          <a:latin typeface="Consolas"/>
                        </a:rPr>
                        <a:t>-0.013997 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800" b="0" i="0" u="none" strike="noStrike" noProof="0" dirty="0">
                          <a:solidFill>
                            <a:srgbClr val="000000"/>
                          </a:solidFill>
                          <a:latin typeface="Consolas"/>
                        </a:rPr>
                        <a:t>0.076029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340874"/>
                  </a:ext>
                </a:extLst>
              </a:tr>
              <a:tr h="390312">
                <a:tc>
                  <a:txBody>
                    <a:bodyPr/>
                    <a:lstStyle/>
                    <a:p>
                      <a:r>
                        <a:rPr lang="pl-PL" err="1">
                          <a:latin typeface="Consolas"/>
                        </a:rPr>
                        <a:t>Milk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800" b="0" i="0" u="none" strike="noStrike" noProof="0" dirty="0">
                          <a:latin typeface="Consolas"/>
                        </a:rPr>
                        <a:t>0.357312   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800" b="0" i="0" u="none" strike="noStrike" noProof="0" dirty="0">
                          <a:solidFill>
                            <a:srgbClr val="000000"/>
                          </a:solidFill>
                          <a:latin typeface="Consolas"/>
                        </a:rPr>
                        <a:t>0.140653 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800" b="0" i="0" u="none" strike="noStrike" noProof="0" dirty="0">
                          <a:solidFill>
                            <a:srgbClr val="000000"/>
                          </a:solidFill>
                          <a:latin typeface="Consolas"/>
                        </a:rPr>
                        <a:t>-0.026484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078477"/>
                  </a:ext>
                </a:extLst>
              </a:tr>
              <a:tr h="345275">
                <a:tc>
                  <a:txBody>
                    <a:bodyPr/>
                    <a:lstStyle/>
                    <a:p>
                      <a:r>
                        <a:rPr lang="pl-PL" err="1">
                          <a:latin typeface="Consolas"/>
                        </a:rPr>
                        <a:t>Lemonade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800" b="0" i="0" u="none" strike="noStrike" noProof="0" dirty="0">
                          <a:latin typeface="Consolas"/>
                        </a:rPr>
                        <a:t>0.235289  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800" b="0" i="0" u="none" strike="noStrike" noProof="0" dirty="0">
                          <a:solidFill>
                            <a:srgbClr val="000000"/>
                          </a:solidFill>
                          <a:latin typeface="Consolas"/>
                        </a:rPr>
                        <a:t>-0.014333 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800" b="0" i="0" u="none" strike="noStrike" noProof="0" dirty="0">
                          <a:solidFill>
                            <a:srgbClr val="000000"/>
                          </a:solidFill>
                          <a:latin typeface="Consolas"/>
                        </a:rPr>
                        <a:t>0.069144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423494"/>
                  </a:ext>
                </a:extLst>
              </a:tr>
              <a:tr h="345275">
                <a:tc>
                  <a:txBody>
                    <a:bodyPr/>
                    <a:lstStyle/>
                    <a:p>
                      <a:r>
                        <a:rPr lang="pl-PL" dirty="0">
                          <a:latin typeface="Consolas"/>
                        </a:rPr>
                        <a:t>Diet </a:t>
                      </a:r>
                      <a:r>
                        <a:rPr lang="pl-PL" err="1">
                          <a:latin typeface="Consolas"/>
                        </a:rPr>
                        <a:t>Coke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800" b="0" i="0" u="none" strike="noStrike" noProof="0" dirty="0">
                          <a:latin typeface="Consolas"/>
                        </a:rPr>
                        <a:t>0.052846  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800" b="0" i="0" u="none" strike="noStrike" noProof="0" dirty="0">
                          <a:solidFill>
                            <a:srgbClr val="000000"/>
                          </a:solidFill>
                          <a:latin typeface="Consolas"/>
                        </a:rPr>
                        <a:t>-0.023512 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800" b="0" i="0" u="none" strike="noStrike" noProof="0" dirty="0">
                          <a:solidFill>
                            <a:srgbClr val="000000"/>
                          </a:solidFill>
                          <a:latin typeface="Consolas"/>
                        </a:rPr>
                        <a:t>0.040513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936991"/>
                  </a:ext>
                </a:extLst>
              </a:tr>
              <a:tr h="345275">
                <a:tc>
                  <a:txBody>
                    <a:bodyPr/>
                    <a:lstStyle/>
                    <a:p>
                      <a:r>
                        <a:rPr lang="pl-PL" err="1">
                          <a:latin typeface="Consolas"/>
                        </a:rPr>
                        <a:t>Chocolate</a:t>
                      </a:r>
                      <a:r>
                        <a:rPr lang="pl-PL" dirty="0">
                          <a:latin typeface="Consolas"/>
                        </a:rPr>
                        <a:t> </a:t>
                      </a:r>
                      <a:r>
                        <a:rPr lang="pl-PL" err="1">
                          <a:latin typeface="Consolas"/>
                        </a:rPr>
                        <a:t>Milk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800" b="0" i="0" u="none" strike="noStrike" noProof="0" dirty="0">
                          <a:latin typeface="Consolas"/>
                        </a:rPr>
                        <a:t>0.196327 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800" b="0" i="0" u="none" strike="noStrike" noProof="0" dirty="0">
                          <a:solidFill>
                            <a:srgbClr val="000000"/>
                          </a:solidFill>
                          <a:latin typeface="Consolas"/>
                        </a:rPr>
                        <a:t>0.094793 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800" b="0" i="0" u="none" strike="noStrike" noProof="0" dirty="0">
                          <a:solidFill>
                            <a:srgbClr val="000000"/>
                          </a:solidFill>
                          <a:latin typeface="Consolas"/>
                        </a:rPr>
                        <a:t>-0.039210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03923"/>
                  </a:ext>
                </a:extLst>
              </a:tr>
              <a:tr h="3452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dirty="0">
                          <a:latin typeface="Consolas"/>
                        </a:rPr>
                        <a:t>Hot </a:t>
                      </a:r>
                      <a:r>
                        <a:rPr lang="pl-PL" err="1">
                          <a:latin typeface="Consolas"/>
                        </a:rPr>
                        <a:t>Chocolate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800" b="0" i="0" u="none" strike="noStrike" noProof="0" dirty="0">
                          <a:latin typeface="Consolas"/>
                        </a:rPr>
                        <a:t>0.091459 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800" b="0" i="0" u="none" strike="noStrike" noProof="0" dirty="0">
                          <a:solidFill>
                            <a:srgbClr val="000000"/>
                          </a:solidFill>
                          <a:latin typeface="Consolas"/>
                        </a:rPr>
                        <a:t>0.085964 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800" b="0" i="0" u="none" strike="noStrike" noProof="0" dirty="0">
                          <a:solidFill>
                            <a:srgbClr val="000000"/>
                          </a:solidFill>
                          <a:latin typeface="Consolas"/>
                        </a:rPr>
                        <a:t>0.201477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610404"/>
                  </a:ext>
                </a:extLst>
              </a:tr>
              <a:tr h="3452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err="1">
                          <a:latin typeface="Consolas"/>
                        </a:rPr>
                        <a:t>Coke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800" b="0" i="0" u="none" strike="noStrike" noProof="0" dirty="0">
                          <a:latin typeface="Consolas"/>
                        </a:rPr>
                        <a:t>0.046907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800" b="0" i="0" u="none" strike="noStrike" noProof="0" dirty="0">
                          <a:solidFill>
                            <a:srgbClr val="000000"/>
                          </a:solidFill>
                          <a:latin typeface="Consolas"/>
                        </a:rPr>
                        <a:t>-0.009882  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800" b="0" i="0" u="none" strike="noStrike" noProof="0" dirty="0">
                          <a:solidFill>
                            <a:srgbClr val="000000"/>
                          </a:solidFill>
                          <a:latin typeface="Consolas"/>
                        </a:rPr>
                        <a:t>0.027394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750913"/>
                  </a:ext>
                </a:extLst>
              </a:tr>
              <a:tr h="70556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dirty="0">
                          <a:latin typeface="Consolas"/>
                        </a:rPr>
                        <a:t>Cappuccino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800" b="0" i="0" u="none" strike="noStrike" noProof="0" dirty="0">
                          <a:latin typeface="Consolas"/>
                        </a:rPr>
                        <a:t>0.056345 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800" b="0" i="0" u="none" strike="noStrike" noProof="0" dirty="0">
                          <a:solidFill>
                            <a:srgbClr val="000000"/>
                          </a:solidFill>
                          <a:latin typeface="Consolas"/>
                        </a:rPr>
                        <a:t>0.313994 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800" b="0" i="0" u="none" strike="noStrike" noProof="0" dirty="0">
                          <a:solidFill>
                            <a:srgbClr val="000000"/>
                          </a:solidFill>
                          <a:latin typeface="Consolas"/>
                        </a:rPr>
                        <a:t>0.292044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964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5444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az 9" descr="Obraz zawierający wykres&#10;&#10;Opis wygenerowany automatycznie">
            <a:extLst>
              <a:ext uri="{FF2B5EF4-FFF2-40B4-BE49-F238E27FC236}">
                <a16:creationId xmlns:a16="http://schemas.microsoft.com/office/drawing/2014/main" id="{59737934-79F8-4B8B-3AE7-FE8337117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325" y="382425"/>
            <a:ext cx="3433313" cy="2671336"/>
          </a:xfrm>
          <a:prstGeom prst="rect">
            <a:avLst/>
          </a:prstGeom>
        </p:spPr>
      </p:pic>
      <p:pic>
        <p:nvPicPr>
          <p:cNvPr id="12" name="Obraz 12" descr="Obraz zawierający wykres&#10;&#10;Opis wygenerowany automatycznie">
            <a:extLst>
              <a:ext uri="{FF2B5EF4-FFF2-40B4-BE49-F238E27FC236}">
                <a16:creationId xmlns:a16="http://schemas.microsoft.com/office/drawing/2014/main" id="{54D66555-6D82-F34C-C1B9-98980AAF2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5986" y="383781"/>
            <a:ext cx="3145766" cy="2668624"/>
          </a:xfrm>
          <a:prstGeom prst="rect">
            <a:avLst/>
          </a:prstGeom>
        </p:spPr>
      </p:pic>
      <p:pic>
        <p:nvPicPr>
          <p:cNvPr id="14" name="Obraz 9" descr="Obraz zawierający wykres&#10;&#10;Opis wygenerowany automatycznie">
            <a:extLst>
              <a:ext uri="{FF2B5EF4-FFF2-40B4-BE49-F238E27FC236}">
                <a16:creationId xmlns:a16="http://schemas.microsoft.com/office/drawing/2014/main" id="{CA8C169E-E563-0C80-C30C-1C32FCE3D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6325" y="3303790"/>
            <a:ext cx="3433313" cy="2895852"/>
          </a:xfrm>
          <a:prstGeom prst="rect">
            <a:avLst/>
          </a:prstGeom>
        </p:spPr>
      </p:pic>
      <p:pic>
        <p:nvPicPr>
          <p:cNvPr id="16" name="Obraz 8" descr="Obraz zawierający wykres&#10;&#10;Opis wygenerowany automatycznie">
            <a:extLst>
              <a:ext uri="{FF2B5EF4-FFF2-40B4-BE49-F238E27FC236}">
                <a16:creationId xmlns:a16="http://schemas.microsoft.com/office/drawing/2014/main" id="{AF77A147-FEF7-E6DF-EDDA-B14B06B277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5985" y="3121630"/>
            <a:ext cx="3275162" cy="307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77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az 4" descr="Obraz zawierający wykres&#10;&#10;Opis wygenerowany automatycznie">
            <a:extLst>
              <a:ext uri="{FF2B5EF4-FFF2-40B4-BE49-F238E27FC236}">
                <a16:creationId xmlns:a16="http://schemas.microsoft.com/office/drawing/2014/main" id="{0D06E9AC-D500-E502-81B1-32EB8099C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84" y="199038"/>
            <a:ext cx="3648974" cy="3038114"/>
          </a:xfrm>
          <a:prstGeom prst="rect">
            <a:avLst/>
          </a:prstGeom>
        </p:spPr>
      </p:pic>
      <p:pic>
        <p:nvPicPr>
          <p:cNvPr id="13" name="Obraz 5" descr="Obraz zawierający wykres&#10;&#10;Opis wygenerowany automatycznie">
            <a:extLst>
              <a:ext uri="{FF2B5EF4-FFF2-40B4-BE49-F238E27FC236}">
                <a16:creationId xmlns:a16="http://schemas.microsoft.com/office/drawing/2014/main" id="{1133A96F-293E-E705-0F3E-423FC6611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1" y="142903"/>
            <a:ext cx="3577086" cy="3035363"/>
          </a:xfrm>
          <a:prstGeom prst="rect">
            <a:avLst/>
          </a:prstGeom>
        </p:spPr>
      </p:pic>
      <p:pic>
        <p:nvPicPr>
          <p:cNvPr id="14" name="Obraz 14" descr="Obraz zawierający wykres&#10;&#10;Opis wygenerowany automatycznie">
            <a:extLst>
              <a:ext uri="{FF2B5EF4-FFF2-40B4-BE49-F238E27FC236}">
                <a16:creationId xmlns:a16="http://schemas.microsoft.com/office/drawing/2014/main" id="{1E559CCE-3353-83F5-4A11-6A9BE7CC89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6325" y="3430245"/>
            <a:ext cx="3648973" cy="3045509"/>
          </a:xfrm>
          <a:prstGeom prst="rect">
            <a:avLst/>
          </a:prstGeom>
        </p:spPr>
      </p:pic>
      <p:pic>
        <p:nvPicPr>
          <p:cNvPr id="15" name="Obraz 15" descr="Obraz zawierający wykres&#10;&#10;Opis wygenerowany automatycznie">
            <a:extLst>
              <a:ext uri="{FF2B5EF4-FFF2-40B4-BE49-F238E27FC236}">
                <a16:creationId xmlns:a16="http://schemas.microsoft.com/office/drawing/2014/main" id="{194E51B5-05AA-879A-B486-C314EC511B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0400" y="3426352"/>
            <a:ext cx="3577086" cy="311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94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6" descr="Obraz zawierający wykres&#10;&#10;Opis wygenerowany automatycznie">
            <a:extLst>
              <a:ext uri="{FF2B5EF4-FFF2-40B4-BE49-F238E27FC236}">
                <a16:creationId xmlns:a16="http://schemas.microsoft.com/office/drawing/2014/main" id="{BB1DA9D1-44D5-D502-0984-041B6E1C7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419" y="1777544"/>
            <a:ext cx="3792747" cy="3374798"/>
          </a:xfrm>
          <a:prstGeom prst="rect">
            <a:avLst/>
          </a:prstGeom>
        </p:spPr>
      </p:pic>
      <p:pic>
        <p:nvPicPr>
          <p:cNvPr id="7" name="Obraz 7" descr="Obraz zawierający wykres&#10;&#10;Opis wygenerowany automatycznie">
            <a:extLst>
              <a:ext uri="{FF2B5EF4-FFF2-40B4-BE49-F238E27FC236}">
                <a16:creationId xmlns:a16="http://schemas.microsoft.com/office/drawing/2014/main" id="{0EE81FFB-D572-5484-B431-FD9989E97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249" y="1828002"/>
            <a:ext cx="3792747" cy="336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251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10FA0BC-8902-1CB5-BE98-95E83CFA3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2699" y="221351"/>
            <a:ext cx="10543032" cy="1325563"/>
          </a:xfrm>
        </p:spPr>
        <p:txBody>
          <a:bodyPr/>
          <a:lstStyle/>
          <a:p>
            <a:r>
              <a:rPr lang="pl-PL" b="1" i="1" dirty="0">
                <a:latin typeface="Calibri"/>
                <a:cs typeface="Calibri"/>
              </a:rPr>
              <a:t>Czy region ma wpływ na cenę?</a:t>
            </a:r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AB031658-31BB-C357-4D64-DCD755B5BA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290640"/>
              </p:ext>
            </p:extLst>
          </p:nvPr>
        </p:nvGraphicFramePr>
        <p:xfrm>
          <a:off x="1839152" y="1728791"/>
          <a:ext cx="8168640" cy="4079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4320">
                  <a:extLst>
                    <a:ext uri="{9D8B030D-6E8A-4147-A177-3AD203B41FA5}">
                      <a16:colId xmlns:a16="http://schemas.microsoft.com/office/drawing/2014/main" val="3744491110"/>
                    </a:ext>
                  </a:extLst>
                </a:gridCol>
                <a:gridCol w="4084320">
                  <a:extLst>
                    <a:ext uri="{9D8B030D-6E8A-4147-A177-3AD203B41FA5}">
                      <a16:colId xmlns:a16="http://schemas.microsoft.com/office/drawing/2014/main" val="34880913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b="1" i="1" dirty="0">
                          <a:latin typeface="Calibri"/>
                        </a:rPr>
                        <a:t>Drink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1" i="1" err="1">
                          <a:latin typeface="Calibri"/>
                        </a:rPr>
                        <a:t>Price</a:t>
                      </a:r>
                      <a:r>
                        <a:rPr lang="pl-PL" b="1" i="1" dirty="0">
                          <a:latin typeface="Calibri"/>
                        </a:rPr>
                        <a:t>- region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378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b="1" i="1" err="1">
                          <a:latin typeface="Calibri"/>
                        </a:rPr>
                        <a:t>Bottled</a:t>
                      </a:r>
                      <a:r>
                        <a:rPr lang="pl-PL" b="1" i="1" dirty="0">
                          <a:latin typeface="Calibri"/>
                        </a:rPr>
                        <a:t> </a:t>
                      </a:r>
                      <a:r>
                        <a:rPr lang="pl-PL" b="1" i="1" err="1">
                          <a:latin typeface="Calibri"/>
                        </a:rPr>
                        <a:t>Water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1" i="1" dirty="0">
                          <a:latin typeface="Calibri"/>
                        </a:rPr>
                        <a:t>0.016988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821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b="1" i="1" err="1">
                          <a:latin typeface="Calibri"/>
                        </a:rPr>
                        <a:t>Iced</a:t>
                      </a:r>
                      <a:r>
                        <a:rPr lang="pl-PL" b="1" i="1" dirty="0">
                          <a:latin typeface="Calibri"/>
                        </a:rPr>
                        <a:t> </a:t>
                      </a:r>
                      <a:r>
                        <a:rPr lang="pl-PL" b="1" i="1" err="1">
                          <a:latin typeface="Calibri"/>
                        </a:rPr>
                        <a:t>Tea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1" i="1" dirty="0">
                          <a:latin typeface="Calibri"/>
                        </a:rPr>
                        <a:t>0.157027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541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b="1" i="1" err="1">
                          <a:latin typeface="Calibri"/>
                        </a:rPr>
                        <a:t>Sprite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1" i="1" dirty="0">
                          <a:latin typeface="Calibri"/>
                        </a:rPr>
                        <a:t>0.002023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668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b="1" i="1" err="1">
                          <a:latin typeface="Calibri"/>
                        </a:rPr>
                        <a:t>Milk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1" i="1" dirty="0">
                          <a:latin typeface="Calibri"/>
                        </a:rPr>
                        <a:t>0.195994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811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b="1" i="1" err="1">
                          <a:latin typeface="Calibri"/>
                        </a:rPr>
                        <a:t>Lemonade</a:t>
                      </a:r>
                      <a:endParaRPr lang="pl-PL" b="1" i="1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1" i="1" dirty="0">
                          <a:latin typeface="Calibri"/>
                        </a:rPr>
                        <a:t>0.009154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b="1" i="1" dirty="0">
                          <a:latin typeface="Calibri"/>
                        </a:rPr>
                        <a:t>Diet </a:t>
                      </a:r>
                      <a:r>
                        <a:rPr lang="pl-PL" b="1" i="1" err="1">
                          <a:latin typeface="Calibri"/>
                        </a:rPr>
                        <a:t>Coke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1" i="1" dirty="0">
                          <a:latin typeface="Calibri"/>
                        </a:rPr>
                        <a:t>-0.021190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724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b="1" i="1" err="1">
                          <a:latin typeface="Calibri"/>
                        </a:rPr>
                        <a:t>Chocolate</a:t>
                      </a:r>
                      <a:r>
                        <a:rPr lang="pl-PL" b="1" i="1" dirty="0">
                          <a:latin typeface="Calibri"/>
                        </a:rPr>
                        <a:t> </a:t>
                      </a:r>
                      <a:r>
                        <a:rPr lang="pl-PL" b="1" i="1" err="1">
                          <a:latin typeface="Calibri"/>
                        </a:rPr>
                        <a:t>Milk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1" i="1" dirty="0">
                          <a:latin typeface="Calibri"/>
                        </a:rPr>
                        <a:t>0.059313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644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b="1" i="1" dirty="0">
                          <a:latin typeface="Calibri"/>
                        </a:rPr>
                        <a:t>Hot </a:t>
                      </a:r>
                      <a:r>
                        <a:rPr lang="pl-PL" b="1" i="1" err="1">
                          <a:latin typeface="Calibri"/>
                        </a:rPr>
                        <a:t>Chocolate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b="1" i="1" dirty="0">
                          <a:latin typeface="Calibri"/>
                        </a:rPr>
                        <a:t>0.080501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85812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b="1" i="1" err="1">
                          <a:latin typeface="Calibri"/>
                        </a:rPr>
                        <a:t>Coke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b="1" i="1" dirty="0">
                          <a:latin typeface="Calibri"/>
                        </a:rPr>
                        <a:t>0.027439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24650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b="1" i="1" dirty="0">
                          <a:latin typeface="Calibri"/>
                        </a:rPr>
                        <a:t>Cappuccino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b="1" i="1" dirty="0">
                          <a:latin typeface="Calibri"/>
                        </a:rPr>
                        <a:t>0.274460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184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3496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B4CBB3-AA8B-D37F-73EB-6830FE24C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4642" y="54576"/>
            <a:ext cx="9144000" cy="978619"/>
          </a:xfrm>
        </p:spPr>
        <p:txBody>
          <a:bodyPr/>
          <a:lstStyle/>
          <a:p>
            <a:r>
              <a:rPr lang="pl-PL" b="1" i="1" dirty="0">
                <a:latin typeface="Calibri"/>
                <a:cs typeface="Calibri"/>
              </a:rPr>
              <a:t>Cena zależna od regionu?</a:t>
            </a:r>
          </a:p>
        </p:txBody>
      </p:sp>
      <p:graphicFrame>
        <p:nvGraphicFramePr>
          <p:cNvPr id="3" name="Tabela 4">
            <a:extLst>
              <a:ext uri="{FF2B5EF4-FFF2-40B4-BE49-F238E27FC236}">
                <a16:creationId xmlns:a16="http://schemas.microsoft.com/office/drawing/2014/main" id="{0B5175BA-46CF-F5B6-FCE3-F6510CA09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307279"/>
              </p:ext>
            </p:extLst>
          </p:nvPr>
        </p:nvGraphicFramePr>
        <p:xfrm>
          <a:off x="977659" y="934528"/>
          <a:ext cx="10172837" cy="5694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125">
                  <a:extLst>
                    <a:ext uri="{9D8B030D-6E8A-4147-A177-3AD203B41FA5}">
                      <a16:colId xmlns:a16="http://schemas.microsoft.com/office/drawing/2014/main" val="3908462769"/>
                    </a:ext>
                  </a:extLst>
                </a:gridCol>
                <a:gridCol w="1669506">
                  <a:extLst>
                    <a:ext uri="{9D8B030D-6E8A-4147-A177-3AD203B41FA5}">
                      <a16:colId xmlns:a16="http://schemas.microsoft.com/office/drawing/2014/main" val="4020104857"/>
                    </a:ext>
                  </a:extLst>
                </a:gridCol>
                <a:gridCol w="1589398">
                  <a:extLst>
                    <a:ext uri="{9D8B030D-6E8A-4147-A177-3AD203B41FA5}">
                      <a16:colId xmlns:a16="http://schemas.microsoft.com/office/drawing/2014/main" val="2211385215"/>
                    </a:ext>
                  </a:extLst>
                </a:gridCol>
                <a:gridCol w="1758342">
                  <a:extLst>
                    <a:ext uri="{9D8B030D-6E8A-4147-A177-3AD203B41FA5}">
                      <a16:colId xmlns:a16="http://schemas.microsoft.com/office/drawing/2014/main" val="325410431"/>
                    </a:ext>
                  </a:extLst>
                </a:gridCol>
                <a:gridCol w="1758342">
                  <a:extLst>
                    <a:ext uri="{9D8B030D-6E8A-4147-A177-3AD203B41FA5}">
                      <a16:colId xmlns:a16="http://schemas.microsoft.com/office/drawing/2014/main" val="3031881337"/>
                    </a:ext>
                  </a:extLst>
                </a:gridCol>
                <a:gridCol w="1381124">
                  <a:extLst>
                    <a:ext uri="{9D8B030D-6E8A-4147-A177-3AD203B41FA5}">
                      <a16:colId xmlns:a16="http://schemas.microsoft.com/office/drawing/2014/main" val="3162267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Region</a:t>
                      </a:r>
                      <a:endParaRPr lang="pl-PL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800" b="1" i="0" u="none" strike="noStrike" noProof="0" dirty="0" err="1">
                          <a:solidFill>
                            <a:srgbClr val="FFFFFF"/>
                          </a:solidFill>
                          <a:latin typeface="Dante"/>
                        </a:rPr>
                        <a:t>Bottled</a:t>
                      </a:r>
                      <a:r>
                        <a:rPr lang="pl-PL" sz="1800" b="1" i="0" u="none" strike="noStrike" noProof="0" dirty="0">
                          <a:solidFill>
                            <a:srgbClr val="FFFFFF"/>
                          </a:solidFill>
                          <a:latin typeface="Dante"/>
                        </a:rPr>
                        <a:t> </a:t>
                      </a:r>
                      <a:r>
                        <a:rPr lang="pl-PL" sz="1800" b="1" i="0" u="none" strike="noStrike" noProof="0" dirty="0" err="1">
                          <a:solidFill>
                            <a:srgbClr val="FFFFFF"/>
                          </a:solidFill>
                          <a:latin typeface="Dante"/>
                        </a:rPr>
                        <a:t>Water</a:t>
                      </a:r>
                      <a:endParaRPr lang="pl-PL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800" b="1" i="0" u="none" strike="noStrike" noProof="0" dirty="0" err="1">
                          <a:solidFill>
                            <a:srgbClr val="FFFFFF"/>
                          </a:solidFill>
                          <a:latin typeface="Dante"/>
                        </a:rPr>
                        <a:t>Iced</a:t>
                      </a:r>
                      <a:r>
                        <a:rPr lang="pl-PL" sz="1800" b="1" i="0" u="none" strike="noStrike" noProof="0" dirty="0">
                          <a:solidFill>
                            <a:srgbClr val="FFFFFF"/>
                          </a:solidFill>
                          <a:latin typeface="Dante"/>
                        </a:rPr>
                        <a:t> </a:t>
                      </a:r>
                      <a:r>
                        <a:rPr lang="pl-PL" sz="1800" b="1" i="0" u="none" strike="noStrike" noProof="0" dirty="0" err="1">
                          <a:solidFill>
                            <a:srgbClr val="FFFFFF"/>
                          </a:solidFill>
                          <a:latin typeface="Dante"/>
                        </a:rPr>
                        <a:t>Tea</a:t>
                      </a:r>
                      <a:endParaRPr lang="pl-PL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800" b="1" i="0" u="none" strike="noStrike" noProof="0" dirty="0" err="1">
                          <a:solidFill>
                            <a:srgbClr val="FFFFFF"/>
                          </a:solidFill>
                          <a:latin typeface="Dante"/>
                        </a:rPr>
                        <a:t>Sprite</a:t>
                      </a:r>
                      <a:endParaRPr lang="pl-PL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800" b="1" i="0" u="none" strike="noStrike" noProof="0" dirty="0" err="1">
                          <a:solidFill>
                            <a:srgbClr val="FFFFFF"/>
                          </a:solidFill>
                          <a:latin typeface="Dante"/>
                        </a:rPr>
                        <a:t>Milk</a:t>
                      </a:r>
                      <a:endParaRPr lang="pl-PL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800" b="1" i="0" u="none" strike="noStrike" noProof="0" dirty="0" err="1">
                          <a:solidFill>
                            <a:srgbClr val="FFFFFF"/>
                          </a:solidFill>
                          <a:latin typeface="Dante"/>
                        </a:rPr>
                        <a:t>Lemonade</a:t>
                      </a:r>
                      <a:endParaRPr lang="pl-PL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334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CT,  MA, ME, NH, NJ, PR, RI, VT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dirty="0"/>
                        <a:t>1.86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800" b="0" i="0" u="none" strike="noStrike" noProof="0" dirty="0">
                          <a:solidFill>
                            <a:srgbClr val="000000"/>
                          </a:solidFill>
                          <a:latin typeface="Dante"/>
                        </a:rPr>
                        <a:t>1.45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800" b="0" i="0" u="none" strike="noStrike" noProof="0" dirty="0">
                          <a:solidFill>
                            <a:srgbClr val="000000"/>
                          </a:solidFill>
                          <a:latin typeface="Dante"/>
                        </a:rPr>
                        <a:t>2.13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pl-PL" sz="1800" dirty="0">
                          <a:effectLst/>
                        </a:rPr>
                        <a:t>2.17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pl-PL" sz="1800" dirty="0">
                          <a:effectLst/>
                        </a:rPr>
                        <a:t>1.15</a:t>
                      </a:r>
                      <a:endParaRPr lang="pl-PL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639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DE, NY, 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800" dirty="0">
                          <a:effectLst/>
                        </a:rPr>
                        <a:t>3.15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800" dirty="0">
                          <a:effectLst/>
                        </a:rPr>
                        <a:t>2.65</a:t>
                      </a:r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796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MD, NC,  SC, VA,WV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dirty="0"/>
                        <a:t>2.34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pl-PL" sz="1800" dirty="0">
                          <a:effectLst/>
                        </a:rPr>
                        <a:t>2.52</a:t>
                      </a:r>
                      <a:endParaRPr lang="pl-PL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pl-PL" sz="1800" dirty="0">
                          <a:effectLst/>
                        </a:rPr>
                        <a:t>2.71</a:t>
                      </a:r>
                      <a:endParaRPr lang="pl-PL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pl-PL" sz="1800" dirty="0">
                          <a:effectLst/>
                        </a:rPr>
                        <a:t>2.27</a:t>
                      </a:r>
                      <a:endParaRPr lang="pl-PL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pl-PL" sz="1800" dirty="0">
                          <a:effectLst/>
                        </a:rPr>
                        <a:t>3.73</a:t>
                      </a:r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177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AL., FL, GA, MS TN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dirty="0"/>
                        <a:t>2.19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pl-PL" sz="1800" dirty="0">
                          <a:effectLst/>
                        </a:rPr>
                        <a:t>2.34</a:t>
                      </a:r>
                      <a:endParaRPr lang="pl-PL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pl-PL" sz="1800" dirty="0">
                          <a:effectLst/>
                        </a:rPr>
                        <a:t>2.70</a:t>
                      </a:r>
                      <a:endParaRPr lang="pl-PL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pl-PL" sz="1800" dirty="0">
                          <a:effectLst/>
                        </a:rPr>
                        <a:t>2.31</a:t>
                      </a:r>
                      <a:endParaRPr lang="pl-PL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pl-PL" sz="1800" dirty="0">
                          <a:effectLst/>
                        </a:rPr>
                        <a:t>2.41</a:t>
                      </a:r>
                      <a:endParaRPr lang="pl-PL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178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IN, KY, MI, OH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dirty="0"/>
                        <a:t>1.90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pl-PL" sz="1800" dirty="0">
                          <a:effectLst/>
                        </a:rPr>
                        <a:t>2.31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pl-PL" sz="1800" dirty="0">
                          <a:effectLst/>
                        </a:rPr>
                        <a:t>2.00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pl-PL" sz="1800" dirty="0">
                          <a:effectLst/>
                        </a:rPr>
                        <a:t>1.63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pl-PL" sz="1800" dirty="0">
                          <a:effectLst/>
                        </a:rPr>
                        <a:t>2.80</a:t>
                      </a:r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27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IA, MN, MT, ND, SD, WI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dirty="0"/>
                        <a:t>2.20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pl-PL" sz="1800" dirty="0">
                          <a:effectLst/>
                        </a:rPr>
                        <a:t>2.12</a:t>
                      </a:r>
                      <a:endParaRPr lang="pl-PL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pl-PL" sz="1800" dirty="0">
                          <a:effectLst/>
                        </a:rPr>
                        <a:t>2.07</a:t>
                      </a:r>
                      <a:endParaRPr lang="pl-PL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pl-PL" sz="1800" dirty="0">
                          <a:effectLst/>
                        </a:rPr>
                        <a:t>2.15</a:t>
                      </a:r>
                      <a:endParaRPr lang="pl-PL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pl-PL" sz="1800" dirty="0">
                          <a:effectLst/>
                        </a:rPr>
                        <a:t>2.79</a:t>
                      </a:r>
                      <a:endParaRPr lang="pl-PL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362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IL, KS, MO, 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dirty="0"/>
                        <a:t>2.32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pl-PL" sz="1800" dirty="0">
                          <a:effectLst/>
                        </a:rPr>
                        <a:t>2.77</a:t>
                      </a:r>
                      <a:endParaRPr lang="pl-PL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pl-PL" sz="1800" dirty="0">
                          <a:effectLst/>
                        </a:rPr>
                        <a:t>2.68</a:t>
                      </a:r>
                      <a:endParaRPr lang="pl-PL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pl-PL" sz="1800" dirty="0">
                          <a:effectLst/>
                        </a:rPr>
                        <a:t>2.61</a:t>
                      </a:r>
                      <a:endParaRPr lang="pl-P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pl-PL" sz="1800" dirty="0">
                          <a:effectLst/>
                        </a:rPr>
                        <a:t>2.70</a:t>
                      </a:r>
                      <a:endParaRPr lang="pl-PL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18008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dirty="0"/>
                        <a:t>AR, LA, OK, TX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dirty="0"/>
                        <a:t>2.25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pl-PL" sz="1800" dirty="0">
                          <a:effectLst/>
                        </a:rPr>
                        <a:t>2.54</a:t>
                      </a:r>
                      <a:endParaRPr lang="pl-PL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pl-PL" sz="1800" dirty="0">
                          <a:effectLst/>
                        </a:rPr>
                        <a:t>2.63</a:t>
                      </a:r>
                      <a:endParaRPr lang="pl-PL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pl-PL" sz="1800" dirty="0">
                          <a:effectLst/>
                        </a:rPr>
                        <a:t>2.44</a:t>
                      </a:r>
                      <a:endParaRPr lang="pl-PL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800" dirty="0">
                          <a:effectLst/>
                        </a:rPr>
                        <a:t>3.52</a:t>
                      </a:r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97327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dirty="0"/>
                        <a:t>AZ,CO, ID, NM, NV, UT, 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dirty="0"/>
                        <a:t>2.31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pl-PL" sz="1800" dirty="0">
                          <a:effectLst/>
                        </a:rPr>
                        <a:t>2.58</a:t>
                      </a:r>
                      <a:endParaRPr lang="pl-PL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pl-PL" sz="1800" dirty="0">
                          <a:effectLst/>
                        </a:rPr>
                        <a:t>2.57</a:t>
                      </a:r>
                      <a:endParaRPr lang="pl-PL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pl-PL" sz="1800" dirty="0">
                          <a:effectLst/>
                        </a:rPr>
                        <a:t>2.30</a:t>
                      </a:r>
                      <a:endParaRPr lang="pl-PL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pl-PL" sz="1800" dirty="0">
                          <a:effectLst/>
                        </a:rPr>
                        <a:t>4.19</a:t>
                      </a:r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96772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dirty="0"/>
                        <a:t>AK, CA, HI, MH, OR, 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dirty="0"/>
                        <a:t>2.41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pl-PL" sz="1800" dirty="0">
                          <a:effectLst/>
                        </a:rPr>
                        <a:t>3.15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pl-PL" sz="1800" dirty="0">
                          <a:effectLst/>
                        </a:rPr>
                        <a:t>2.72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800" dirty="0">
                          <a:effectLst/>
                        </a:rPr>
                        <a:t>2.77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800" dirty="0">
                          <a:effectLst/>
                        </a:rPr>
                        <a:t>3.73</a:t>
                      </a:r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498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7389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EB94BE26-C96B-B053-2C6A-3200C27B53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394095"/>
              </p:ext>
            </p:extLst>
          </p:nvPr>
        </p:nvGraphicFramePr>
        <p:xfrm>
          <a:off x="992039" y="1207698"/>
          <a:ext cx="10319043" cy="5473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4249">
                  <a:extLst>
                    <a:ext uri="{9D8B030D-6E8A-4147-A177-3AD203B41FA5}">
                      <a16:colId xmlns:a16="http://schemas.microsoft.com/office/drawing/2014/main" val="2465844782"/>
                    </a:ext>
                  </a:extLst>
                </a:gridCol>
                <a:gridCol w="1587500">
                  <a:extLst>
                    <a:ext uri="{9D8B030D-6E8A-4147-A177-3AD203B41FA5}">
                      <a16:colId xmlns:a16="http://schemas.microsoft.com/office/drawing/2014/main" val="1463497476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2960318138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1925602900"/>
                    </a:ext>
                  </a:extLst>
                </a:gridCol>
                <a:gridCol w="1666874">
                  <a:extLst>
                    <a:ext uri="{9D8B030D-6E8A-4147-A177-3AD203B41FA5}">
                      <a16:colId xmlns:a16="http://schemas.microsoft.com/office/drawing/2014/main" val="817500446"/>
                    </a:ext>
                  </a:extLst>
                </a:gridCol>
                <a:gridCol w="1540170">
                  <a:extLst>
                    <a:ext uri="{9D8B030D-6E8A-4147-A177-3AD203B41FA5}">
                      <a16:colId xmlns:a16="http://schemas.microsoft.com/office/drawing/2014/main" val="1856188416"/>
                    </a:ext>
                  </a:extLst>
                </a:gridCol>
              </a:tblGrid>
              <a:tr h="222504">
                <a:tc>
                  <a:txBody>
                    <a:bodyPr/>
                    <a:lstStyle/>
                    <a:p>
                      <a:pPr rtl="0" fontAlgn="base"/>
                      <a:r>
                        <a:rPr lang="pl-PL" sz="1800" dirty="0">
                          <a:effectLst/>
                        </a:rPr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800" b="1" i="0" u="none" strike="noStrike" noProof="0" dirty="0">
                          <a:solidFill>
                            <a:srgbClr val="FFFFFF"/>
                          </a:solidFill>
                          <a:effectLst/>
                          <a:latin typeface="Dante"/>
                        </a:rPr>
                        <a:t>Diet </a:t>
                      </a:r>
                      <a:r>
                        <a:rPr lang="pl-PL" sz="1800" b="1" i="0" u="none" strike="noStrike" noProof="0" dirty="0" err="1">
                          <a:solidFill>
                            <a:srgbClr val="FFFFFF"/>
                          </a:solidFill>
                          <a:effectLst/>
                          <a:latin typeface="Dante"/>
                        </a:rPr>
                        <a:t>Coke</a:t>
                      </a:r>
                      <a:endParaRPr lang="pl-PL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800" b="1" i="0" u="none" strike="noStrike" noProof="0" err="1">
                          <a:solidFill>
                            <a:srgbClr val="FFFFFF"/>
                          </a:solidFill>
                          <a:effectLst/>
                          <a:latin typeface="Dante"/>
                        </a:rPr>
                        <a:t>Chocolate</a:t>
                      </a:r>
                      <a:r>
                        <a:rPr lang="pl-PL" sz="1800" b="1" i="0" u="none" strike="noStrike" noProof="0" dirty="0">
                          <a:solidFill>
                            <a:srgbClr val="FFFFFF"/>
                          </a:solidFill>
                          <a:effectLst/>
                          <a:latin typeface="Dante"/>
                        </a:rPr>
                        <a:t> </a:t>
                      </a:r>
                      <a:r>
                        <a:rPr lang="pl-PL" sz="1800" b="1" i="0" u="none" strike="noStrike" noProof="0" err="1">
                          <a:solidFill>
                            <a:srgbClr val="FFFFFF"/>
                          </a:solidFill>
                          <a:effectLst/>
                          <a:latin typeface="Dante"/>
                        </a:rPr>
                        <a:t>Milk</a:t>
                      </a:r>
                      <a:endParaRPr lang="pl-PL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800" b="1" i="0" u="none" strike="noStrike" noProof="0" dirty="0">
                          <a:solidFill>
                            <a:srgbClr val="FFFFFF"/>
                          </a:solidFill>
                          <a:effectLst/>
                          <a:latin typeface="Dante"/>
                        </a:rPr>
                        <a:t>Hot </a:t>
                      </a:r>
                      <a:endParaRPr lang="pl-PL" dirty="0" err="1"/>
                    </a:p>
                    <a:p>
                      <a:pPr lvl="0">
                        <a:buNone/>
                      </a:pPr>
                      <a:r>
                        <a:rPr lang="pl-PL" sz="1800" b="1" i="0" u="none" strike="noStrike" noProof="0" dirty="0" err="1">
                          <a:solidFill>
                            <a:srgbClr val="FFFFFF"/>
                          </a:solidFill>
                          <a:effectLst/>
                          <a:latin typeface="Dante"/>
                        </a:rPr>
                        <a:t>Chocolate</a:t>
                      </a:r>
                      <a:endParaRPr lang="pl-PL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800" b="1" i="0" u="none" strike="noStrike" noProof="0" dirty="0" err="1">
                          <a:solidFill>
                            <a:srgbClr val="FFFFFF"/>
                          </a:solidFill>
                          <a:effectLst/>
                          <a:latin typeface="Dante"/>
                        </a:rPr>
                        <a:t>Coke</a:t>
                      </a:r>
                      <a:endParaRPr lang="pl-PL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l-PL" sz="1800" dirty="0">
                          <a:effectLst/>
                        </a:rPr>
                        <a:t>Cappuccino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861382"/>
                  </a:ext>
                </a:extLst>
              </a:tr>
              <a:tr h="2225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dirty="0"/>
                        <a:t>CT,  MA, ME, NH, NJ, PR, RI, VT</a:t>
                      </a:r>
                      <a:endParaRPr lang="pl-PL" sz="18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Dante"/>
                        </a:rPr>
                        <a:t>2.28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Dante"/>
                        </a:rPr>
                        <a:t>1.89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dirty="0"/>
                        <a:t>1.91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Dante"/>
                        </a:rPr>
                        <a:t>2.46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dirty="0"/>
                        <a:t>1.34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375486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dirty="0"/>
                        <a:t>DE, NY, PA</a:t>
                      </a:r>
                      <a:endParaRPr lang="pl-PL" sz="18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l-PL" sz="1800" dirty="0">
                          <a:effectLst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l-PL" sz="1800" dirty="0">
                          <a:effectLst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dirty="0"/>
                        <a:t>2.65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l-PL" sz="1800" dirty="0">
                          <a:effectLst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dirty="0"/>
                        <a:t>4.25</a:t>
                      </a:r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21918"/>
                  </a:ext>
                </a:extLst>
              </a:tr>
              <a:tr h="2225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dirty="0"/>
                        <a:t>MD, NC,  SC, VA,WV </a:t>
                      </a:r>
                      <a:endParaRPr lang="pl-PL" sz="18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dirty="0"/>
                        <a:t>2.72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dirty="0"/>
                        <a:t>2.18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dirty="0"/>
                        <a:t>2.84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dirty="0"/>
                        <a:t>2.70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dirty="0"/>
                        <a:t>2.95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49836"/>
                  </a:ext>
                </a:extLst>
              </a:tr>
              <a:tr h="2225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dirty="0"/>
                        <a:t>AL., FL, GA, MS TN</a:t>
                      </a:r>
                      <a:endParaRPr lang="pl-PL" sz="18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dirty="0"/>
                        <a:t>2.84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dirty="0"/>
                        <a:t>2.31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dirty="0"/>
                        <a:t>3.00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dirty="0"/>
                        <a:t>2.76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dirty="0"/>
                        <a:t>2.95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337794"/>
                  </a:ext>
                </a:extLst>
              </a:tr>
              <a:tr h="2225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dirty="0"/>
                        <a:t>IN, KY, MI, OH</a:t>
                      </a:r>
                      <a:endParaRPr lang="pl-PL" sz="18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dirty="0"/>
                        <a:t>2.00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dirty="0"/>
                        <a:t>1.44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dirty="0"/>
                        <a:t>3.39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dirty="0"/>
                        <a:t>2.00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626914"/>
                  </a:ext>
                </a:extLst>
              </a:tr>
              <a:tr h="2225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dirty="0"/>
                        <a:t>IA, MN, MT, ND, SD, WI</a:t>
                      </a:r>
                      <a:endParaRPr lang="pl-PL" sz="18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dirty="0"/>
                        <a:t>2.05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dirty="0"/>
                        <a:t>1.99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dirty="0"/>
                        <a:t>2.70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dirty="0"/>
                        <a:t>1.88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dirty="0"/>
                        <a:t>2.82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274885"/>
                  </a:ext>
                </a:extLst>
              </a:tr>
              <a:tr h="2225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dirty="0"/>
                        <a:t>IL, KS, MO, NE</a:t>
                      </a:r>
                      <a:endParaRPr lang="pl-PL" sz="18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dirty="0"/>
                        <a:t>2.88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dirty="0"/>
                        <a:t>2.50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dirty="0"/>
                        <a:t>3.38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dirty="0"/>
                        <a:t>2.64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dirty="0"/>
                        <a:t>3.91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98234"/>
                  </a:ext>
                </a:extLst>
              </a:tr>
              <a:tr h="22249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dirty="0"/>
                        <a:t>AR, LA, OK, TX</a:t>
                      </a:r>
                      <a:endParaRPr lang="pl-PL" sz="18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dirty="0"/>
                        <a:t>2.64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dirty="0"/>
                        <a:t>2.34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dirty="0"/>
                        <a:t>3.02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dirty="0"/>
                        <a:t>2.67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dirty="0"/>
                        <a:t>3.54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789605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dirty="0"/>
                        <a:t>AZ,CO, ID, NM, NV, UT, WY</a:t>
                      </a:r>
                      <a:endParaRPr lang="pl-PL" sz="18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dirty="0"/>
                        <a:t>2.56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dirty="0"/>
                        <a:t>2.12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dirty="0"/>
                        <a:t>2.20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dirty="0"/>
                        <a:t>2.59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dirty="0"/>
                        <a:t>4.02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115538"/>
                  </a:ext>
                </a:extLst>
              </a:tr>
              <a:tr h="22249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dirty="0"/>
                        <a:t>AK, CA, HI, MH, OR, WA</a:t>
                      </a:r>
                      <a:endParaRPr lang="pl-PL" sz="18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dirty="0"/>
                        <a:t>2.70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dirty="0"/>
                        <a:t>2.31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dirty="0"/>
                        <a:t>3.42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dirty="0"/>
                        <a:t>3.13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dirty="0"/>
                        <a:t>4.30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678495"/>
                  </a:ext>
                </a:extLst>
              </a:tr>
            </a:tbl>
          </a:graphicData>
        </a:graphic>
      </p:graphicFrame>
      <p:sp>
        <p:nvSpPr>
          <p:cNvPr id="4" name="pole tekstowe 3">
            <a:extLst>
              <a:ext uri="{FF2B5EF4-FFF2-40B4-BE49-F238E27FC236}">
                <a16:creationId xmlns:a16="http://schemas.microsoft.com/office/drawing/2014/main" id="{8CC097DA-6EDA-FDB7-B76C-4A2E94C0A174}"/>
              </a:ext>
            </a:extLst>
          </p:cNvPr>
          <p:cNvSpPr txBox="1"/>
          <p:nvPr/>
        </p:nvSpPr>
        <p:spPr>
          <a:xfrm>
            <a:off x="2539041" y="339305"/>
            <a:ext cx="8091577" cy="8925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5200" b="1" i="1">
                <a:solidFill>
                  <a:srgbClr val="39302A"/>
                </a:solidFill>
                <a:latin typeface="Calibri"/>
              </a:rPr>
              <a:t>Cena zależna od regionu?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1342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SketchyVTI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Panoramiczny</PresentationFormat>
  <Paragraphs>0</Paragraphs>
  <Slides>8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9" baseType="lpstr">
      <vt:lpstr>OffsetVTI</vt:lpstr>
      <vt:lpstr>A może coś do picia?</vt:lpstr>
      <vt:lpstr>Czy ranking restauracji ma wpływ na cenę?</vt:lpstr>
      <vt:lpstr>Prezentacja programu PowerPoint</vt:lpstr>
      <vt:lpstr>Prezentacja programu PowerPoint</vt:lpstr>
      <vt:lpstr>Prezentacja programu PowerPoint</vt:lpstr>
      <vt:lpstr>Czy region ma wpływ na cenę?</vt:lpstr>
      <vt:lpstr>Cena zależna od regionu?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/>
  <cp:lastModifiedBy/>
  <cp:revision>598</cp:revision>
  <dcterms:created xsi:type="dcterms:W3CDTF">2023-05-09T10:09:01Z</dcterms:created>
  <dcterms:modified xsi:type="dcterms:W3CDTF">2023-05-11T11:10:23Z</dcterms:modified>
</cp:coreProperties>
</file>