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uxembourg" TargetMode="External"/><Relationship Id="rId13" Type="http://schemas.openxmlformats.org/officeDocument/2006/relationships/hyperlink" Target="https://en.wikipedia.org/wiki/Afghanistan" TargetMode="External"/><Relationship Id="rId3" Type="http://schemas.openxmlformats.org/officeDocument/2006/relationships/hyperlink" Target="https://en.wikipedia.org/wiki/Finland" TargetMode="External"/><Relationship Id="rId7" Type="http://schemas.openxmlformats.org/officeDocument/2006/relationships/hyperlink" Target="https://en.wikipedia.org/wiki/Netherlands" TargetMode="External"/><Relationship Id="rId12" Type="http://schemas.openxmlformats.org/officeDocument/2006/relationships/hyperlink" Target="https://en.wikipedia.org/wiki/New_Zealan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witzerland" TargetMode="External"/><Relationship Id="rId11" Type="http://schemas.openxmlformats.org/officeDocument/2006/relationships/hyperlink" Target="https://en.wikipedia.org/wiki/Israel" TargetMode="External"/><Relationship Id="rId5" Type="http://schemas.openxmlformats.org/officeDocument/2006/relationships/hyperlink" Target="https://en.wikipedia.org/wiki/Iceland" TargetMode="External"/><Relationship Id="rId10" Type="http://schemas.openxmlformats.org/officeDocument/2006/relationships/hyperlink" Target="https://en.wikipedia.org/wiki/Norway" TargetMode="External"/><Relationship Id="rId4" Type="http://schemas.openxmlformats.org/officeDocument/2006/relationships/hyperlink" Target="https://en.wikipedia.org/wiki/Denmark" TargetMode="External"/><Relationship Id="rId9" Type="http://schemas.openxmlformats.org/officeDocument/2006/relationships/hyperlink" Target="https://en.wikipedia.org/wiki/Swede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37CE9F7-F4C8-4F85-A514-B2595DFC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43" y="587345"/>
            <a:ext cx="7312796" cy="614241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DC78837-C537-9432-01EA-23BA023A807E}"/>
              </a:ext>
            </a:extLst>
          </p:cNvPr>
          <p:cNvSpPr txBox="1"/>
          <p:nvPr/>
        </p:nvSpPr>
        <p:spPr>
          <a:xfrm>
            <a:off x="-3451996" y="0"/>
            <a:ext cx="1053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Gdzie szukać szczęścia </a:t>
            </a:r>
            <a:r>
              <a:rPr lang="pl-PL" sz="2400" b="1" dirty="0">
                <a:sym typeface="Wingdings" pitchFamily="2" charset="2"/>
              </a:rPr>
              <a:t> </a:t>
            </a:r>
            <a:r>
              <a:rPr lang="pl-PL" sz="2400" b="1" dirty="0"/>
              <a:t>?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3195722-8E0B-1EF9-EDCA-6A7E0CC7A2B8}"/>
              </a:ext>
            </a:extLst>
          </p:cNvPr>
          <p:cNvSpPr txBox="1"/>
          <p:nvPr/>
        </p:nvSpPr>
        <p:spPr>
          <a:xfrm>
            <a:off x="162061" y="1782395"/>
            <a:ext cx="377675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Finlandia</a:t>
            </a:r>
            <a:r>
              <a:rPr lang="pl-PL" sz="1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osiągająca 7,821</a:t>
            </a: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zajęła pierwsze miejsce w światowym raporcie dotyczącym szczęścia w 2022 r. Za nią plasują się </a:t>
            </a:r>
            <a:r>
              <a:rPr lang="pl-PL" sz="1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Dania</a:t>
            </a: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 </a:t>
            </a:r>
            <a:r>
              <a:rPr lang="pl-PL" sz="1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Islandia,</a:t>
            </a: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odpowiednio na drugim i trzecim miejscu. </a:t>
            </a:r>
            <a:r>
              <a:rPr lang="pl-PL" sz="1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Szwajcaria</a:t>
            </a: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pl-PL" sz="1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Holandia</a:t>
            </a: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1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Luksemburg</a:t>
            </a: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pl-PL" sz="1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Szwecja</a:t>
            </a: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pl-PL" sz="1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Norwegia</a:t>
            </a: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pl-PL" sz="1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Izrael</a:t>
            </a: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 </a:t>
            </a:r>
          </a:p>
          <a:p>
            <a:r>
              <a:rPr lang="pl-PL" sz="1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Nowa Zelandia</a:t>
            </a: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znalazły się w pierwszej dziesiątce „najszczęśliwszych” krajów na świecie. </a:t>
            </a:r>
          </a:p>
          <a:p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Spośród 146 krajów sklasyfikowanych w raporcie </a:t>
            </a:r>
            <a:r>
              <a:rPr lang="pl-PL" sz="1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Afganistan</a:t>
            </a:r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uzyskał najniższy punkt 2,523 i został sklasyfikowany jako najmniej „szczęśliwy” kraj na świecie w 2022 r.</a:t>
            </a:r>
          </a:p>
        </p:txBody>
      </p:sp>
    </p:spTree>
    <p:extLst>
      <p:ext uri="{BB962C8B-B14F-4D97-AF65-F5344CB8AC3E}">
        <p14:creationId xmlns:p14="http://schemas.microsoft.com/office/powerpoint/2010/main" val="280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E189BB1-DDCE-4B17-333D-9034BFE884CB}"/>
              </a:ext>
            </a:extLst>
          </p:cNvPr>
          <p:cNvSpPr txBox="1"/>
          <p:nvPr/>
        </p:nvSpPr>
        <p:spPr>
          <a:xfrm>
            <a:off x="302396" y="780260"/>
            <a:ext cx="10705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0" i="0" dirty="0" err="1">
                <a:solidFill>
                  <a:srgbClr val="000000"/>
                </a:solidFill>
                <a:effectLst/>
                <a:latin typeface="-apple-system"/>
              </a:rPr>
              <a:t>Podsłupki</a:t>
            </a:r>
            <a:r>
              <a:rPr lang="pl-PL" sz="1600" b="0" i="0" dirty="0">
                <a:solidFill>
                  <a:srgbClr val="000000"/>
                </a:solidFill>
                <a:effectLst/>
                <a:latin typeface="-apple-system"/>
              </a:rPr>
              <a:t> oznaczone kolorami w każdym rzędzie kraju przedstawiają stopień, w jakim sześć kluczowych zmiennych przyczynia się do wyjaśnienia ocen życia.</a:t>
            </a:r>
            <a:endParaRPr lang="pl-PL" sz="16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1D0304D-5486-FDA1-C4D9-D9E2265432E5}"/>
              </a:ext>
            </a:extLst>
          </p:cNvPr>
          <p:cNvSpPr txBox="1"/>
          <p:nvPr/>
        </p:nvSpPr>
        <p:spPr>
          <a:xfrm>
            <a:off x="-478971" y="5768"/>
            <a:ext cx="487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Jak oceniane jest szczęście ?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3646B88-97DD-34D9-98C8-CA425473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862"/>
            <a:ext cx="12192000" cy="51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C6A94-CD3D-FF44-2645-7E3DB00D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82" y="630001"/>
            <a:ext cx="4278961" cy="3220289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l-PL" sz="5600" b="0" i="0" dirty="0">
                <a:solidFill>
                  <a:srgbClr val="000000"/>
                </a:solidFill>
                <a:effectLst/>
              </a:rPr>
              <a:t>Od 2018 r. cztery razy z rzędu pierwsze miejsce w zestawieniu World </a:t>
            </a:r>
            <a:r>
              <a:rPr lang="pl-PL" sz="5600" b="0" i="0" dirty="0" err="1">
                <a:solidFill>
                  <a:srgbClr val="000000"/>
                </a:solidFill>
                <a:effectLst/>
              </a:rPr>
              <a:t>Happines</a:t>
            </a:r>
            <a:r>
              <a:rPr lang="pl-PL" sz="5600" b="0" i="0" dirty="0">
                <a:solidFill>
                  <a:srgbClr val="000000"/>
                </a:solidFill>
                <a:effectLst/>
              </a:rPr>
              <a:t> Report zajmowała Finlandia. Dobra passa Finów trwa. </a:t>
            </a:r>
            <a:r>
              <a:rPr lang="pl-PL" sz="5600" dirty="0">
                <a:solidFill>
                  <a:srgbClr val="000000"/>
                </a:solidFill>
              </a:rPr>
              <a:t>W</a:t>
            </a:r>
            <a:r>
              <a:rPr lang="pl-PL" sz="5600" b="0" i="0" dirty="0">
                <a:solidFill>
                  <a:srgbClr val="000000"/>
                </a:solidFill>
                <a:effectLst/>
              </a:rPr>
              <a:t> 2022 r. Finlandia po raz kolejny została uznana za najszczęśliwszy kraj na świecie, </a:t>
            </a:r>
            <a:r>
              <a:rPr lang="pl-PL" sz="5600" dirty="0">
                <a:solidFill>
                  <a:srgbClr val="000000"/>
                </a:solidFill>
              </a:rPr>
              <a:t>d</a:t>
            </a:r>
            <a:r>
              <a:rPr lang="pl-PL" sz="5600" b="0" i="0" dirty="0">
                <a:solidFill>
                  <a:srgbClr val="000000"/>
                </a:solidFill>
                <a:effectLst/>
              </a:rPr>
              <a:t>rugie miejsce ponownie zajęła Dania, a trzecie Islandia. Kraina gejzerów awansowała o jedno miejsce w górę względem zeszłorocznego zestawienia. Duży spadek w ostatnich latach zanotowała Norwegia oraz Kanada odpowiednio 8 i 16 miejsce w 2022 roku.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pl-PL" sz="1800" dirty="0">
              <a:latin typeface="Avenir Light" panose="020B0402020203020204" pitchFamily="34" charset="77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34DA987E-1266-3F87-3C60-C28BB3FD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88" y="3850290"/>
            <a:ext cx="3489583" cy="262148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194A39F-F8BE-F319-9386-1C3E7BC6A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762" y="174171"/>
            <a:ext cx="6836678" cy="563154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B6E9FF-002A-F0FB-337B-CC72CCFA87E2}"/>
              </a:ext>
            </a:extLst>
          </p:cNvPr>
          <p:cNvSpPr txBox="1"/>
          <p:nvPr/>
        </p:nvSpPr>
        <p:spPr>
          <a:xfrm>
            <a:off x="-478971" y="5768"/>
            <a:ext cx="487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Czy szczęście jest trwałe ?</a:t>
            </a:r>
          </a:p>
        </p:txBody>
      </p:sp>
    </p:spTree>
    <p:extLst>
      <p:ext uri="{BB962C8B-B14F-4D97-AF65-F5344CB8AC3E}">
        <p14:creationId xmlns:p14="http://schemas.microsoft.com/office/powerpoint/2010/main" val="415068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EA3B0D5-933D-6A50-CC82-21306B80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1" y="91888"/>
            <a:ext cx="4163367" cy="395226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006E239-BA71-80F0-AF3F-634B0286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0313"/>
            <a:ext cx="12191999" cy="3225799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2330B90-110A-4DEF-6271-F21D3F7F479D}"/>
              </a:ext>
            </a:extLst>
          </p:cNvPr>
          <p:cNvSpPr txBox="1"/>
          <p:nvPr/>
        </p:nvSpPr>
        <p:spPr>
          <a:xfrm>
            <a:off x="-926510" y="91888"/>
            <a:ext cx="487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Szczęśliwe Regiony </a:t>
            </a:r>
            <a:r>
              <a:rPr lang="pl-PL" sz="2400" b="1" dirty="0">
                <a:sym typeface="Wingdings" pitchFamily="2" charset="2"/>
              </a:rPr>
              <a:t></a:t>
            </a:r>
            <a:endParaRPr lang="pl-PL" sz="2400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44D2D46-E1C5-FBDB-833D-DFB6B1242574}"/>
              </a:ext>
            </a:extLst>
          </p:cNvPr>
          <p:cNvSpPr txBox="1"/>
          <p:nvPr/>
        </p:nvSpPr>
        <p:spPr>
          <a:xfrm>
            <a:off x="132862" y="664126"/>
            <a:ext cx="63959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W ramach badania każde z Państw zostało zaklasyfikowane do jednego regionów.</a:t>
            </a:r>
          </a:p>
          <a:p>
            <a:r>
              <a:rPr lang="pl-PL" sz="1600" dirty="0"/>
              <a:t>Badanie wykazało bardzo wyraźne różnice pomiędzy poszczególnymi regionami oraz pomiędzy państwami w danym regionie. Pierwszą dziesiątkę zdominowała Europa Zachodnia, która zajęła pierwsze 8 miejsc mimo, to regionem z najlepszą średnią jest Północna Ameryka wraz z Australią i Nową Zelandia (najlepsza w  tym regionie, ale dopiero 10 w ogólnym zestawieniu).</a:t>
            </a:r>
          </a:p>
          <a:p>
            <a:r>
              <a:rPr lang="pl-PL" sz="1600" dirty="0"/>
              <a:t>Dobrym przykładem na przedstawienie znaczącego zróżnicowania w ramach danego regionu jest Izrael, którego wynik jest zdecydowanie lepszy niż średnia dla regionu, który reprezentuje (7,36 vs 5,17).</a:t>
            </a:r>
          </a:p>
        </p:txBody>
      </p:sp>
    </p:spTree>
    <p:extLst>
      <p:ext uri="{BB962C8B-B14F-4D97-AF65-F5344CB8AC3E}">
        <p14:creationId xmlns:p14="http://schemas.microsoft.com/office/powerpoint/2010/main" val="75143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298</Words>
  <Application>Microsoft Macintosh PowerPoint</Application>
  <PresentationFormat>Panoramiczny</PresentationFormat>
  <Paragraphs>12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Avenir Light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Mariusz Lendzioszek</cp:lastModifiedBy>
  <cp:revision>2</cp:revision>
  <dcterms:created xsi:type="dcterms:W3CDTF">2023-03-15T20:30:31Z</dcterms:created>
  <dcterms:modified xsi:type="dcterms:W3CDTF">2023-03-15T23:09:17Z</dcterms:modified>
</cp:coreProperties>
</file>