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4" r:id="rId7"/>
    <p:sldId id="266" r:id="rId8"/>
    <p:sldId id="269" r:id="rId9"/>
    <p:sldId id="270" r:id="rId10"/>
    <p:sldId id="272" r:id="rId11"/>
    <p:sldId id="274" r:id="rId12"/>
    <p:sldId id="275" r:id="rId13"/>
  </p:sldIdLst>
  <p:sldSz cx="9144000" cy="5143500" type="screen16x9"/>
  <p:notesSz cx="6858000" cy="9144000"/>
  <p:embeddedFontLst>
    <p:embeddedFont>
      <p:font typeface="DM Sans" pitchFamily="2" charset="-18"/>
      <p:regular r:id="rId15"/>
      <p:bold r:id="rId16"/>
      <p:italic r:id="rId17"/>
      <p:boldItalic r:id="rId18"/>
    </p:embeddedFont>
    <p:embeddedFont>
      <p:font typeface="DM Sans Medium" pitchFamily="2" charset="-18"/>
      <p:regular r:id="rId19"/>
      <p:bold r:id="rId20"/>
      <p:italic r:id="rId21"/>
      <p:boldItalic r:id="rId22"/>
    </p:embeddedFont>
    <p:embeddedFont>
      <p:font typeface="Old Standard TT" panose="020B0604020202020204" charset="-18"/>
      <p:regular r:id="rId23"/>
      <p:bold r:id="rId24"/>
      <p: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29DECA-D16C-4ADE-99E0-49F208DBB553}">
  <a:tblStyle styleId="{6629DECA-D16C-4ADE-99E0-49F208DBB5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64" y="4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2b4bb615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2b4bb615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c6d70908b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c6d70908b_0_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c6d70908b_0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c6d70908b_0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c6d70908b_0_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c6d70908b_0_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c6d70908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c6d70908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c6d70908b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c6d70908b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c6d70908b_0_1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c6d70908b_0_1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c6d70908b_0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c6d70908b_0_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c6d70908b_0_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c6d70908b_0_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2b4bb615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2b4bb615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2b4bb615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2b4bb615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datasets/rohanrao/nifty50-stock-market-data" TargetMode="External"/><Relationship Id="rId4" Type="http://schemas.openxmlformats.org/officeDocument/2006/relationships/hyperlink" Target="https://www.kaggle.com/datasets/thedevastator/employee-attrition-and-factor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infoshareacademy/jdszr14-Tylda/tree/main/ml/doc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45000" y="-87575"/>
            <a:ext cx="3894300" cy="17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4000">
                <a:latin typeface="DM Sans"/>
                <a:ea typeface="DM Sans"/>
                <a:cs typeface="DM Sans"/>
                <a:sym typeface="DM Sans"/>
              </a:rPr>
              <a:t>Tylda - ML</a:t>
            </a:r>
            <a:endParaRPr sz="47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68525" y="2220525"/>
            <a:ext cx="3248700" cy="23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1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Sprzedawaj na górce! -  przewidywanie cen akcji </a:t>
            </a:r>
            <a:endParaRPr sz="21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Projekt grupowy: Marcin Brysiak, Łukasz Zacharewicz </a:t>
            </a:r>
            <a:endParaRPr sz="13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30900" y="4052650"/>
            <a:ext cx="3313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lt1"/>
                </a:solidFill>
              </a:rPr>
              <a:t>Źródło danych:</a:t>
            </a:r>
            <a:r>
              <a:rPr lang="pl" sz="11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l" sz="1100" u="sng">
                <a:solidFill>
                  <a:schemeClr val="hlink"/>
                </a:solidFill>
                <a:hlinkClick r:id="rId5"/>
              </a:rPr>
              <a:t>https://www.kaggle.com/datasets/rohanrao/nifty50-stock-market-data</a:t>
            </a:r>
            <a:endParaRPr sz="15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p29"/>
          <p:cNvGraphicFramePr/>
          <p:nvPr/>
        </p:nvGraphicFramePr>
        <p:xfrm>
          <a:off x="220400" y="4069250"/>
          <a:ext cx="5822675" cy="668485"/>
        </p:xfrm>
        <a:graphic>
          <a:graphicData uri="http://schemas.openxmlformats.org/drawingml/2006/table">
            <a:tbl>
              <a:tblPr>
                <a:noFill/>
                <a:tableStyleId>{6629DECA-D16C-4ADE-99E0-49F208DBB553}</a:tableStyleId>
              </a:tblPr>
              <a:tblGrid>
                <a:gridCol w="139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b="1"/>
                        <a:t>Liczba akcji</a:t>
                      </a:r>
                      <a:endParaRPr sz="900" b="1"/>
                    </a:p>
                  </a:txBody>
                  <a:tcPr marL="91425" marR="91425" marT="91425" marB="91425" anchor="b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b="1"/>
                        <a:t>Bardziej opłacalne</a:t>
                      </a:r>
                      <a:endParaRPr sz="900" b="1"/>
                    </a:p>
                  </a:txBody>
                  <a:tcPr marL="91425" marR="91425" marT="91425" marB="91425" anchor="b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b="1"/>
                        <a:t>Różnica</a:t>
                      </a:r>
                      <a:endParaRPr sz="900" b="1"/>
                    </a:p>
                  </a:txBody>
                  <a:tcPr marL="91425" marR="91425" marT="91425" marB="91425" anchor="b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1</a:t>
                      </a:r>
                      <a:endParaRPr sz="9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Lokata</a:t>
                      </a:r>
                      <a:endParaRPr sz="9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380.85</a:t>
                      </a:r>
                      <a:endParaRPr sz="9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0" name="Google Shape;170;p29"/>
          <p:cNvSpPr txBox="1"/>
          <p:nvPr/>
        </p:nvSpPr>
        <p:spPr>
          <a:xfrm>
            <a:off x="3383650" y="172650"/>
            <a:ext cx="48168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Akcja czy lokata</a:t>
            </a:r>
            <a:endParaRPr sz="21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171" name="Google Shape;171;p29"/>
          <p:cNvGraphicFramePr/>
          <p:nvPr/>
        </p:nvGraphicFramePr>
        <p:xfrm>
          <a:off x="220400" y="1131075"/>
          <a:ext cx="6592300" cy="963585"/>
        </p:xfrm>
        <a:graphic>
          <a:graphicData uri="http://schemas.openxmlformats.org/drawingml/2006/table">
            <a:tbl>
              <a:tblPr>
                <a:noFill/>
                <a:tableStyleId>{6629DECA-D16C-4ADE-99E0-49F208DBB553}</a:tableStyleId>
              </a:tblPr>
              <a:tblGrid>
                <a:gridCol w="74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3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b="1"/>
                        <a:t>Liczba akcji</a:t>
                      </a:r>
                      <a:endParaRPr sz="900" b="1"/>
                    </a:p>
                  </a:txBody>
                  <a:tcPr marL="91425" marR="91425" marT="91425" marB="91425" anchor="b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b="1"/>
                        <a:t>Cena zakupu za akcję</a:t>
                      </a:r>
                      <a:endParaRPr sz="900" b="1"/>
                    </a:p>
                  </a:txBody>
                  <a:tcPr marL="91425" marR="91425" marT="91425" marB="91425" anchor="b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b="1"/>
                        <a:t>Cena z prowizją 5% dla brokera</a:t>
                      </a:r>
                      <a:endParaRPr sz="900" b="1"/>
                    </a:p>
                  </a:txBody>
                  <a:tcPr marL="91425" marR="91425" marT="91425" marB="91425" anchor="b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b="1"/>
                        <a:t>Kwota uzyskana po sprzedaży</a:t>
                      </a:r>
                      <a:endParaRPr sz="900" b="1"/>
                    </a:p>
                  </a:txBody>
                  <a:tcPr marL="91425" marR="91425" marT="91425" marB="91425" anchor="b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b="1"/>
                        <a:t>Zysk brutto przed odjęciem podatku</a:t>
                      </a:r>
                      <a:endParaRPr sz="900" b="1"/>
                    </a:p>
                  </a:txBody>
                  <a:tcPr marL="91425" marR="91425" marT="91425" marB="91425" anchor="b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b="1"/>
                        <a:t>Zysk netto po odjęciu podatku</a:t>
                      </a:r>
                      <a:endParaRPr sz="900" b="1"/>
                    </a:p>
                  </a:txBody>
                  <a:tcPr marL="91425" marR="91425" marT="91425" marB="91425" anchor="b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1</a:t>
                      </a:r>
                      <a:endParaRPr sz="9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717.85</a:t>
                      </a:r>
                      <a:endParaRPr sz="9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721.44</a:t>
                      </a:r>
                      <a:endParaRPr sz="9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351.43</a:t>
                      </a:r>
                      <a:endParaRPr sz="9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-366.42</a:t>
                      </a:r>
                      <a:endParaRPr sz="9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-366.42</a:t>
                      </a:r>
                      <a:endParaRPr sz="9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2" name="Google Shape;172;p29"/>
          <p:cNvGraphicFramePr/>
          <p:nvPr/>
        </p:nvGraphicFramePr>
        <p:xfrm>
          <a:off x="220400" y="2720725"/>
          <a:ext cx="5754700" cy="691135"/>
        </p:xfrm>
        <a:graphic>
          <a:graphicData uri="http://schemas.openxmlformats.org/drawingml/2006/table">
            <a:tbl>
              <a:tblPr>
                <a:noFill/>
                <a:tableStyleId>{6629DECA-D16C-4ADE-99E0-49F208DBB553}</a:tableStyleId>
              </a:tblPr>
              <a:tblGrid>
                <a:gridCol w="11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b="1"/>
                        <a:t>Liczba akcji</a:t>
                      </a:r>
                      <a:endParaRPr sz="900" b="1"/>
                    </a:p>
                  </a:txBody>
                  <a:tcPr marL="91425" marR="91425" marT="91425" marB="91425" anchor="b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b="1"/>
                        <a:t>Kwota zainwestowana na lokacie</a:t>
                      </a:r>
                      <a:endParaRPr sz="900" b="1"/>
                    </a:p>
                  </a:txBody>
                  <a:tcPr marL="91425" marR="91425" marT="91425" marB="91425" anchor="b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b="1"/>
                        <a:t>Kwota na lokacie po roku</a:t>
                      </a:r>
                      <a:endParaRPr sz="900" b="1"/>
                    </a:p>
                  </a:txBody>
                  <a:tcPr marL="91425" marR="91425" marT="91425" marB="91425" anchor="b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1</a:t>
                      </a:r>
                      <a:endParaRPr sz="9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721.44</a:t>
                      </a:r>
                      <a:endParaRPr sz="9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735.87</a:t>
                      </a:r>
                      <a:endParaRPr sz="9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3" name="Google Shape;173;p29"/>
          <p:cNvSpPr txBox="1"/>
          <p:nvPr/>
        </p:nvSpPr>
        <p:spPr>
          <a:xfrm>
            <a:off x="516625" y="705300"/>
            <a:ext cx="29799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</a:rPr>
              <a:t>Tabela dla akcji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463425" y="22827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solidFill>
                  <a:schemeClr val="dk1"/>
                </a:solidFill>
              </a:rPr>
              <a:t>Tabela dla lokaty</a:t>
            </a:r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237725" y="35096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</a:rPr>
              <a:t>Tabela porównawcza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1186300" y="1009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DM Sans"/>
                <a:ea typeface="DM Sans"/>
                <a:cs typeface="DM Sans"/>
                <a:sym typeface="DM Sans"/>
              </a:rPr>
              <a:t>Wyniki modelu prophet a prawdziwe dane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25300" y="4399675"/>
            <a:ext cx="3282900" cy="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>
                <a:latin typeface="DM Sans"/>
                <a:ea typeface="DM Sans"/>
                <a:cs typeface="DM Sans"/>
                <a:sym typeface="DM Sans"/>
              </a:rPr>
              <a:t>Przewidywana cena wg modelu  to 351.43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1104450" y="889000"/>
            <a:ext cx="36807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Model prophet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5522700" y="889000"/>
            <a:ext cx="36807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</a:rPr>
              <a:t>Prawdziwe dane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5293150" y="4371900"/>
            <a:ext cx="3282900" cy="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>
                <a:latin typeface="DM Sans"/>
                <a:ea typeface="DM Sans"/>
                <a:cs typeface="DM Sans"/>
                <a:sym typeface="DM Sans"/>
              </a:rPr>
              <a:t>Rzeczywista cena według źródeł to 727,15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75" y="1435600"/>
            <a:ext cx="4284426" cy="28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700" y="1432925"/>
            <a:ext cx="4340574" cy="27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ctrTitle"/>
          </p:nvPr>
        </p:nvSpPr>
        <p:spPr>
          <a:xfrm>
            <a:off x="38925" y="-257900"/>
            <a:ext cx="4585500" cy="17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3600">
                <a:latin typeface="DM Sans"/>
                <a:ea typeface="DM Sans"/>
                <a:cs typeface="DM Sans"/>
                <a:sym typeface="DM Sans"/>
              </a:rPr>
              <a:t>Wnioski końcowe</a:t>
            </a:r>
            <a:endParaRPr sz="3400"/>
          </a:p>
        </p:txBody>
      </p:sp>
      <p:sp>
        <p:nvSpPr>
          <p:cNvPr id="198" name="Google Shape;198;p32"/>
          <p:cNvSpPr txBox="1"/>
          <p:nvPr/>
        </p:nvSpPr>
        <p:spPr>
          <a:xfrm>
            <a:off x="38925" y="1596931"/>
            <a:ext cx="3769200" cy="2794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pl" sz="1100" dirty="0">
                <a:solidFill>
                  <a:schemeClr val="lt1"/>
                </a:solidFill>
              </a:rPr>
              <a:t>Wspomnieć należy o ograniczeniach modeli i potencjalnych zastosowaniach w kontekście inwestycyjnym, biorąc pod uwagę, że żaden model nie jest w stanie przewidzieć przyszłych cen z pełną pewnością, a inwestorzy powinni używać tych narzędzi tylko jako części strategii inwestycyjnej.</a:t>
            </a:r>
            <a:endParaRPr sz="1100" dirty="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pl" sz="1100" dirty="0">
                <a:solidFill>
                  <a:schemeClr val="lt1"/>
                </a:solidFill>
              </a:rPr>
              <a:t>Jeśli jesteś początkującym inwestorem i szukasz skutecznej metody przewidywania cen aukcji, metoda Prophet może być doskonałym narzędziem dla Ciebie.</a:t>
            </a:r>
            <a:endParaRPr sz="1100" dirty="0">
              <a:solidFill>
                <a:schemeClr val="lt1"/>
              </a:solidFill>
            </a:endParaRPr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850" y="0"/>
            <a:ext cx="53543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1428D3C2-98E8-F50D-EDFC-36F871D7FD35}"/>
              </a:ext>
            </a:extLst>
          </p:cNvPr>
          <p:cNvSpPr txBox="1"/>
          <p:nvPr/>
        </p:nvSpPr>
        <p:spPr>
          <a:xfrm>
            <a:off x="190500" y="4538663"/>
            <a:ext cx="405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hlinkClick r:id="rId4"/>
              </a:rPr>
              <a:t>https://github.com/infoshareacademy/jdszr14-Tylda/tree/main/ml/docs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ctrTitle"/>
          </p:nvPr>
        </p:nvSpPr>
        <p:spPr>
          <a:xfrm>
            <a:off x="5249700" y="-53550"/>
            <a:ext cx="3894300" cy="17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4000">
                <a:latin typeface="DM Sans"/>
                <a:ea typeface="DM Sans"/>
                <a:cs typeface="DM Sans"/>
                <a:sym typeface="DM Sans"/>
              </a:rPr>
              <a:t>Cel prezentacji</a:t>
            </a:r>
            <a:endParaRPr sz="4700"/>
          </a:p>
        </p:txBody>
      </p:sp>
      <p:sp>
        <p:nvSpPr>
          <p:cNvPr id="68" name="Google Shape;68;p14"/>
          <p:cNvSpPr txBox="1"/>
          <p:nvPr/>
        </p:nvSpPr>
        <p:spPr>
          <a:xfrm>
            <a:off x="5409550" y="1959125"/>
            <a:ext cx="3416100" cy="23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l">
                <a:solidFill>
                  <a:schemeClr val="lt1"/>
                </a:solidFill>
              </a:rPr>
              <a:t>Analiza modeli do przewidywania cen akcji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l">
                <a:solidFill>
                  <a:schemeClr val="lt1"/>
                </a:solidFill>
              </a:rPr>
              <a:t>Praktyczne zastosowanie przewidywania cen aukcji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l">
                <a:solidFill>
                  <a:schemeClr val="lt1"/>
                </a:solidFill>
              </a:rPr>
              <a:t>Zakup akcji czy lokata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l">
                <a:solidFill>
                  <a:schemeClr val="lt1"/>
                </a:solidFill>
              </a:rPr>
              <a:t>Porównanie wyników modelu do rzeczywistych danych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l">
                <a:solidFill>
                  <a:schemeClr val="lt1"/>
                </a:solidFill>
              </a:rPr>
              <a:t>Znaczenie stosowania modeli do przewidywania cen w akcjach.</a:t>
            </a:r>
            <a:endParaRPr sz="1200">
              <a:solidFill>
                <a:schemeClr val="lt1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751"/>
            <a:ext cx="5091574" cy="511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2359708" y="-13566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 b="1">
                <a:solidFill>
                  <a:schemeClr val="lt1"/>
                </a:solidFill>
              </a:rPr>
              <a:t>Modele użyte do przewidywania cen</a:t>
            </a:r>
            <a:endParaRPr sz="2100" b="1">
              <a:solidFill>
                <a:schemeClr val="lt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75" y="3779350"/>
            <a:ext cx="4423327" cy="12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029500" y="818450"/>
            <a:ext cx="2619000" cy="10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Model Prophet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714475" y="842775"/>
            <a:ext cx="2619000" cy="10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Model Random Walk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798" y="1351800"/>
            <a:ext cx="3838452" cy="2223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8750" y="1313050"/>
            <a:ext cx="3746150" cy="25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25" y="114050"/>
            <a:ext cx="8405475" cy="492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400" y="49775"/>
            <a:ext cx="7939950" cy="49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21"/>
          <p:cNvGraphicFramePr/>
          <p:nvPr/>
        </p:nvGraphicFramePr>
        <p:xfrm>
          <a:off x="220400" y="4069250"/>
          <a:ext cx="5822675" cy="668485"/>
        </p:xfrm>
        <a:graphic>
          <a:graphicData uri="http://schemas.openxmlformats.org/drawingml/2006/table">
            <a:tbl>
              <a:tblPr>
                <a:noFill/>
                <a:tableStyleId>{6629DECA-D16C-4ADE-99E0-49F208DBB553}</a:tableStyleId>
              </a:tblPr>
              <a:tblGrid>
                <a:gridCol w="139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b="1"/>
                        <a:t>Liczba akcji</a:t>
                      </a:r>
                      <a:endParaRPr sz="900" b="1"/>
                    </a:p>
                  </a:txBody>
                  <a:tcPr marL="91425" marR="91425" marT="91425" marB="91425" anchor="b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b="1"/>
                        <a:t>Bardziej opłacalne</a:t>
                      </a:r>
                      <a:endParaRPr sz="900" b="1"/>
                    </a:p>
                  </a:txBody>
                  <a:tcPr marL="91425" marR="91425" marT="91425" marB="91425" anchor="b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b="1"/>
                        <a:t>Różnica</a:t>
                      </a:r>
                      <a:endParaRPr sz="900" b="1"/>
                    </a:p>
                  </a:txBody>
                  <a:tcPr marL="91425" marR="91425" marT="91425" marB="91425" anchor="b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1</a:t>
                      </a:r>
                      <a:endParaRPr sz="9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Akcja</a:t>
                      </a:r>
                      <a:endParaRPr sz="9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178.44</a:t>
                      </a:r>
                      <a:endParaRPr sz="9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21"/>
          <p:cNvSpPr txBox="1"/>
          <p:nvPr/>
        </p:nvSpPr>
        <p:spPr>
          <a:xfrm>
            <a:off x="3383650" y="172650"/>
            <a:ext cx="48168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Akcja czy lokata</a:t>
            </a:r>
            <a:endParaRPr sz="21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220400" y="1131075"/>
          <a:ext cx="6592300" cy="963585"/>
        </p:xfrm>
        <a:graphic>
          <a:graphicData uri="http://schemas.openxmlformats.org/drawingml/2006/table">
            <a:tbl>
              <a:tblPr>
                <a:noFill/>
                <a:tableStyleId>{6629DECA-D16C-4ADE-99E0-49F208DBB553}</a:tableStyleId>
              </a:tblPr>
              <a:tblGrid>
                <a:gridCol w="74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3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b="1"/>
                        <a:t>Liczba akcji</a:t>
                      </a:r>
                      <a:endParaRPr sz="900" b="1"/>
                    </a:p>
                  </a:txBody>
                  <a:tcPr marL="91425" marR="91425" marT="91425" marB="91425" anchor="b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b="1"/>
                        <a:t>Cena zakupu za akcję</a:t>
                      </a:r>
                      <a:endParaRPr sz="900" b="1"/>
                    </a:p>
                  </a:txBody>
                  <a:tcPr marL="91425" marR="91425" marT="91425" marB="91425" anchor="b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b="1"/>
                        <a:t>Cena z prowizją 0,5% dla brokera</a:t>
                      </a:r>
                      <a:endParaRPr sz="900" b="1"/>
                    </a:p>
                  </a:txBody>
                  <a:tcPr marL="91425" marR="91425" marT="91425" marB="91425" anchor="b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b="1"/>
                        <a:t>Kwota uzyskana po sprzedaży</a:t>
                      </a:r>
                      <a:endParaRPr sz="900" b="1"/>
                    </a:p>
                  </a:txBody>
                  <a:tcPr marL="91425" marR="91425" marT="91425" marB="91425" anchor="b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b="1"/>
                        <a:t>Zysk brutto przed odjęciem podatku</a:t>
                      </a:r>
                      <a:endParaRPr sz="900" b="1"/>
                    </a:p>
                  </a:txBody>
                  <a:tcPr marL="91425" marR="91425" marT="91425" marB="91425" anchor="b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b="1"/>
                        <a:t>Zysk netto po odjęciu podatku</a:t>
                      </a:r>
                      <a:endParaRPr sz="900" b="1"/>
                    </a:p>
                  </a:txBody>
                  <a:tcPr marL="91425" marR="91425" marT="91425" marB="91425" anchor="b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1</a:t>
                      </a:r>
                      <a:endParaRPr sz="9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1748.80</a:t>
                      </a:r>
                      <a:endParaRPr sz="9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1757.54</a:t>
                      </a:r>
                      <a:endParaRPr sz="9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2012.49</a:t>
                      </a:r>
                      <a:endParaRPr sz="9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263.69</a:t>
                      </a:r>
                      <a:endParaRPr sz="9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213.59</a:t>
                      </a:r>
                      <a:endParaRPr sz="9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6" name="Google Shape;116;p21"/>
          <p:cNvGraphicFramePr/>
          <p:nvPr/>
        </p:nvGraphicFramePr>
        <p:xfrm>
          <a:off x="220400" y="2720725"/>
          <a:ext cx="5754700" cy="691135"/>
        </p:xfrm>
        <a:graphic>
          <a:graphicData uri="http://schemas.openxmlformats.org/drawingml/2006/table">
            <a:tbl>
              <a:tblPr>
                <a:noFill/>
                <a:tableStyleId>{6629DECA-D16C-4ADE-99E0-49F208DBB553}</a:tableStyleId>
              </a:tblPr>
              <a:tblGrid>
                <a:gridCol w="11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b="1"/>
                        <a:t>Liczba akcji</a:t>
                      </a:r>
                      <a:endParaRPr sz="900" b="1"/>
                    </a:p>
                  </a:txBody>
                  <a:tcPr marL="91425" marR="91425" marT="91425" marB="91425" anchor="b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b="1"/>
                        <a:t>Kwota zainwestowana na lokacie</a:t>
                      </a:r>
                      <a:endParaRPr sz="900" b="1"/>
                    </a:p>
                  </a:txBody>
                  <a:tcPr marL="91425" marR="91425" marT="91425" marB="91425" anchor="b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b="1"/>
                        <a:t>Kwota na lokacie po roku</a:t>
                      </a:r>
                      <a:endParaRPr sz="900" b="1"/>
                    </a:p>
                  </a:txBody>
                  <a:tcPr marL="91425" marR="91425" marT="91425" marB="91425" anchor="b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1</a:t>
                      </a:r>
                      <a:endParaRPr sz="9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1757.54</a:t>
                      </a:r>
                      <a:endParaRPr sz="9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1792.69</a:t>
                      </a:r>
                      <a:endParaRPr sz="9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Google Shape;117;p21"/>
          <p:cNvSpPr txBox="1"/>
          <p:nvPr/>
        </p:nvSpPr>
        <p:spPr>
          <a:xfrm>
            <a:off x="516625" y="705300"/>
            <a:ext cx="29799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</a:rPr>
              <a:t>Tabela dla akcji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463425" y="22827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</a:rPr>
              <a:t>Tabela dla lokaty (2%)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237725" y="35096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</a:rPr>
              <a:t>Tabela porównawcza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1186300" y="1009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DM Sans"/>
                <a:ea typeface="DM Sans"/>
                <a:cs typeface="DM Sans"/>
                <a:sym typeface="DM Sans"/>
              </a:rPr>
              <a:t>Wyniki modelu prophet a prawdziwe dane 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25300" y="4399675"/>
            <a:ext cx="3282900" cy="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>
                <a:latin typeface="DM Sans"/>
                <a:ea typeface="DM Sans"/>
                <a:cs typeface="DM Sans"/>
                <a:sym typeface="DM Sans"/>
              </a:rPr>
              <a:t>Przewidywana cena wg modelu 2012.49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1104450" y="889000"/>
            <a:ext cx="36807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Model prophet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5522700" y="889000"/>
            <a:ext cx="36807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</a:rPr>
              <a:t>Prawdziwe dane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5293150" y="4371900"/>
            <a:ext cx="3282900" cy="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>
                <a:latin typeface="DM Sans"/>
                <a:ea typeface="DM Sans"/>
                <a:cs typeface="DM Sans"/>
                <a:sym typeface="DM Sans"/>
              </a:rPr>
              <a:t>Rzeczywista cena według źródeł to 1790,75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0" y="1405025"/>
            <a:ext cx="4563199" cy="2853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150" y="1532100"/>
            <a:ext cx="4231299" cy="27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87" y="67825"/>
            <a:ext cx="8216026" cy="4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75" y="87450"/>
            <a:ext cx="8047975" cy="496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339</Words>
  <Application>Microsoft Office PowerPoint</Application>
  <PresentationFormat>Pokaz na ekranie (16:9)</PresentationFormat>
  <Paragraphs>90</Paragraphs>
  <Slides>12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8" baseType="lpstr">
      <vt:lpstr>DM Sans</vt:lpstr>
      <vt:lpstr>Roboto</vt:lpstr>
      <vt:lpstr>Arial</vt:lpstr>
      <vt:lpstr>Old Standard TT</vt:lpstr>
      <vt:lpstr>DM Sans Medium</vt:lpstr>
      <vt:lpstr>Paperback</vt:lpstr>
      <vt:lpstr>Tylda - ML</vt:lpstr>
      <vt:lpstr>Cel prezentacji</vt:lpstr>
      <vt:lpstr>Modele użyte do przewidywania cen</vt:lpstr>
      <vt:lpstr>Prezentacja programu PowerPoint</vt:lpstr>
      <vt:lpstr>Prezentacja programu PowerPoint</vt:lpstr>
      <vt:lpstr>Prezentacja programu PowerPoint</vt:lpstr>
      <vt:lpstr>Wyniki modelu prophet a prawdziwe dane </vt:lpstr>
      <vt:lpstr>Prezentacja programu PowerPoint</vt:lpstr>
      <vt:lpstr>Prezentacja programu PowerPoint</vt:lpstr>
      <vt:lpstr>Prezentacja programu PowerPoint</vt:lpstr>
      <vt:lpstr>Wyniki modelu prophet a prawdziwe dane</vt:lpstr>
      <vt:lpstr>Wnioski końcowe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Tylda - ML</dc:title>
  <dc:creator>Aleja</dc:creator>
  <cp:lastModifiedBy>Lukasz Lukasz</cp:lastModifiedBy>
  <cp:revision>2</cp:revision>
  <dcterms:modified xsi:type="dcterms:W3CDTF">2024-02-25T12:39:26Z</dcterms:modified>
</cp:coreProperties>
</file>