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4"/>
  </p:notes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  <p:sldId id="270" r:id="rId10"/>
    <p:sldId id="272" r:id="rId11"/>
    <p:sldId id="274" r:id="rId12"/>
    <p:sldId id="276" r:id="rId13"/>
    <p:sldId id="278" r:id="rId14"/>
    <p:sldId id="280" r:id="rId15"/>
    <p:sldId id="281" r:id="rId16"/>
    <p:sldId id="284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</p:sldIdLst>
  <p:sldSz cx="9144000" cy="5143500" type="screen16x9"/>
  <p:notesSz cx="6858000" cy="9144000"/>
  <p:embeddedFontLst>
    <p:embeddedFont>
      <p:font typeface="DM Sans" pitchFamily="2" charset="-18"/>
      <p:regular r:id="rId75"/>
      <p:bold r:id="rId76"/>
      <p:italic r:id="rId77"/>
      <p:boldItalic r:id="rId78"/>
    </p:embeddedFont>
    <p:embeddedFont>
      <p:font typeface="DM Sans Medium" pitchFamily="2" charset="-18"/>
      <p:regular r:id="rId79"/>
      <p:bold r:id="rId80"/>
      <p:italic r:id="rId81"/>
      <p:boldItalic r:id="rId82"/>
    </p:embeddedFont>
    <p:embeddedFont>
      <p:font typeface="Roboto" panose="02000000000000000000" pitchFamily="2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2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c5a65051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c5a65051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c5a6505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c5a6505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c5a65051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c5a65051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c5a65051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c5a65051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c5a65051c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c5a65051c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ed06964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ed069644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c5a65051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c5a65051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c5a65051c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c5a65051c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c5a65051c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c5a65051c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c5a65051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c5a65051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c5a65051c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c5a65051c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c5a65051c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c5a65051c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c5a65051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c5a65051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c5a65051c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c5a65051c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c5a65051c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c5a65051c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c5a65051c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c5a65051c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c5a65051c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c5a65051c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c5a65051c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c5a65051c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ec5a6505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ec5a6505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c5a65051c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c5a65051c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c5a65051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c5a65051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09912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09912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c5a65051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c5a65051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c5a65051c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c5a65051c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c5a65051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c5a65051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c5a65051c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c5a65051c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c5a65051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c5a65051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c5a65051c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ec5a65051c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c5a65051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c5a65051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c5a65051c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c5a65051c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c5a65051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c5a65051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c5a65051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c5a65051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c5a6505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c5a6505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c5a65051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ec5a65051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c5a65051c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c5a65051c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c5a65051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c5a65051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c5a65051c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c5a65051c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c5a65051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c5a65051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c5a65051c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c5a65051c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c5a65051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c5a65051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ec5a65051c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ec5a65051c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c5a65051c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c5a65051c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c5a65051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c5a65051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c5a6505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c5a65051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c5a65051c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c5a65051c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c5a65051c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ec5a65051c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c5a65051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c5a65051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ec5a65051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ec5a65051c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c5a65051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c5a65051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c5a65051c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c5a65051c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ec5a65051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ec5a65051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c5a65051c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ec5a65051c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c5a65051c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c5a65051c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ec5a65051c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ec5a65051c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c5a65051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c5a65051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c5a65051c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c5a65051c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c5a65051c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c5a65051c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c5a65051c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ec5a65051c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c5a65051c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c5a65051c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ec5a65051c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ec5a65051c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ec5a65051c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ec5a65051c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ec5a65051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ec5a65051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c5a65051c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ec5a65051c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ec5a65051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ec5a65051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ec5a65051c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ec5a65051c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c5a65051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c5a65051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c5a65051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ec5a65051c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ec5a65051c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ec5a65051c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c5a65051c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c5a65051c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c5a65051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c5a65051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c5a6505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c5a6505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324025" y="730725"/>
            <a:ext cx="3727500" cy="11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latin typeface="DM Sans"/>
                <a:ea typeface="DM Sans"/>
                <a:cs typeface="DM Sans"/>
                <a:sym typeface="DM Sans"/>
              </a:rPr>
              <a:t>Tylda - Python</a:t>
            </a:r>
            <a:endParaRPr sz="4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24025" y="2285150"/>
            <a:ext cx="3690900" cy="18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139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Analiza Danych Pracowniczych - Wnioski dla Działu HR</a:t>
            </a:r>
            <a:endParaRPr sz="2139">
              <a:solidFill>
                <a:schemeClr val="dk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Projekt grupowy: Łukasz Zacharewicz, Adriana Strugalska, Marcin Brysiak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2025"/>
            <a:ext cx="5185526" cy="51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75" y="231975"/>
            <a:ext cx="7119975" cy="4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775" y="228875"/>
            <a:ext cx="6958251" cy="462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76200" y="4724400"/>
            <a:ext cx="760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Korelacja Pearsona między wiekiem a długością pracy w obecnej firmie: 0.3113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CCCC"/>
              </a:solidFill>
            </a:endParaRPr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02" y="252969"/>
            <a:ext cx="6548699" cy="424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00" y="326050"/>
            <a:ext cx="5283549" cy="40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152400" y="4572000"/>
            <a:ext cx="7836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Test t-Studenta: t_stat = 1.221, p_value = 0.222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CCC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/>
        </p:nvSpPr>
        <p:spPr>
          <a:xfrm>
            <a:off x="5501400" y="609600"/>
            <a:ext cx="35472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l" sz="1300" b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Główne Wnioski:</a:t>
            </a:r>
            <a:endParaRPr sz="1300" b="1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 Medium"/>
              <a:buNone/>
            </a:pPr>
            <a:r>
              <a:rPr lang="pl" sz="1000">
                <a:solidFill>
                  <a:srgbClr val="37415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Satysfakcja i Rotacja:</a:t>
            </a:r>
            <a:endParaRPr sz="1000">
              <a:solidFill>
                <a:srgbClr val="37415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Brak silnej korelacji między wynagrodzeniem a satysfakcją z relacji zawodowych.</a:t>
            </a:r>
            <a:endParaRPr sz="10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Niewielka zależność między czasem od ostatniej promocji a decyzją o odejściu z firmy.</a:t>
            </a:r>
            <a:endParaRPr sz="10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 Medium"/>
              <a:buNone/>
            </a:pPr>
            <a:r>
              <a:rPr lang="pl" sz="1000">
                <a:solidFill>
                  <a:srgbClr val="37415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Szkolenia:</a:t>
            </a:r>
            <a:endParaRPr sz="1000">
              <a:solidFill>
                <a:srgbClr val="37415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Szkolenia nie wykazują bezpośredniego wpływu na wydajność pracowniczą.</a:t>
            </a:r>
            <a:endParaRPr sz="10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Liczba godzin szkoleniowych nie jest skorelowana ze stopniem zaangażowania w pracę.</a:t>
            </a:r>
            <a:endParaRPr sz="10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 Medium"/>
              <a:buNone/>
            </a:pPr>
            <a:r>
              <a:rPr lang="pl" sz="1000">
                <a:solidFill>
                  <a:srgbClr val="374151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Zaangażowanie:</a:t>
            </a:r>
            <a:endParaRPr sz="1000">
              <a:solidFill>
                <a:srgbClr val="374151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Potrzeba dostosowania programów szkoleniowych do indywidualnych potrzeb pracowników.</a:t>
            </a:r>
            <a:endParaRPr sz="10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Inne czynniki, takie jak kultura organizacyjna, mogą mieć większy wpływ na zaangażowanie niż szkolenia.</a:t>
            </a:r>
            <a:endParaRPr sz="10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>
                <a:solidFill>
                  <a:srgbClr val="980000"/>
                </a:solidFill>
              </a:rPr>
              <a:t>GOTOWE SLAJDY - KONIEC</a:t>
            </a:r>
            <a:endParaRPr sz="4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615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82500"/>
              <a:buNone/>
            </a:pPr>
            <a:r>
              <a:rPr lang="pl" sz="12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Związek między czasem spędzonym na obecnym stanowisku bez awansu a odejściem z firmy.</a:t>
            </a:r>
            <a:endParaRPr sz="122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6109525" y="216325"/>
            <a:ext cx="30000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Kluczowe wnioski z analizy związku między czasem spędzonym na obecnym stanowisku bez awansu a odejściem z firmy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Pracownicy, którzy odeszli, mieli tendencję do spędzenia mniej czasu na obecnym stanowisku niż ci, którzy pozostali.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Długi czas bez awansu może być czynnikiem wpływającym na decyzję o odejściu.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Możliwe, że pracownicy oczekują uznania w postaci awansu w rozsądnym czasie i są skłonni odejść, jeśli te oczekiwania nie są spełnione.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Wykres sugeruje, że awanse mogą odgrywać znaczącą rolę w zatrzymywaniu pracowników.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DM Sans"/>
              <a:buChar char="●"/>
            </a:pPr>
            <a:r>
              <a:rPr lang="pl" sz="10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Warto zauważyć pojedyncze przypadki (obserwacje odstające) pracowników, którzy pozostali w firmie pomimo bardzo długiego czasu bez awansu.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Wnioski dla działu HR: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Dział HR powinien opracować cele strategii retencji skierowane do grup wiekowych, w których rotacja jest największa.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Dział HR powinien zastanowić się nad wprowadzeniem środków mających na celu zwiększenie zaangażowania pracowników w kluczowych punktach ich kariery.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Ważne może być zbadanie polityk awansów i możliwości rozwoju kariery, aby zrozumieć, czy obecny system wspiera retencję pracowników i jakie mogą być przyczyny ich odejść.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Wykrycie trendów w odejściach może również pomóc w przewidywaniu potrzeb rekrutacyjnych i w planowaniu zasobów ludzkich.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Dział HR powinien rozważyć te dane jako wskazówkę, że możliwość awansu jest ważnym aspektem zadowolenia z pracy i może wpływać na decyzje pracowników o odejściu.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Wdrażanie regularnych przeglądów ścieżek kariery, jasne kryteria awansów i rozwijanie kultury uznania mogą pomóc w zwiększeniu satysfakcji i retencji pracowników.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0525"/>
            <a:ext cx="49630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3"/>
          <p:cNvSpPr txBox="1"/>
          <p:nvPr/>
        </p:nvSpPr>
        <p:spPr>
          <a:xfrm>
            <a:off x="401000" y="4497000"/>
            <a:ext cx="489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Korelacja Pearsona między dochodami a satysfakcją…: -0.007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CCC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43"/>
          <p:cNvSpPr txBox="1"/>
          <p:nvPr/>
        </p:nvSpPr>
        <p:spPr>
          <a:xfrm>
            <a:off x="5632550" y="714900"/>
            <a:ext cx="3000000" cy="3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Kluczowe wnioski z analizy zależności między dochodami miesięcznymi pracowników a ich satysfakcją z pracy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Nie ma statystycznie istotnej korelacji między dochodami miesięcznymi a satysfakcją z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Wyniki sugerują, że inne czynniki, takie jak warunki pracy, relacje z kolegami i przełożonymi, możliwości rozwoju czy poczucie wpływu na swoje obowiązki, mogą mieć większe znaczenie dla satysfakcji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501576" y="2027550"/>
            <a:ext cx="3288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555" b="1">
                <a:latin typeface="DM Sans"/>
                <a:ea typeface="DM Sans"/>
                <a:cs typeface="DM Sans"/>
                <a:sym typeface="DM Sans"/>
              </a:rPr>
              <a:t>Cel Analizy:</a:t>
            </a:r>
            <a:endParaRPr sz="2555"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50">
                <a:latin typeface="DM Sans Medium"/>
                <a:ea typeface="DM Sans Medium"/>
                <a:cs typeface="DM Sans Medium"/>
                <a:sym typeface="DM Sans Medium"/>
              </a:rPr>
              <a:t>Zbadanie kluczowych wskaźników wpływających na satysfakcję, zaangażowanie oraz rotację pracowników w celu identyfikacji obszarów do optymalizacji w strategiach zarządzania zasobami ludzkimi.</a:t>
            </a:r>
            <a:endParaRPr sz="155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725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Dział HR powinien rozważyć różne strategie motywacyjne, które nie koncentrują się wyłącznie na wynagrodzeniu, ale także na innych aspektach pracy, które mogą przynosić pracownikom większą satysfakcję.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Dział HR może podjąć działania mające na celu budowanie pozytywnej kultury organizacyjnej, która wspiera satysfakcję i zaangażowanie pracowników.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75" y="529675"/>
            <a:ext cx="531577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5"/>
          <p:cNvSpPr txBox="1"/>
          <p:nvPr/>
        </p:nvSpPr>
        <p:spPr>
          <a:xfrm>
            <a:off x="49925" y="4495500"/>
            <a:ext cx="808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Test ANOVA dla dochodów Attrition: F_stat = 38.488, p_value = 7.147363985353002e-10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CCCC"/>
              </a:solidFill>
            </a:endParaRPr>
          </a:p>
        </p:txBody>
      </p:sp>
      <p:sp>
        <p:nvSpPr>
          <p:cNvPr id="232" name="Google Shape;232;p45"/>
          <p:cNvSpPr txBox="1"/>
          <p:nvPr/>
        </p:nvSpPr>
        <p:spPr>
          <a:xfrm>
            <a:off x="5805675" y="813825"/>
            <a:ext cx="3000000" cy="29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Kluczowe wnioski z analizy rozkładu dochodów miesięcznych pracowników w zależności od rotacji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Istnieje statystycznie istotna różnica w dochodach miesięcznych między pracownikami, którzy odeszli z firmy, a tymi, którzy pozostali.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Pracownicy, którzy odeszli, generalnie mieli niższe dochody miesięczne niż ci, którzy pozostali w firmie.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Dział HR powinien zbadać, czy strategie wynagrodzeń są wystarczające do utrzymania talentów w firmie.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Możliwe, że firma musi przemyśleć swoją politykę wynagrodzeń, aby zapewnić bardziej konkurencyjne stawki dla pracowników, szczególnie w kontekście rynku pracy i branży.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Aby zatrzymać pracowników, dział HR może potrzebować opracować bardziej złożone pakiety wynagrodzeń, które obejmują nie tylko podstawowe wynagrodzenie, ale także bonusy, świadczenia i plany rozwoju kariery.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Wyniki mogą również sugerować potrzebę skupienia się na możliwościach rozwoju zawodowego i awansu, które mogą wpływać na satysfakcję pracowników i ich decyzję o pozostaniu w firmie.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M Sans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Dane te mogą pomóc działowi HR w identyfikacji grup ryzyka pod względem rotacji i skierowaniu działań w celu zwiększenia retencji w tych grupach.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Planowanie rozwoju kariery: Wykształcenie wydaje się być istotnym czynnikiem wpływającym na poziom stanowiska, co wskazuje na potrzebę inwestowania w rozwój pracowników poprzez programy edukacyjne i szkoleniowe.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Ocena strategii awansów: Wyniki mogą zachęcić do przemyślenia strategii awansów, aby zapewnić, że pracownicy o niższym poziomie wykształcenia, którzy posiadają niezbędne umiejętności i doświadczenie, również mają możliwość awansu.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Rekrutacja i selekcja: Dział HR może chcieć zwrócić uwagę na poziom wykształcenia podczas rekrutacji na wyższe stanowiska, ale także zauważyć wartość doświadczenia i innych miękkich umiejętności, które mogą przyczyniać się do sukcesu na danym stanowisku.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Polityka równości szans: Należy zadbać o to, aby polityka firmy wspierała równość szans w rozwoju kariery, niezależnie od poziomu formalnego wykształcenia, a skupiała się bardziej na kompetencjach i wynikach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związku między edukacją a wynikami: HR może także przeprowadzić dalszą analizę, aby zrozumieć, jak wykształcenie wpływa na wyniki pracy i ogólną produktywność.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ścieżek kariery: Zrozumienie, jakie dziedziny edukacji przekładają się na szybsze lub wyższe awanse, może pomóc w kształtowaniu polityki rozwoju zawodowego.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Dostosowanie programów rozwojowych: Programy szkoleniowe i rozwojowe mogą być dostosowane, aby lepiej wspierać pracowników z dziedzin, które nie pokazują wysokiego poziomu stanowisk.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Rozwój strategii rekrutacyjnej: Informacje te mogą być wykorzystane do kształtowania strategii rekrutacyjnej, aby przyciągać talent z dziedzin edukacji, które są obecnie mniej reprezentowane na wyższych stanowiskach.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Zrównoważenie szans awansu: Możliwe, że dział HR będzie musiał zająć się zrównoważeniem szans awansu między różnymi dziedzinami edukacji, aby zapewnić sprawiedliwość w procesie rozwoju kariery.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Wnioskowanie o potrzebach szkoleniowych: Na podstawie rozkładu można wnioskować o potencjalnych potrzebach szkoleniowych dla pracowników z określonych dziedzin edukacji, szczególnie jeśli są związane z konkretnymi umiejętnościami lub wiedzą specjalistyczną.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Ocena polityki awansów: Analiza może pomóc w ocenie, czy obecna polityka awansów jest sprawiedliwa i czy poziom wykształcenia właściwie wpływa na decyzje o awansach.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Rozwój pracowników: Dział HR może chcieć zaoferować dodatkowe szkolenia lub programy rozwojowe dla tych, którzy czekają na awans dłużej niż przeciętnie.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Planowanie sukcesji: Informacje te mogą pomóc w identyfikacji potencjalnych liderów i w planowaniu sukcesji na kluczowych stanowiskach.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Motywacja i zaangażowanie: Należy zwrócić uwagę na motywację pracowników, którzy mogą być zniechęceni z powodu braku awansu, oraz pracować nad strategiami, które utrzymają ich zaangażowanie.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różnorodności: Warto również zbadać, czy różnorodność w edukacji pracowników wpływa na różnorodność doświadczeń i perspektyw w organizacji, co może być cenne dla innowacyjności i rozwiązywania problemów.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Zrozumienie wpływu edukacji: Analiza może pomóc w zrozumieniu, czy dziedzina edukacji wpływa na rozwój kariery pracowników i szybkość ich awansów.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Optymalizacja programów rozwoju: Wyniki mogą sugerować potrzebę optymalizacji programów rozwojowych i szkoleniowych, aby wspierać rozwój kariery pracowników z różnych dziedzin edukacji.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polityki awansów: Dział HR może zbadać, czy istniejące praktyki awansów są sprawiedliwe i czy są stosowane jednolicie w różnych dziedzinach edukacji.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Rozwój talentów: Informacje te mogą być użyte do identyfikowania talentów w organizacji i zapewnienia, że pracownicy z różnych dziedzin mają równy dostęp do możliwości rozwoju i awansu.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Motywacja pracowników: Dział HR może rozważyć wprowadzenie dodatkowych środków motywacyjnych dla tych, którzy czekają na awans dłużej, aby utrzymać ich zaangażowanie i satysfakcję z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Dalsza analiza: Dane te mogą być pomocne w dalszej analizie przyczyn różnic w czasie oczekiwania na awans i w dostosowywaniu polityki HR w celu wspierania sprawiedliwego rozwoju pracowników.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0" y="728941"/>
            <a:ext cx="5338350" cy="428385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65100" y="577050"/>
            <a:ext cx="3388500" cy="44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</a:t>
            </a:r>
            <a:r>
              <a:rPr lang="pl" sz="1100" b="1">
                <a:solidFill>
                  <a:srgbClr val="980000"/>
                </a:solidFill>
                <a:highlight>
                  <a:srgbClr val="FFFFFF"/>
                </a:highlight>
              </a:rPr>
              <a:t>(poziomu wykształcenia a ogólną satysfakcja z pracy) tytuł wykresu</a:t>
            </a:r>
            <a:endParaRPr sz="1100" b="1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Satysfakcja z pracy jest podobna na wszystkich poziomach wykształcenia, co wskazuje na to, że poziom wykształcenia nie ma silnego wpływu na ogólną satysfakcję z pracy.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Mediana satysfakcji z pracy dla każdego poziomu wykształcenia jest umiejscowiona około wartości 3 na skali, co może sugerować, że pracownicy są ogólnie raczej zadowoleni ze swojej pracy, niezależnie od wykształcenia.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Zakresy satysfakcji (reprezentowane przez wysokość pudełek i "wąsy") są podobne wśród różnych poziomów wykształcenia, co wskazuje na to, że pracownicy na wszystkich poziomach edukacji doświadczają podobnych poziomów satysfakcji.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Polityka wynagrodzeń i rozwoju: Firma powinna skupić się nie tylko na poziomie wykształcenia przy ustalaniu wynagrodzeń i oferowaniu możliwości rozwoju, ale także na innych czynnikach, które mogą wpływać na satysfakcję z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Równość w miejscu pracy: Wyniki mogą sugerować, że firma dobrze radzi sobie z zapewnieniem równości w miejscu pracy, ponieważ poziom wykształcenia nie wydaje się wpływać na satysfakcję z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motywacyjne: Dział HR może rozważyć implementację lub aktualizację programów motywacyjnych, które odpowiadają na różnorodne potrzeby pracowników, niezależnie od ich poziomu wykształcenia.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Zarządzanie talentami: Wyniki mogą zachęcić dział HR do kontynuowania bądź wdrażania bardziej zróżnicowanego podejścia do zarządzania talentami, które bierze pod uwagę indywidualne potrzeby i preferencje pracowników.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175350"/>
            <a:ext cx="605189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3"/>
          <p:cNvSpPr txBox="1"/>
          <p:nvPr/>
        </p:nvSpPr>
        <p:spPr>
          <a:xfrm>
            <a:off x="154225" y="4152775"/>
            <a:ext cx="6240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ANOVA dla poziomu stanowiska a Education: F_stat = 5.042, p_value = 0.000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ANOVA dla szybkości awansów a Education: F_stat = 5.042, p_value = 0.000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ANOVA dla ogólnej satysfakcji z pracy a Education: F_stat = 5.042, p_value = 0.000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415825" y="302875"/>
            <a:ext cx="2595600" cy="4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wpływu dziedziny edukacji a ogólna satysfakcję z pracy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Mediana i rozkład satysfakcji są podobne dla różnych dziedzin edukacji, co sugeruje, że dziedzina edukacji nie ma dużego wpływu na poziom satysfakcji z pracy.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Wyniki testu ANOVA sugerują, że istnieją statystycznie istotne różnice w poziomie stanowiska, szybkości awansów i ogólnej satysfakcji z pracy między różnymi dziedzinami edukacji.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Dział HR powinien przyjrzeć się tym różnicom bliżej, aby zrozumieć ich przyczyny i znaleźć sposoby na zwiększenie równości szans oraz satysfakcji pracowników.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00" y="226125"/>
            <a:ext cx="7293451" cy="46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337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Różnice w poziomie stanowiska: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○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powinien przeanalizować, czy istnieją jakieś czynniki, które mogą wyjaśniać różnice w poziomie stanowiska między pracownikami z różnych dziedzin edukacji. Na przykład, czy pracownicy z niektórych dziedzin mają większe trudności z dostępem do szkoleń lub możliwości rozwoju, które mogą pomóc im w awansie?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○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może rozważyć wprowadzenie programów lub polityk, które pomogą pracownikom z różnych dziedzin edukacji rozwijać umiejętności i kompetencje potrzebne do awansu.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Różnice w szybkości awansów: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○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powinien przeanalizować, czy istnieją jakieś czynniki, które mogą wyjaśniać różnice w szybkości awansów między pracownikami z różnych dziedzin edukacji. Na przykład, czy pracownicy z niektórych dziedzin są mniej narażeni na awans, ponieważ ich role są mniej związane z kluczowymi celami firmy?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○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może rozważyć wprowadzenie zmian w procesie awansów, aby zapewnić, że wszyscy pracownicy mają równe szanse na awans.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337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Różnice w satysfakcji z pracy: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○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powinien przeprowadzić badania wśród pracowników, aby zrozumieć, dlaczego pracownicy z różnych dziedzin edukacji mają różne poziomy satysfakcji z pracy. Na przykład, czy pracownicy z niektórych dziedzin mają inne oczekiwania lub potrzeby w zakresie satysfakcji z pracy?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914400" lvl="1" indent="-293369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Char char="○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może rozważyć wprowadzenie zmian w programach lub polityce firmy, aby lepiej zaspokoić potrzeby pracowników z różnych dziedzin edukacji.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Planowanie sukcesji: Dane mogą pomóc w identyfikacji pracowników, którzy mogą być bliscy przejścia na emeryturę, co jest kluczowe dla planowania sukcesji i zarządzania wiedzą.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Strategie retencji: Zrozumienie, że pracownicy z dłuższym stażem pracy są zazwyczaj starsi, może wskazywać na to, że doświadczeni pracownicy są bardziej lojalni wobec firmy. HR może chcieć skupić się na zatrzymaniu tych wartościowych talentów.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rozwojowe: Możliwe, że starsi pracownicy są zainteresowani różnymi formami rozwoju niż młodsi pracownicy. Programy szkoleniowe i rozwojowe mogą być dostosowane do różnych grup wiekowych.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Zdrowie i dobrostan: Długoterminowe zatrudnienie może wiązać się z potrzebą skoncentrowania się na zdrowiu i dobrostanie starszych pracowników, aby mogli oni efektywnie pracować jak najdłużej.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rotacji pracowników: Niski współczynnik rotacji wśród starszych pracowników może być sygnałem, że firma skutecznie spełnia ich oczekiwania zawodowe i osobiste.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47195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6"/>
          <p:cNvSpPr txBox="1"/>
          <p:nvPr/>
        </p:nvSpPr>
        <p:spPr>
          <a:xfrm>
            <a:off x="152400" y="4572000"/>
            <a:ext cx="843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Test proporcji między Attrition a grupą wiekową: p_value = 7.354270742951739e-14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CCCC"/>
              </a:solidFill>
            </a:endParaRPr>
          </a:p>
        </p:txBody>
      </p:sp>
      <p:sp>
        <p:nvSpPr>
          <p:cNvPr id="292" name="Google Shape;292;p56"/>
          <p:cNvSpPr txBox="1"/>
          <p:nvPr/>
        </p:nvSpPr>
        <p:spPr>
          <a:xfrm>
            <a:off x="5447575" y="1052075"/>
            <a:ext cx="3000000" cy="27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wiekiem pracowników a skłonnością do zmiany pracy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980000"/>
                </a:solidFill>
                <a:highlight>
                  <a:srgbClr val="FFFFFF"/>
                </a:highlight>
              </a:rPr>
              <a:t>Wiek przedział co 10 lat</a:t>
            </a:r>
            <a:endParaRPr sz="1200" b="1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Młodsi pracownicy są bardziej skłonni do zmiany pracy niż starsi pracownicy.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Różnica w rotacji między grupami wiekowymi jest statystycznie istotna.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Zrozumienie rotacji: Wyniki wskazują, że młodsi pracownicy są bardziej skłonni do zmiany pracy, co może wskazywać na potrzebę zbadania, co motywuje młodsze pokolenie do pozostania w firmie.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retencyjne: Istnieje możliwość opracowania celowanych programów retencyjnych skierowanych do młodszych pracowników, aby zwiększyć ich lojalność i zmniejszyć rotację.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Rozwój kariery: Wyniki mogą podkreślać potrzebę oferowania ścieżek rozwoju zawodowego, które są atrakcyjne dla młodszych pracowników i skupiają się na długoterminowym rozwoju i awansie zawodowym.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potrzeb i oczekiwań: HR powinien zbadać, jakie potrzeby i oczekiwania mają młodsi pracownicy, aby lepiej dostosować środowisko pracy i oferowane korzyści.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8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Wpływ podróży służbowych na satysfakcję z pracy </a:t>
            </a:r>
            <a:endParaRPr/>
          </a:p>
        </p:txBody>
      </p:sp>
      <p:pic>
        <p:nvPicPr>
          <p:cNvPr id="303" name="Google Shape;3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6725"/>
            <a:ext cx="5331264" cy="4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8"/>
          <p:cNvSpPr txBox="1"/>
          <p:nvPr/>
        </p:nvSpPr>
        <p:spPr>
          <a:xfrm>
            <a:off x="5762725" y="869800"/>
            <a:ext cx="30000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</a:t>
            </a:r>
            <a:r>
              <a:rPr lang="pl" sz="1200" b="1">
                <a:solidFill>
                  <a:srgbClr val="980000"/>
                </a:solidFill>
                <a:highlight>
                  <a:srgbClr val="FFFFFF"/>
                </a:highlight>
              </a:rPr>
              <a:t>(podróż służbowa a satysfakcja z pracy pracowników) tytuł wykresu</a:t>
            </a:r>
            <a:endParaRPr sz="1200" b="1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satysfakcji z pracy jest podobna w każdej kategorii podróży służbowych, co wskazuje na to, że intensywność podróży służbowych nie ma dużego wpływu na ogólną satysfakcję z pracy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Zakres satysfakcji (pokazany przez wysokość pudełek i wąsów) jest nieco większy dla pracowników, którzy podróżują rzadko, co sugeruje większą zmienność satysfakcji w tej grupie.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Polityka podróży służbowych: Obecna polityka podróży służbowych nie wydaje się negatywnie wpływać na satysfakcję z pracy, ale warto monitorować, czy nie powoduje to innych problemów, takich jak wypalenie zawodowe czy problemy z równowagą między życiem zawodowym a prywatnym.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Wsparcie dla podróżujących pracowników: Należy zapewnić odpowiednie wsparcie dla pracowników często podróżujących, np. poprzez elastyczne godziny pracy, możliwość pracy zdalnej po podróży lub dodatkowe dni wolne.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indywidualnych preferencji: Satysfakcja z pracy może być różna w zależności od indywidualnych preferencji pracowników w kwestii podróży służbowych, więc warto przeprowadzić dalszą analizę, aby lepiej zrozumieć potrzeby indywidualne.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Monitorowanie i przegląd: Regularne przeglądy i monitorowanie satysfakcji z pracy wśród pracowników podróżujących mogą pomóc w wykrywaniu problemów na wczesnym etapie i wdrażaniu odpowiednich działań.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5725"/>
            <a:ext cx="613697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0"/>
          <p:cNvSpPr txBox="1"/>
          <p:nvPr/>
        </p:nvSpPr>
        <p:spPr>
          <a:xfrm>
            <a:off x="304800" y="4152900"/>
            <a:ext cx="5395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ANOVA dla satysfakcji z pracy a BusinessTravel: F_stat = 0.982, p_value = 0.374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ANOVA dla równowagi między życiem zawodowym a prywatnym a BusinessTravel: F_stat = 0.11798719311954148, p_value = 0.8887158665645974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16" name="Google Shape;316;p60"/>
          <p:cNvSpPr txBox="1"/>
          <p:nvPr/>
        </p:nvSpPr>
        <p:spPr>
          <a:xfrm>
            <a:off x="5776500" y="694725"/>
            <a:ext cx="30000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wpływu podróży służbowych na równowagę między życiem zawodowym a prywatnym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równowagi między życiem zawodowym a prywatnym jest dość podobna w każdej grupie podróży służbowych, co sugeruje, że częstotliwość podróży służbowych nie ma dużej różnicy na percepcję równowagi życiowej przez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Nie ma statystycznie istotnych różnic w postrzeganiu równowagi między życiem zawodowym a prywatnym między grupami podróżującymi i niepodróżującymi.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Polityka podróży służbowych: Obecna polityka dotycząca podróży służbowych może nie wymagać drastycznych zmian w odniesieniu do równowagi między życiem zawodowym a prywatnym, ale należy nadal monitorować sytuację.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Wsparcie dla podróżujących pracowników: Dział HR powinien nadal zapewniać wsparcie dla pracowników podróżujących, aby utrzymać pozytywną równowagę między życiem zawodowym a prywatnym, szczególnie dla osób podróżujących często.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indywidualnych przypadków: Mimo braku statystycznie istotnych różnic, indywidualni pracownicy mogą różnie odczuwać wpływ podróży służbowych na ich życie, co wymaga indywidualnego podejścia.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Elastyczne podejście: Firma może rozważyć elastyczne podejście do podróży służbowych, pozwalające pracownikom na większy wybór i kontrolę nad ich częstotliwością i czasem.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2"/>
          <p:cNvSpPr txBox="1">
            <a:spLocks noGrp="1"/>
          </p:cNvSpPr>
          <p:nvPr>
            <p:ph type="title"/>
          </p:nvPr>
        </p:nvSpPr>
        <p:spPr>
          <a:xfrm>
            <a:off x="246600" y="15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/>
              <a:t>Zależności między różnorodnością doświadczeń zawodowych pracowników a ich lojalnością </a:t>
            </a:r>
            <a:endParaRPr/>
          </a:p>
        </p:txBody>
      </p:sp>
      <p:pic>
        <p:nvPicPr>
          <p:cNvPr id="327" name="Google Shape;32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325"/>
            <a:ext cx="5368875" cy="42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62"/>
          <p:cNvSpPr txBox="1"/>
          <p:nvPr/>
        </p:nvSpPr>
        <p:spPr>
          <a:xfrm>
            <a:off x="5798025" y="618050"/>
            <a:ext cx="32358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Kluczowe wnioski z analizy zależności między różnorodnością doświadczeń zawodowych pracowników a ich lojalnością wobec obecnej firmy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1000" b="1">
                <a:solidFill>
                  <a:srgbClr val="980000"/>
                </a:solidFill>
              </a:rPr>
              <a:t>Zmienić oś X</a:t>
            </a:r>
            <a:endParaRPr sz="1000" b="1">
              <a:solidFill>
                <a:srgbClr val="980000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Większość pracowników, którzy odeszli, ma historię pracy w 1 firmie, co może wskazywać, że pracownicy po pierwszej zmianie pracy mogą być bardziej skłonni do kolejnych zmian.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Pracownicy, którzy pozostali w firmie, mają bardziej zrównoważony rozkład wśród liczby firm, w których pracowali, co sugeruje, że lojalność może rosnąć z różnorodnością doświadczeń zawodowych.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Znaczna liczba pracowników, którzy nigdy nie zmieniali pracy (liczba firm równa 0), również odeszła, co może wskazywać na potencjalne zagrożenie dla firmy w postaci utraty pracowników bez wcześniejszego doświadczenia w pracy w innych firmach.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ścieżek kariery: Zbadanie, dlaczego pracownicy z historią pracy tylko w jednej firmie są skłonni do odejścia, może pomóc w opracowaniu strategii zatrzymania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retencyjne: Rozwój programów retencyjnych dla pracowników na wczesnym etapie ich kariery może być kluczowy w budowaniu lojalności.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Zarządzanie talentami: Możliwe, że pracownicy z różnorodnym doświadczeniem zawodowym cenią stabilność zatrudnienia i lojalność wobec obecnej firmy.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Rozwój zawodowy: Inwestycje w rozwój zawodowy i możliwości awansu mogą zachęcić pracowników do dłuższego pozostania w firmie.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0" y="327625"/>
            <a:ext cx="8156351" cy="45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5725"/>
            <a:ext cx="47195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64"/>
          <p:cNvSpPr txBox="1"/>
          <p:nvPr/>
        </p:nvSpPr>
        <p:spPr>
          <a:xfrm>
            <a:off x="457200" y="4191000"/>
            <a:ext cx="4795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Test t-Studenta dla YearsAtCompany a NumCompaniesWorked: t_stat = -1.7159957346065882, p_value = 0.08670810267686914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CCCCCC"/>
              </a:solidFill>
            </a:endParaRPr>
          </a:p>
        </p:txBody>
      </p:sp>
      <p:sp>
        <p:nvSpPr>
          <p:cNvPr id="340" name="Google Shape;340;p64"/>
          <p:cNvSpPr txBox="1"/>
          <p:nvPr/>
        </p:nvSpPr>
        <p:spPr>
          <a:xfrm>
            <a:off x="5382000" y="607925"/>
            <a:ext cx="3000000" cy="29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wpływu różnorodności doświadczeń zawodowych pracowników na czas spędzony w obecnej firmie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czasu spędzonego w firmie jest podobna niezależnie od liczby firm, w których pracownik wcześniej był zatrudniony.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Nie ma statystycznie istotnej różnicy między czasem spędzonym w firmie a liczbą poprzednich pracodawców.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Długość zatrudnienia: Pracownicy są w stanie utrzymać długotrwałe zatrudnienie w firmie, niezależnie od liczby poprzednich pracodawców, co może sugerować, że firma oferuje atrakcyjne warunki pracy zdolne zatrzymać pracowników o różnorodnym doświadczeniu.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Polityka rekrutacji: Firma może nie potrzebować dostosowywać swojej polityki rekrutacyjnej, aby faworyzować kandydatów z mniejszą liczbą poprzednich pracodawców w poszukiwaniu większej stabilności zatrudnienia.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lojalnościowe: Nie ma potrzeby koncentrowania się wyłącznie na programach lojalnościowych skierowanych do osób z mniejszą liczbą poprzednich pracodawców, ponieważ różnorodność doświadczeń nie wpływa znacząco na długość zatrudnienia.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0525"/>
            <a:ext cx="5236307" cy="4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6"/>
          <p:cNvSpPr txBox="1"/>
          <p:nvPr/>
        </p:nvSpPr>
        <p:spPr>
          <a:xfrm>
            <a:off x="0" y="0"/>
            <a:ext cx="573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Wpływ poziomu posiadanych opcji na akcje - na satysfakcję z pracy pracowników </a:t>
            </a:r>
            <a:endParaRPr/>
          </a:p>
        </p:txBody>
      </p:sp>
      <p:sp>
        <p:nvSpPr>
          <p:cNvPr id="352" name="Google Shape;352;p66"/>
          <p:cNvSpPr txBox="1"/>
          <p:nvPr/>
        </p:nvSpPr>
        <p:spPr>
          <a:xfrm>
            <a:off x="5732400" y="706525"/>
            <a:ext cx="30000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wpływu poziomu posiadanych opcji na akcje na satysfakcję z pracy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satysfakcji z pracy jest stosunkowo równomierna dla pracowników na wszystkich poziomach opcji na akcje.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Zakres satysfakcji (reprezentowany przez wysokość pudełek) oraz wartości odstające są podobne dla wszystkich poziomów opcji na akcje.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Strategie motywacyjne: Programy opcji na akcje mogą być atrakcyjne dla pracowników, ale same w sobie nie gwarantują wyższej satysfakcji z pracy, co sugeruje, że dział HR powinien rozważyć zintegrowane podejście do motywowania pracowników, które uwzględnia różne elementy, takie jak rozwój zawodowy, kultura organizacyjna, i inne benefity.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indywidualnych preferencji: Dział HR może zbadać indywidualne preferencje pracowników, aby zrozumieć, które aspekty pakietu kompensacyjnego są dla nich najważniejsze i jak te preferencje wpływają na ich ogólną satysfakcję z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Komunikacja wartości opcji na akcje: Istotne może być upewnienie się, że pracownicy rozumieją wartość opcji na akcje i jak mogą one przyczynić się do ich długoterminowego dobrobytu finansowego.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Równowaga pakietów kompensacyjnych: Dział HR powinien zrównoważyć oferowanie opcji na akcje z innymi elementami pakietu kompensacyjnego i korzyściami, które mogą bezpośrednio wpływać na satysfakcję pracowników w pracy.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5725"/>
            <a:ext cx="47615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68"/>
          <p:cNvSpPr txBox="1"/>
          <p:nvPr/>
        </p:nvSpPr>
        <p:spPr>
          <a:xfrm>
            <a:off x="290400" y="4114725"/>
            <a:ext cx="4699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Korelacja Pearsona między opcjami na akcje a satysfakcją z pracy: 0.0106902261207559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Korelacja Pearsona między opcjami na akcje a zaangażowaniem zawodowym: 0.021522640378023976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4" name="Google Shape;364;p68"/>
          <p:cNvSpPr txBox="1"/>
          <p:nvPr/>
        </p:nvSpPr>
        <p:spPr>
          <a:xfrm>
            <a:off x="5469050" y="401500"/>
            <a:ext cx="30000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wpływu poziomu opcji na akcje na zaangażowanie zawodowe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i rozstęp kwartylowy są podobne dla wszystkich poziomów opcji na akcje, co wskazuje na to, że posiadanie opcji na akcje nie wpływa znacząco na poziom zaangażowania zawodowego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Korelacja Pearsona między opcjami na akcje a zaangażowaniem zawodowym wynosi około 0.0215, co jest bardzo niską wartością, sugerującą tylko słabą zależność pomiędzy tymi dwoma zmiennymi.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Motywacja i zaangażowanie: Opcje na akcje mogą być postrzegane jako korzystny element pakietu wynagrodzeń, ale nie są one głównym czynnikiem motywującym pracowników do zaangażowania w swoją pracę.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Strategie motywacyjne: Dział HR może potrzebować opracować inne strategie motywacyjne, które lepiej wpłyną na zaangażowanie pracowników, takie jak możliwości rozwoju zawodowego, kultura organizacyjna lub inne korzyści pozapłacowe.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indywidualnych preferencji: Ważne jest, aby zrozumieć indywidualne preferencje i oczekiwania pracowników, ponieważ to, co motywuje jednych, niekoniecznie będzie motywować innych.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Komunikacja wartości opcji na akcje: Należy upewnić się, że pracownicy rozumieją wartość i potencjalne korzyści wynikające z posiadania opcji na akcje, aby mogli docenić ten element swojego pakietu wynagrodzeń.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525"/>
            <a:ext cx="5496882" cy="42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0"/>
          <p:cNvSpPr txBox="1"/>
          <p:nvPr/>
        </p:nvSpPr>
        <p:spPr>
          <a:xfrm>
            <a:off x="76200" y="152400"/>
            <a:ext cx="543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Wpływ pracy w nadgodzinach na oceny równowagi między pracą a życiem prywatnym pracowników. </a:t>
            </a:r>
            <a:endParaRPr/>
          </a:p>
        </p:txBody>
      </p:sp>
      <p:sp>
        <p:nvSpPr>
          <p:cNvPr id="376" name="Google Shape;376;p70"/>
          <p:cNvSpPr txBox="1"/>
          <p:nvPr/>
        </p:nvSpPr>
        <p:spPr>
          <a:xfrm>
            <a:off x="5816050" y="499875"/>
            <a:ext cx="3000000" cy="4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wpływu pracy w nadgodzinach na oceny równowagi między pracą a życiem prywatnym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oceny równowagi między pracą a życiem prywatnym jest nieco niższa dla pracowników pracujących w nadgodzinach, co może wskazywać na to, że nadgodziny mają negatywny wpływ na postrzeganie równowagi życiowej.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Zakresy ocen (pokazane przez wysokość pudełek) są podobne w obu kategoriach, co wskazuje na to, że pracownicy niepracujący w nadgodzinach również doświadczają zróżnicowania w postrzeganiu równowagi życiowej.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Polityka dotycząca nadgodzin: Może być konieczne przemyślenie obecnej polityki nadgodzin, aby lepiej wspierać pracowników w utrzymaniu równowagi między życiem zawodowym a prywatnym.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wsparcia: Warto rozważyć wprowadzenie dodatkowych programów wsparcia dla pracowników, którzy regularnie pracują w nadgodzinach, takich jak elastyczne godziny pracy lub dodatkowe dni wolne.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Komunikacja i zarządzanie oczekiwaniami: Pracownicy powinni być świadomi wpływu nadgodzin na równowagę życiową i powinni mieć możliwość dyskusji o swoich potrzebach i oczekiwaniach z kierownictwem.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Monitorowanie i ocena: Regularne monitorowanie i ocena wpływu nadgodzin na pracowników mogą pomóc w identyfikacji potencjalnych problemów z wypaleniem zawodowym i w utrzymaniu wysokiego morale i produktywności.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75" y="205800"/>
            <a:ext cx="479511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72"/>
          <p:cNvSpPr txBox="1"/>
          <p:nvPr/>
        </p:nvSpPr>
        <p:spPr>
          <a:xfrm>
            <a:off x="268300" y="4081925"/>
            <a:ext cx="4649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t-Studenta dla WorkLifeBalance a OverTime: t_stat = -1.0383926003108412, p_value = 0.2992583141167597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chi-kwadrat dla OverTime a PerformanceRating: p_value = 0.930471418406982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72"/>
          <p:cNvSpPr txBox="1"/>
          <p:nvPr/>
        </p:nvSpPr>
        <p:spPr>
          <a:xfrm>
            <a:off x="5501600" y="435400"/>
            <a:ext cx="33885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wpływu pracy w nadgodzinach na oceny wydajności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Wykres histogramów pokazuje, że większość pracowników, którzy nie pracują w nadgodzinach, otrzymała ocenę wydajności na poziomie 3. Liczba pracowników, którzy pracują w nadgodzinach i otrzymali ocenę wydajności na poziomie 3 lub 4, jest mniejsza, ale to zrozumiałe, biorąc pod uwagę mniejszą liczebność tej grupy.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Testy statystyczne wskazują na brak istotnej statystycznie różnicy między pracą w nadgodzinach a oceną wydajności (p-wartość = 0.930), co sugeruje, że nie ma związku między tymi zmiennymi.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powinien rozważyć inne czynniki, które mogą wpływać na wydajność pracowników, takie jak umiejętności, doświadczenie, motywacja i kultura organizacyjna.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nie powinien automatycznie postrzegać pracy w nadgodzinach jako negatywnej. W niektórych przypadkach może to być konieczne, aby pracownicy mogli dokończyć ważne zadania lub projekty.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000" y="297600"/>
            <a:ext cx="7343575" cy="47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6850"/>
            <a:ext cx="5501680" cy="42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4"/>
          <p:cNvSpPr txBox="1"/>
          <p:nvPr/>
        </p:nvSpPr>
        <p:spPr>
          <a:xfrm>
            <a:off x="76200" y="76200"/>
            <a:ext cx="550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Związek między satysfakcją z relacji z menedżerem  ocenianą na skali od 1 do 4, a czasem spędzonym z obecnym menedżerem</a:t>
            </a:r>
            <a:endParaRPr/>
          </a:p>
        </p:txBody>
      </p:sp>
      <p:sp>
        <p:nvSpPr>
          <p:cNvPr id="400" name="Google Shape;400;p74"/>
          <p:cNvSpPr txBox="1"/>
          <p:nvPr/>
        </p:nvSpPr>
        <p:spPr>
          <a:xfrm>
            <a:off x="5859925" y="336150"/>
            <a:ext cx="3171300" cy="4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satysfakcją z relacji z menedżerem a czasem spędzonym z obecnym menedżerem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Mediana czasu spędzonego z obecnym menedżerem jest podobna niezależnie od poziomu satysfakcji z relacji.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Rozpiętość czasu spędzonego z menedżerem (wysokość pudełek i długość wąsów) wydaje się być większa dla pracowników z wyższymi poziomami satysfakcji z relacji (3 i 4), sugerując, że pracownicy bardziej zadowoleni z relacji z menedżerem mogą pracować z nim dłużej.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Char char="●"/>
            </a:pPr>
            <a:r>
              <a:rPr lang="pl" sz="1100">
                <a:solidFill>
                  <a:srgbClr val="1F1F1F"/>
                </a:solidFill>
                <a:highlight>
                  <a:srgbClr val="FFFFFF"/>
                </a:highlight>
              </a:rPr>
              <a:t>Wartości odstające, szczególnie dla poziomów 3 i 4, wskazują, że niektórzy pracownicy pracują z tym samym menedżerem znacznie dłużej niż większość, co może wskazywać na bardzo dobre relacje lub inne czynniki, takie jak mniejsza rotacja w wyższych stanowiskach zarządzających.</a:t>
            </a:r>
            <a:endParaRPr sz="1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Zarządzanie relacjami: Istotne jest utrzymywanie dobrych relacji między pracownikami a menedżerami, ponieważ może to wpływać na długość współpracy.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Szkolenia dla menedżerów: Może być warto zainwestować w szkolenia z zakresu umiejętności miękkich i zarządzania dla menedżerów, aby poprawić jakość ich relacji z podwładnymi.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rotacji personelu: Dział HR powinien zbadać przyczyny długotrwałych relacji między pracownikami a menedżerami, aby zrozumieć, co sprzyja stabilności zatrudnienia.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Ocena wpływu relacji na wyniki: Warto ocenić, jak relacje z menedżerem wpływają na wyniki pracy i ogólne zaangażowanie pracowników.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525"/>
            <a:ext cx="479511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76"/>
          <p:cNvSpPr txBox="1"/>
          <p:nvPr/>
        </p:nvSpPr>
        <p:spPr>
          <a:xfrm>
            <a:off x="254450" y="4132150"/>
            <a:ext cx="46932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t-Studenta dla YearsWithCurrManager a RelationshipSatisfaction: t_stat = 0.2722246715042827, p_value = 0.7855288661345777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chi-kwadrat dla RelationshipSatisfaction a Attrition: p_value = 0.15497244371052638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12" name="Google Shape;412;p76"/>
          <p:cNvSpPr txBox="1"/>
          <p:nvPr/>
        </p:nvSpPr>
        <p:spPr>
          <a:xfrm>
            <a:off x="5360525" y="412350"/>
            <a:ext cx="30000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satysfakcją z relacji z menedżerem a stabilnością zatrudnienia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Wśród pracowników, którzy odeszli z firmy, najwięcej jest tych z najniższym poziomem satysfakcji z relacji z menedżerem (poziom 1).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Liczba pracowników, którzy pozostali w firmie, wzrasta wraz z poziomem satysfakcji z relacji, gdzie najwięcej jest tych z najwyższym poziomem satysfakcji (poziom 4).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Testy statystyczne nie wykazują statystycznie istotnego związku między satysfakcją z relacji z menedżerem a rotacją.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Relacje menedżer-pracownik mogą mieć wpływ na stabilność zatrudnienia, ale nie jest to jedyny czynnik, który należy wziąć pod uwagę.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powinien zbadać inne czynniki, które mogą wpływać na rotację, takie jak warunki pracy, możliwości rozwoju czy kultura firmy.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może podjąć działania mające na celu poprawę relacji menedżer-pracownik, aby zmniejszyć rotację.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25100"/>
            <a:ext cx="5221136" cy="41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8"/>
          <p:cNvSpPr txBox="1"/>
          <p:nvPr/>
        </p:nvSpPr>
        <p:spPr>
          <a:xfrm>
            <a:off x="152400" y="152400"/>
            <a:ext cx="50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Związek między satysfakcją z pracy  a rotacją pracowników</a:t>
            </a:r>
            <a:endParaRPr/>
          </a:p>
        </p:txBody>
      </p:sp>
      <p:sp>
        <p:nvSpPr>
          <p:cNvPr id="424" name="Google Shape;424;p78"/>
          <p:cNvSpPr txBox="1"/>
          <p:nvPr/>
        </p:nvSpPr>
        <p:spPr>
          <a:xfrm>
            <a:off x="5711200" y="369300"/>
            <a:ext cx="3138000" cy="4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satysfakcją z pracy a rotacją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satysfakcji z pracy dla pracowników, którzy pozostali w firmie (Attrition "0"), jest wyższa niż dla tych, którzy odeszli (Attrition "1").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Zakres satysfakcji z pracy, reprezentowany przez wysokość pudełek, jest szerszy wśród pracowników, którzy odeszli z firmy. To wskazuje na większe zróżnicowanie poziomu satysfakcji w tej grupie.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Istnieją wartości odstające w obu kategoriach, co wskazuje na to, że niektórzy pracownicy byli bardzo zadowoleni lub bardzo niezadowoleni z pracy, niezależnie od tego, czy odeszli, czy nie.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Satysfakcja z pracy jako wskaźnik retencji: Wyższa ogólna satysfakcja z pracy może być związana z niższą rotacją, co sugeruje, że działania mające na celu poprawę satysfakcji z pracy mogą przyczynić się do zatrzymania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Przyczyny rotacji: Pracownicy mogą opuszczać firmę z różnych powodów, a satysfakcja z pracy to tylko jeden z czynników. Warto zbadać inne potencjalne przyczyny, takie jak warunki pracy, możliwości rozwoju czy relacje w zespole.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rozwoju i zaangażowania: Można rozważyć wprowadzenie lub ulepszenie programów mających na celu zwiększenie zaangażowania pracowników i ich satysfakcji, co może obejmować szkolenia, możliwości awansu czy ulepszenie środowiska pracy.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167625"/>
            <a:ext cx="47615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80"/>
          <p:cNvSpPr txBox="1"/>
          <p:nvPr/>
        </p:nvSpPr>
        <p:spPr>
          <a:xfrm>
            <a:off x="423225" y="4005850"/>
            <a:ext cx="46584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punktbiserialny miÄ™dzy JobSatisfaction a Attrition: correlation = -0.1034811260690214, p_value = 7.043066741731186e-05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punktbiserialny miÄ™dzy EnvironmentSatisfaction a Attrition: correlation = -0.10336897833793601, p_value = 7.172338549368838e-05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36" name="Google Shape;436;p80"/>
          <p:cNvSpPr txBox="1"/>
          <p:nvPr/>
        </p:nvSpPr>
        <p:spPr>
          <a:xfrm>
            <a:off x="5480350" y="520875"/>
            <a:ext cx="30000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satysfakcją z środowiska pracy a rotacją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satysfakcji z środowiska pracy jest nieco niższa dla pracowników, którzy odeszli z firmy.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Testy statystyczne wskazują na istotny statystycznie związek między satysfakcją z środowiska pracy a rotacją.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Środowisko pracy jako czynnik retencji: Poprawa środowiska pracy może przyczynić się do zmniejszenia rotacji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Zarządzanie środowiskiem pracy: Warto badać i inwestować w aspekty środowiska pracy, które pracownicy cenią najbardziej, aby zwiększyć ich satysfakcję i zatrzymać ich w firmie.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Szczegółowa analiza przyczyn rotacji: Powinny zostać przeprowadzone dokładniejsze badania, aby zrozumieć, które konkretne aspekty środowiska pracy mają największy wpływ na decyzje pracowników o odejściu.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6125"/>
            <a:ext cx="4940825" cy="39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82"/>
          <p:cNvSpPr txBox="1"/>
          <p:nvPr/>
        </p:nvSpPr>
        <p:spPr>
          <a:xfrm>
            <a:off x="289025" y="4679900"/>
            <a:ext cx="526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chemeClr val="dk1"/>
                </a:solidFill>
              </a:rPr>
              <a:t>Test t-Studenta dla WorkLifeBalance a DistanceFromHome: t_stat = 1.0440158145240643, p_value = 0.29664995918895537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8" name="Google Shape;448;p82"/>
          <p:cNvSpPr txBox="1"/>
          <p:nvPr/>
        </p:nvSpPr>
        <p:spPr>
          <a:xfrm>
            <a:off x="152400" y="76200"/>
            <a:ext cx="5093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Zależność między odległością dojazdu do pracy a równowagą między życiem zawodowym a prywatnym </a:t>
            </a:r>
            <a:endParaRPr/>
          </a:p>
        </p:txBody>
      </p:sp>
      <p:sp>
        <p:nvSpPr>
          <p:cNvPr id="449" name="Google Shape;449;p82"/>
          <p:cNvSpPr txBox="1"/>
          <p:nvPr/>
        </p:nvSpPr>
        <p:spPr>
          <a:xfrm>
            <a:off x="5588650" y="989175"/>
            <a:ext cx="3000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odległością dojazdu do pracy a równowagą między życiem zawodowym a prywatnym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980000"/>
                </a:solidFill>
                <a:highlight>
                  <a:srgbClr val="FFFFFF"/>
                </a:highlight>
              </a:rPr>
              <a:t>przedziały na osi X</a:t>
            </a:r>
            <a:endParaRPr sz="1200" b="1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równowagi między życiem zawodowym a prywatnym wydaje się być stabilna i podobna niezależnie od odległości dojazdu do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Testy statystyczne nie wykazują statystycznie istotnego związku między odległością dojazdu do pracy a równowagą życiową.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Obecna polityka dojazdów do pracy wydaje się nie wpływać negatywnie na równowagę życiową pracowników, ale nadal warto monitorować sytuację, zwłaszcza dla osób dojeżdżających z daleka.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Dla pracowników dojeżdżających z daleka, elastyczne godziny pracy lub opcje pracy zdalnej mogą pomóc w poprawieniu ich równowagi życiowej.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Dział HR może rozważyć świadczenia, które mogą pomóc w łagodzeniu stresu związanego z dojazdami, takie jak dopłaty do transportu lub programy carpoolingowe.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00" y="373800"/>
            <a:ext cx="7094425" cy="454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6850"/>
            <a:ext cx="4883151" cy="395344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84"/>
          <p:cNvSpPr txBox="1"/>
          <p:nvPr/>
        </p:nvSpPr>
        <p:spPr>
          <a:xfrm>
            <a:off x="494450" y="4730300"/>
            <a:ext cx="473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t-Studenta dla JobSatisfaction a YearsSinceLastPromotion: t_stat = 0.49811641457945555, p_value = 0.6184766050569503</a:t>
            </a:r>
            <a:endParaRPr sz="11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84"/>
          <p:cNvSpPr txBox="1"/>
          <p:nvPr/>
        </p:nvSpPr>
        <p:spPr>
          <a:xfrm>
            <a:off x="228600" y="76200"/>
            <a:ext cx="523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Związek między liczbą lat od ostatniej promocji  a satysfakcją z pracy</a:t>
            </a:r>
            <a:endParaRPr/>
          </a:p>
        </p:txBody>
      </p:sp>
      <p:sp>
        <p:nvSpPr>
          <p:cNvPr id="462" name="Google Shape;462;p84"/>
          <p:cNvSpPr txBox="1"/>
          <p:nvPr/>
        </p:nvSpPr>
        <p:spPr>
          <a:xfrm>
            <a:off x="5664350" y="932025"/>
            <a:ext cx="30000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liczbą lat od ostatniej promocji a satysfakcją z pracy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Mediana lat od ostatniej promocji wydaje się być podobna niezależnie od poziomu satysfakcji z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Testy statystyczne nie wykazują statystycznie istotnego związku między liczbą lat od ostatniej promocji a satysfakcją z pracy,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Promocje nie są jedynym czynnikiem satysfakcji: Pracownicy mogą czerpać satysfakcję z pracy z innych źródeł niż promocje.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Rozwój kariery: Dział HR powinien rozważyć inne metody motywowania pracowników i wspierania ich rozwoju kariery poza tradycyjnymi awansami.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Indywidualne plany rozwoju: Warto rozwijać indywidualne ścieżki kariery, które niekoniecznie zawsze są związane z awansem, ale które mogą przynieść satysfakcję z pracy.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Komunikacja wartości: Ważne jest, aby menedżerowie komunikowali pracownikom, jak bardzo są cenieni, nawet jeśli nie są w stanie zaoferować im promocji.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00" y="159925"/>
            <a:ext cx="5576700" cy="44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86"/>
          <p:cNvSpPr txBox="1"/>
          <p:nvPr/>
        </p:nvSpPr>
        <p:spPr>
          <a:xfrm>
            <a:off x="260350" y="4644500"/>
            <a:ext cx="5576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chi-kwadrat dla Attrition a YearsSinceLastPromotion: p_value = 0.021660414292025823</a:t>
            </a:r>
            <a:endParaRPr sz="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86"/>
          <p:cNvSpPr txBox="1"/>
          <p:nvPr/>
        </p:nvSpPr>
        <p:spPr>
          <a:xfrm>
            <a:off x="5913950" y="531700"/>
            <a:ext cx="30000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liczbą lat od ostatniej promocji a rotacją pracowników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l" sz="1200" b="1">
                <a:solidFill>
                  <a:srgbClr val="980000"/>
                </a:solidFill>
                <a:highlight>
                  <a:srgbClr val="FFFFFF"/>
                </a:highlight>
              </a:rPr>
              <a:t>1,2,3, 4+ </a:t>
            </a:r>
            <a:endParaRPr sz="1200" b="1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Istnieje znaczna liczba pracowników, którzy odeszli z firmy w krótkim czasie po promocji.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Testy statystyczne wykazują istotny statystycznie związek między czasem od ostatniej promocji a decyzją o odejściu z firmy.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Zarządzanie oczekiwaniami: Ważne jest, aby zarządzać oczekiwaniami pracowników w kwestii awansów i jasno komunikować możliwości rozwoju kariery.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Analiza polityki promocyjnej: Analiza polityki promocyjnej może być konieczna, aby zrozumieć, dlaczego pracownicy odchodzą krótko po otrzymaniu promocji.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retencyjne: Może być warto rozważyć wprowadzenie programów retencyjnych dla pracowników, którzy nie otrzymali promocji przez dłuższy czas.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Rozwój kariery: Inwestowanie w rozwój kariery i szkolenia może pomóc w utrzymaniu pracowników, którzy mogą czuć się zniechęceni brakiem promocji.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2250"/>
            <a:ext cx="4682650" cy="37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88"/>
          <p:cNvSpPr txBox="1"/>
          <p:nvPr/>
        </p:nvSpPr>
        <p:spPr>
          <a:xfrm>
            <a:off x="415500" y="4533300"/>
            <a:ext cx="4383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Korelacja Pearsona między MonthlyIncome a RelationshipSatisfaction: 0.025873436137557576, p_value = 0.32152710376878973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88"/>
          <p:cNvSpPr txBox="1"/>
          <p:nvPr/>
        </p:nvSpPr>
        <p:spPr>
          <a:xfrm>
            <a:off x="152400" y="76200"/>
            <a:ext cx="521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Związek między miesięcznym dochodem pracownika a satysfakcją z relacji zawodowych</a:t>
            </a:r>
            <a:endParaRPr/>
          </a:p>
        </p:txBody>
      </p:sp>
      <p:sp>
        <p:nvSpPr>
          <p:cNvPr id="487" name="Google Shape;487;p88"/>
          <p:cNvSpPr txBox="1"/>
          <p:nvPr/>
        </p:nvSpPr>
        <p:spPr>
          <a:xfrm>
            <a:off x="5287800" y="581600"/>
            <a:ext cx="35154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miesięcznym dochodem pracownika a satysfakcją z relacji zawodowych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Brak silnej korelacji: Punkty na wykresie rozproszenia są rozproszone i nie wykazują wyraźnego wzorca lub trendu, co wskazuje na brak silnej korelacji między miesięcznym dochodem a satysfakcją z relacji zawodowych.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Brak statystycznie istotnego związku: Wynik korelacji Pearsona potwierdza te obserwacje, wskazując na bardzo niską korelację (r = 0.0258) z wysoką p-wartością (p = 0.3215), co oznacza, że nie ma statystycznie istotnego związku między tymi dwiema zmiennymi.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Dochód a satysfakcja: Miesięczny dochód pracownika nie jest głównym czynnikiem wpływającym na satysfakcję z relacji zawodowych.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Inne czynniki wpływające na relacje: Warto zbadać inne aspekty pracy, które mogą mieć większy wpływ na satysfakcję z relacji zawodowych, takie jak kultura firmy, styl zarządzania czy wsparcie ze strony kolegów i przełożonych.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Programy rozwojowe: Inwestycje w programy rozwojowe i budowanie zespołu mogą być bardziej efektywne w poprawie satysfakcji z relacji zawodowych niż podwyżki płac.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67350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90"/>
          <p:cNvSpPr txBox="1"/>
          <p:nvPr/>
        </p:nvSpPr>
        <p:spPr>
          <a:xfrm>
            <a:off x="280625" y="4486275"/>
            <a:ext cx="5158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Korelacja Pearsona miÄ™dzy PercentSalaryHike a RelationshipSatisfaction: -0.04049008105707733, p_value = 0.12072710669196711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90"/>
          <p:cNvSpPr txBox="1"/>
          <p:nvPr/>
        </p:nvSpPr>
        <p:spPr>
          <a:xfrm>
            <a:off x="5686775" y="445625"/>
            <a:ext cx="34860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procentowym wzrostem wynagrodzenia a satysfakcją z relacji zawodowych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Brak silnej korelacji: Punkty na wykresie rozproszenia są rozproszone równomiernie przez cały zakres procentowych podwyżek wynagrodzenia, nie pokazując wyraźnego wzorca lub trendu, co sugeruje brak silnej korelacji pomiędzy wielkością podwyżki a satysfakcją z relacji zawodowych.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Brak statystycznie istotnego związku: Wynik korelacji Pearsona potwierdza te obserwacje, wskazując na bardzo niską korelację (r = -0.0049) z wysoką p-wartością (p = 0.1207), co oznacza, że nie ma statystycznie istotnego związku między tymi dwiema zmiennymi.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Podwyżki wynagrodzenia a morale pracowników: Podwyżki wynagrodzenia niekoniecznie wpływają na satysfakcję z relacji zawodowych, co może wskazywać, że pracownicy cenią inne aspekty pracy bardziej niż finansowe rekompensaty.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Inwestycje w relacje międzyludzkie: Rozwój programów mających na celu poprawę relacji zawodowych może mieć większy wpływ na satysfakcję pracowników niż strategie oparte wyłącznie na wynagrodzeniach.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Holistyczne podejście do satysfakcji pracowników: Dział HR powinien rozważyć bardziej złożone strategie, które obejmują zarówno wynagrodzenia, jak i inne aspekty pracy, które przyczyniają się do satysfakcji pracowników.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30200"/>
            <a:ext cx="4483801" cy="36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92"/>
          <p:cNvSpPr txBox="1"/>
          <p:nvPr/>
        </p:nvSpPr>
        <p:spPr>
          <a:xfrm>
            <a:off x="439800" y="4572875"/>
            <a:ext cx="416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ANOVA dla TrainingTimesLastYear a PerformanceRating: F_stat = 0.30858911559004226, p_value = 0.9327185567580716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92"/>
          <p:cNvSpPr txBox="1"/>
          <p:nvPr/>
        </p:nvSpPr>
        <p:spPr>
          <a:xfrm>
            <a:off x="457200" y="152400"/>
            <a:ext cx="460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Związek między liczbą godzin szkoleniowych w ostatnim roku a oceną wydajności</a:t>
            </a:r>
            <a:endParaRPr/>
          </a:p>
        </p:txBody>
      </p:sp>
      <p:sp>
        <p:nvSpPr>
          <p:cNvPr id="512" name="Google Shape;512;p92"/>
          <p:cNvSpPr txBox="1"/>
          <p:nvPr/>
        </p:nvSpPr>
        <p:spPr>
          <a:xfrm>
            <a:off x="5017200" y="607900"/>
            <a:ext cx="40146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liczbą godzin szkoleniowych a oceną wydajności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Brak wyraźnego związku: Mediana liczby godzin szkoleniowych jest podobna dla pracowników z oceną wydajności 3 oraz 4. Rozpiętość liczby godzin szkoleniowych (rozstęp międzykwartylowy) wydaje się być szersza w przypadku pracowników z wyższą oceną wydajności (4), co może wskazywać na to, że w tej grupie występuje większe zróżnicowanie w ilości szkoleń.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Brak statystycznie istotnego związku: Wynik testu ANOVA wskazuje na brak statystycznie istotnego związku między ilością godzin szkoleniowych a oceną wydajności (p-wartość = 0.9327), co oznacza, że liczba godzin spędzonych na szkoleniach nie jest dobrym wskaźnikiem wydajności w tej grupie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Inwestycje w szkolenia: Istniejące programy szkoleniowe mogą wymagać ponownej oceny pod kątem ich wpływu na wydajność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Personalizacja programów szkoleniowych: Może być korzystne dostosowanie szkoleń do indywidualnych potrzeb pracowników i ich specyficznych ścieżek rozwoju zawodowego.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Inne czynniki wpływające na wydajność: Warto zidentyfikować inne czynniki, które mogą mieć większy wpływ na wydajność pracowników, takie jak motywacja, zaangażowanie, wsparcie menedżerów i warunki pracy.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25" y="216000"/>
            <a:ext cx="6510575" cy="481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76850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94"/>
          <p:cNvSpPr txBox="1"/>
          <p:nvPr/>
        </p:nvSpPr>
        <p:spPr>
          <a:xfrm>
            <a:off x="501225" y="4562475"/>
            <a:ext cx="501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ANOVA dla TrainingTimesLastYear a JobInvolvement: F_stat = 1.2624763606315756, p_value = 0.2716832405552108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94"/>
          <p:cNvSpPr txBox="1"/>
          <p:nvPr/>
        </p:nvSpPr>
        <p:spPr>
          <a:xfrm>
            <a:off x="5588400" y="249600"/>
            <a:ext cx="3301800" cy="4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Kluczowe wnioski z analizy związku między liczbą godzin szkoleniowych a zaangażowaniem w pracę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Brak wyraźnego związku: Mediana liczby godzin szkoleniowych jest podobna dla wszystkich poziomów zaangażowania w pracę. Rozpiętość (rozstęp międzykwartylowy) liczby godzin szkoleniowych jest stosunkowo podobna w grupach o różnym poziomie zaangażowania, co wskazuje na to, że ilość szkolenia nie różni się znacząco między pracownikami o różnym stopniu zaangażowania.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Brak statystycznie istotnego związku: Wynik testu ANOVA sugeruje, że nie ma statystycznie istotnego związku między liczbą godzin szkoleniowych a stopniem zaangażowania w pracę.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Wnioski dla działu HR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Szkolenia a zaangażowanie: Szkolenia nie są głównym czynnikiem wpływającym na zaangażowanie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Dostosowanie szkoleń: Istnieje możliwość, że szkolenia mogą być bardziej skuteczne, jeśli będą dostosowane do indywidualnych potrzeb pracowników w kontekście ich zaangażowania w pracę.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Ocena efektywności szkoleń: Może być potrzebna bardziej szczegółowa analiza efektywności szkoleń, by zrozumieć, jakie czynniki najlepiej przyczyniają się do zwiększenia zaangażowania pracowników.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pl" sz="1200">
                <a:solidFill>
                  <a:srgbClr val="1F1F1F"/>
                </a:solidFill>
                <a:highlight>
                  <a:srgbClr val="FFFFFF"/>
                </a:highlight>
              </a:rPr>
              <a:t>Inne czynniki motywujące: Dział HR powinien zbadać inne strategie wzmacniania zaangażowania pracowników, które mogą obejmować elementy takie jak rozwój kariery, uznania, wynagrodzenia i kultura organizacyjna.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Rekomendacje</a:t>
            </a:r>
            <a:endParaRPr/>
          </a:p>
        </p:txBody>
      </p:sp>
      <p:sp>
        <p:nvSpPr>
          <p:cNvPr id="535" name="Google Shape;535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Rekomendacje: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Zarządzanie Oczekiwaniami: Wprowadzenie jasnych ścieżek kariery i transparentnych kryteriów awansu.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Personalizacja Szkoleń: Dostosowanie szkoleń do indywidualnych ścieżek rozwoju i preferencji pracowników.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Rozwój Kultury Organizacyjnej: Inwestycje w budowanie kultury organizacyjnej wspierającej zaangażowanie i satysfakcję.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Analiza Czynników Motywacyjnych: Identyfikacja i wdrażanie innych czynników motywacyjnych, które przyczyniają się do wzrostu produktywności.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Podsumowanie: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pl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Dział HR powinien przyjąć holistyczne podejście do zarządzania talentami, skupiając się na szerokim spektrum czynników wpływających na dobrostan i zaangażowanie pracowników, przekraczających granice prostych rekompensat finansowych.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75" y="384925"/>
            <a:ext cx="7001451" cy="45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" y="318600"/>
            <a:ext cx="7750200" cy="44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6191</Words>
  <Application>Microsoft Office PowerPoint</Application>
  <PresentationFormat>Pokaz na ekranie (16:9)</PresentationFormat>
  <Paragraphs>305</Paragraphs>
  <Slides>72</Slides>
  <Notes>72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72</vt:i4>
      </vt:variant>
    </vt:vector>
  </HeadingPairs>
  <TitlesOfParts>
    <vt:vector size="78" baseType="lpstr">
      <vt:lpstr>DM Sans</vt:lpstr>
      <vt:lpstr>Arial</vt:lpstr>
      <vt:lpstr>DM Sans Medium</vt:lpstr>
      <vt:lpstr>Roboto</vt:lpstr>
      <vt:lpstr>Courier New</vt:lpstr>
      <vt:lpstr>Simple Light</vt:lpstr>
      <vt:lpstr>Tylda - Python</vt:lpstr>
      <vt:lpstr>Cel Analizy:  Zbadanie kluczowych wskaźników wpływających na satysfakcję, zaangażowanie oraz rotację pracowników w celu identyfikacji obszarów do optymalizacji w strategiach zarządzania zasobami ludzkimi.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GOTOWE SLAJDY - KONIEC</vt:lpstr>
      <vt:lpstr>Związek między czasem spędzonym na obecnym stanowisku bez awansu a odejściem z firmy.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Wpływ podróży służbowych na satysfakcję z pracy </vt:lpstr>
      <vt:lpstr>Prezentacja programu PowerPoint</vt:lpstr>
      <vt:lpstr>Prezentacja programu PowerPoint</vt:lpstr>
      <vt:lpstr>Prezentacja programu PowerPoint</vt:lpstr>
      <vt:lpstr>Zależności między różnorodnością doświadczeń zawodowych pracowników a ich lojalnością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Rekomendacje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Tylda - Python</dc:title>
  <dc:creator>Aleja</dc:creator>
  <cp:lastModifiedBy>Lukasz Lukasz</cp:lastModifiedBy>
  <cp:revision>2</cp:revision>
  <dcterms:modified xsi:type="dcterms:W3CDTF">2024-01-13T23:46:15Z</dcterms:modified>
</cp:coreProperties>
</file>