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5143500" cx="9144000"/>
  <p:notesSz cx="6858000" cy="9144000"/>
  <p:embeddedFontLst>
    <p:embeddedFont>
      <p:font typeface="DM Sans Medium"/>
      <p:regular r:id="rId90"/>
      <p:bold r:id="rId91"/>
      <p:italic r:id="rId92"/>
      <p:boldItalic r:id="rId93"/>
    </p:embeddedFont>
    <p:embeddedFont>
      <p:font typeface="Roboto"/>
      <p:regular r:id="rId94"/>
      <p:bold r:id="rId95"/>
      <p:italic r:id="rId96"/>
      <p:boldItalic r:id="rId97"/>
    </p:embeddedFont>
    <p:embeddedFont>
      <p:font typeface="DM Sans"/>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1" Type="http://schemas.openxmlformats.org/officeDocument/2006/relationships/font" Target="fonts/DMSans-boldItalic.fntdata"/><Relationship Id="rId100" Type="http://schemas.openxmlformats.org/officeDocument/2006/relationships/font" Target="fonts/DMSans-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oboto-bold.fntdata"/><Relationship Id="rId94" Type="http://schemas.openxmlformats.org/officeDocument/2006/relationships/font" Target="fonts/Roboto-regular.fntdata"/><Relationship Id="rId97" Type="http://schemas.openxmlformats.org/officeDocument/2006/relationships/font" Target="fonts/Roboto-boldItalic.fntdata"/><Relationship Id="rId96" Type="http://schemas.openxmlformats.org/officeDocument/2006/relationships/font" Target="fonts/Roboto-italic.fntdata"/><Relationship Id="rId11" Type="http://schemas.openxmlformats.org/officeDocument/2006/relationships/slide" Target="slides/slide6.xml"/><Relationship Id="rId99" Type="http://schemas.openxmlformats.org/officeDocument/2006/relationships/font" Target="fonts/DMSans-bold.fntdata"/><Relationship Id="rId10" Type="http://schemas.openxmlformats.org/officeDocument/2006/relationships/slide" Target="slides/slide5.xml"/><Relationship Id="rId98" Type="http://schemas.openxmlformats.org/officeDocument/2006/relationships/font" Target="fonts/DMSans-regular.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DMSansMedium-bold.fntdata"/><Relationship Id="rId90" Type="http://schemas.openxmlformats.org/officeDocument/2006/relationships/font" Target="fonts/DMSansMedium-regular.fntdata"/><Relationship Id="rId93" Type="http://schemas.openxmlformats.org/officeDocument/2006/relationships/font" Target="fonts/DMSansMedium-boldItalic.fntdata"/><Relationship Id="rId92" Type="http://schemas.openxmlformats.org/officeDocument/2006/relationships/font" Target="fonts/DMSans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c5a65051c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c5a65051c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c5a65051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c5a65051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c5a65051c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c5a65051c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c5a65051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c5a65051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ed06964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ed06964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c5a65051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c5a6505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ed069644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ed06964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c5a6505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c5a6505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ed06964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ed06964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c5a65051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c5a65051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c5a65051c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c5a65051c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ed06964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ed06964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c5a65051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c5a6505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ed06964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ed06964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c5a65051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c5a65051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c5a65051c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c5a65051c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c5a65051c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c5a65051c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ed06964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ed06964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c5a65051c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c5a65051c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c5a65051c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c5a65051c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c5a6505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c5a6505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109912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109912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c5a65051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c5a65051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c5a6505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c5a6505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c5a65051c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c5a65051c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c5a65051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c5a65051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c5a65051c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c5a65051c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c5a65051c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c5a65051c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c5a65051c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ec5a65051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ec5a65051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ec5a65051c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c5a65051c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c5a65051c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c5a6505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c5a6505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ed069644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ed069644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c5a65051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ec5a65051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c5a6505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c5a6505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ec5a65051c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ec5a65051c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c5a65051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c5a65051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c5a65051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c5a6505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c5a65051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ec5a65051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c5a65051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c5a65051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c5a65051c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c5a65051c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c5a65051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c5a6505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c5a65051c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ec5a65051c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c5a6505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c5a6505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c5a65051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c5a65051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c5a65051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ec5a65051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c5a65051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ec5a65051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c5a65051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c5a65051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ec5a65051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ec5a65051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c5a65051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c5a65051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ec5a65051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ec5a65051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c5a65051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c5a65051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c5a65051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c5a65051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c5a65051c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c5a65051c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c5a65051c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c5a65051c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c5a65051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ec5a65051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ec5a65051c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c5a65051c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c5a65051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ec5a65051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ec5a65051c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c5a65051c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ec5a65051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ec5a65051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c5a65051c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c5a65051c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ec5a65051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ec5a65051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ec5a65051c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ec5a65051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ec5a65051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ec5a65051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c5a65051c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c5a65051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c5a6505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c5a6505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ec5a65051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ec5a65051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ec5a65051c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ec5a65051c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ec5a65051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ec5a65051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ec5a65051c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ec5a65051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ec5a65051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ec5a65051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ec5a65051c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ec5a65051c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ec5a65051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ec5a65051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ec5a65051c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ec5a65051c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ec5a65051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ec5a65051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ec5a65051c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ec5a65051c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ed069644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ed069644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ec5a65051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c5a65051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c5a65051c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c5a65051c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ec5a65051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ec5a65051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ec5a65051c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ec5a65051c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c5a65051c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c5a65051c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c5a6505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c5a6505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324025" y="730725"/>
            <a:ext cx="3727500" cy="113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4000">
                <a:latin typeface="DM Sans"/>
                <a:ea typeface="DM Sans"/>
                <a:cs typeface="DM Sans"/>
                <a:sym typeface="DM Sans"/>
              </a:rPr>
              <a:t>Tylda - Python</a:t>
            </a:r>
            <a:endParaRPr sz="4000">
              <a:latin typeface="DM Sans"/>
              <a:ea typeface="DM Sans"/>
              <a:cs typeface="DM Sans"/>
              <a:sym typeface="DM Sans"/>
            </a:endParaRPr>
          </a:p>
        </p:txBody>
      </p:sp>
      <p:sp>
        <p:nvSpPr>
          <p:cNvPr id="55" name="Google Shape;55;p13"/>
          <p:cNvSpPr txBox="1"/>
          <p:nvPr>
            <p:ph idx="1" type="subTitle"/>
          </p:nvPr>
        </p:nvSpPr>
        <p:spPr>
          <a:xfrm>
            <a:off x="5324025" y="2285150"/>
            <a:ext cx="3690900" cy="184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2139">
                <a:solidFill>
                  <a:schemeClr val="dk1"/>
                </a:solidFill>
                <a:latin typeface="DM Sans Medium"/>
                <a:ea typeface="DM Sans Medium"/>
                <a:cs typeface="DM Sans Medium"/>
                <a:sym typeface="DM Sans Medium"/>
              </a:rPr>
              <a:t>Analiza Danych Pracowniczych - Wnioski dla Działu HR</a:t>
            </a:r>
            <a:endParaRPr sz="2139">
              <a:solidFill>
                <a:schemeClr val="dk1"/>
              </a:solidFill>
              <a:latin typeface="DM Sans Medium"/>
              <a:ea typeface="DM Sans Medium"/>
              <a:cs typeface="DM Sans Medium"/>
              <a:sym typeface="DM Sans Medium"/>
            </a:endParaRPr>
          </a:p>
          <a:p>
            <a:pPr indent="0" lvl="0" marL="0" rtl="0" algn="ctr">
              <a:spcBef>
                <a:spcPts val="0"/>
              </a:spcBef>
              <a:spcAft>
                <a:spcPts val="0"/>
              </a:spcAft>
              <a:buNone/>
            </a:pPr>
            <a:r>
              <a:t/>
            </a:r>
            <a:endParaRPr sz="1200">
              <a:solidFill>
                <a:schemeClr val="dk1"/>
              </a:solidFill>
              <a:latin typeface="DM Sans"/>
              <a:ea typeface="DM Sans"/>
              <a:cs typeface="DM Sans"/>
              <a:sym typeface="DM Sans"/>
            </a:endParaRPr>
          </a:p>
          <a:p>
            <a:pPr indent="0" lvl="0" marL="0" rtl="0" algn="ctr">
              <a:spcBef>
                <a:spcPts val="0"/>
              </a:spcBef>
              <a:spcAft>
                <a:spcPts val="0"/>
              </a:spcAft>
              <a:buNone/>
            </a:pPr>
            <a:r>
              <a:rPr lang="pl" sz="1100">
                <a:solidFill>
                  <a:schemeClr val="dk1"/>
                </a:solidFill>
                <a:latin typeface="DM Sans"/>
                <a:ea typeface="DM Sans"/>
                <a:cs typeface="DM Sans"/>
                <a:sym typeface="DM Sans"/>
              </a:rPr>
              <a:t>Projekt grupowy: Łukasz Zacharewicz, Adriana Strugalska, Marcin Brysiak</a:t>
            </a:r>
            <a:endParaRPr sz="1300">
              <a:solidFill>
                <a:schemeClr val="dk1"/>
              </a:solidFill>
              <a:latin typeface="DM Sans"/>
              <a:ea typeface="DM Sans"/>
              <a:cs typeface="DM Sans"/>
              <a:sym typeface="DM Sans"/>
            </a:endParaRPr>
          </a:p>
        </p:txBody>
      </p:sp>
      <p:pic>
        <p:nvPicPr>
          <p:cNvPr id="56" name="Google Shape;56;p13"/>
          <p:cNvPicPr preferRelativeResize="0"/>
          <p:nvPr/>
        </p:nvPicPr>
        <p:blipFill>
          <a:blip r:embed="rId3">
            <a:alphaModFix/>
          </a:blip>
          <a:stretch>
            <a:fillRect/>
          </a:stretch>
        </p:blipFill>
        <p:spPr>
          <a:xfrm>
            <a:off x="0" y="-42025"/>
            <a:ext cx="5185526" cy="5185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nvSpPr>
        <p:spPr>
          <a:xfrm>
            <a:off x="379800" y="1381350"/>
            <a:ext cx="8343300" cy="20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374151"/>
                </a:solidFill>
                <a:latin typeface="Roboto"/>
                <a:ea typeface="Roboto"/>
                <a:cs typeface="Roboto"/>
                <a:sym typeface="Roboto"/>
              </a:rPr>
              <a:t>Wykres przedstawia rozkład poziomu wykształcenia pracowników w organizacji. Najwięcej pracowników posiada wykształcenie wyższe (572 osoby), co sugeruje, że firma zatrudnia głównie osoby z wyższym wykształceniem. Kolejna najliczniejsza grupa posiada wykształcenie średnie (282 osoby), a następnie magisterskie (398 osób). Najmniej jest osób z wykształceniem podstawowym (170 osób) oraz podyplomowym (48 osób).</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pl" sz="1200">
                <a:solidFill>
                  <a:srgbClr val="374151"/>
                </a:solidFill>
                <a:latin typeface="Roboto"/>
                <a:ea typeface="Roboto"/>
                <a:cs typeface="Roboto"/>
                <a:sym typeface="Roboto"/>
              </a:rPr>
              <a:t>To rozłożenie wskazuje, że pracownicy firmy są dobrze wykształceni, co może być odzwierciedleniem wymagań kwalifikacyjnych firmy lub jej skłonności do inwestowania w pracowników z solidnym wykształceniem. Mała liczba osób z wykształceniem podyplomowym może wskazywać na mniejsze zapotrzebowanie na bardzo wyspecjalizowane umiejętności lub może sugerować potencjalną przestrzeń do rozwoju programów rozwojowych dla pracowników.</a:t>
            </a:r>
            <a:endParaRPr sz="1200">
              <a:solidFill>
                <a:srgbClr val="37415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3"/>
          <p:cNvPicPr preferRelativeResize="0"/>
          <p:nvPr/>
        </p:nvPicPr>
        <p:blipFill>
          <a:blip r:embed="rId3">
            <a:alphaModFix/>
          </a:blip>
          <a:stretch>
            <a:fillRect/>
          </a:stretch>
        </p:blipFill>
        <p:spPr>
          <a:xfrm>
            <a:off x="1054125" y="216000"/>
            <a:ext cx="6510575" cy="4817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nvSpPr>
        <p:spPr>
          <a:xfrm>
            <a:off x="110100" y="1223200"/>
            <a:ext cx="8881500" cy="262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pl" sz="1100">
                <a:solidFill>
                  <a:schemeClr val="dk1"/>
                </a:solidFill>
                <a:latin typeface="Roboto"/>
                <a:ea typeface="Roboto"/>
                <a:cs typeface="Roboto"/>
                <a:sym typeface="Roboto"/>
              </a:rPr>
              <a:t>Wykres przedstawia rozkład dziedziny edukacji pracowników w organizacji. Najliczniejsza grupa pracowników ma wykształcenie w dziedzinie nauk życia (Life Sciences), co wskazuje na 606 osób. Kolejna duża grupa, licząca 464 osoby, to pracownicy z wykształceniem medycznym. Osoby z wykształceniem technicznym (Technical Degree) i w dziedzinie marketingu mają podobną liczebność - odpowiednio 132 i 159 osób. Wykres pokazuje również, że stosunkowo niewiele osób (82) posiada wykształcenie z kategorii innych (Other), a najmniej, bo tylko 27 osób, ma wykształcenie z zakresu zasobów ludzkich (Human Resources).</a:t>
            </a:r>
            <a:endParaRPr sz="1100">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rPr lang="pl" sz="1100">
                <a:solidFill>
                  <a:schemeClr val="dk1"/>
                </a:solidFill>
                <a:latin typeface="Roboto"/>
                <a:ea typeface="Roboto"/>
                <a:cs typeface="Roboto"/>
                <a:sym typeface="Roboto"/>
              </a:rPr>
              <a:t>Rozkład ten wskazuje na silne skupienie na specjalistycznych dziedzinach nauk przyrodniczych i medycznych, co może odzwierciedlać branżę lub specyfikę działalności firmy. Relatywnie niska liczba pracowników z wykształceniem z zakresu zasobów ludzkich może sugerować, że jest to mniejszy dział lub że firma zleca część funkcji HR na zewnątrz.</a:t>
            </a:r>
            <a:endParaRPr sz="11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5"/>
          <p:cNvPicPr preferRelativeResize="0"/>
          <p:nvPr/>
        </p:nvPicPr>
        <p:blipFill>
          <a:blip r:embed="rId3">
            <a:alphaModFix/>
          </a:blip>
          <a:stretch>
            <a:fillRect/>
          </a:stretch>
        </p:blipFill>
        <p:spPr>
          <a:xfrm>
            <a:off x="1039175" y="384925"/>
            <a:ext cx="7001451" cy="453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nvSpPr>
        <p:spPr>
          <a:xfrm>
            <a:off x="4268525" y="660650"/>
            <a:ext cx="4195200" cy="3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800">
                <a:solidFill>
                  <a:schemeClr val="dk1"/>
                </a:solidFill>
                <a:latin typeface="DM Sans"/>
                <a:ea typeface="DM Sans"/>
                <a:cs typeface="DM Sans"/>
                <a:sym typeface="DM Sans"/>
              </a:rPr>
              <a:t>Oś X (Education): Na osi poziomej znajdują się różne poziomy wykształcenia, które są kategoryzowane według poziomu edukacji pracowników. W tym przypadku poziomy edukacji zostały uporządkowane zgodnie z listą education która określa porządek wyświetlania na osi X.</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pl" sz="800">
                <a:solidFill>
                  <a:schemeClr val="dk1"/>
                </a:solidFill>
                <a:latin typeface="DM Sans"/>
                <a:ea typeface="DM Sans"/>
                <a:cs typeface="DM Sans"/>
                <a:sym typeface="DM Sans"/>
              </a:rPr>
              <a:t>Oś Y (YearsSinceLastPromotion): Na osi pionowej znajduje się liczba lat od ostatniego awansu. Ta oś mierzy, ile lat minęło od momentu ostatniego awansu pracowników.</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pl" sz="800">
                <a:solidFill>
                  <a:schemeClr val="dk1"/>
                </a:solidFill>
                <a:latin typeface="DM Sans"/>
                <a:ea typeface="DM Sans"/>
                <a:cs typeface="DM Sans"/>
                <a:sym typeface="DM Sans"/>
              </a:rPr>
              <a:t>Pudełka: Każde pudełko na wykresie reprezentuje rozkład liczby lat od ostatniego awansu w danym poziomie wykształcenia. Pudełka zawierają następujące informacje:</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pl" sz="800">
                <a:solidFill>
                  <a:schemeClr val="dk1"/>
                </a:solidFill>
                <a:latin typeface="DM Sans"/>
                <a:ea typeface="DM Sans"/>
                <a:cs typeface="DM Sans"/>
                <a:sym typeface="DM Sans"/>
              </a:rPr>
              <a:t>Mediana (linia wewnątrz pudełka): Jest to położenie wartości mediany, co oznacza, że ​​połowa pracowników z danym poziomem wykształcenia miała awans po określonej liczbie lat, a połowa przed tą liczbą lat.</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pl" sz="800">
                <a:solidFill>
                  <a:schemeClr val="dk1"/>
                </a:solidFill>
                <a:latin typeface="DM Sans"/>
                <a:ea typeface="DM Sans"/>
                <a:cs typeface="DM Sans"/>
                <a:sym typeface="DM Sans"/>
              </a:rPr>
              <a:t>Górny i dolny kwartyl (górny i dolny brzeg pudełka): Określają zakres między 25. a 75. percentylem danych. Górny kwartyl reprezentuje trzy czwarte danych, które miały awans przed tą liczbą lat, a dolny kwartyl reprezentuje jedną czwartą danych.</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pl" sz="800">
                <a:solidFill>
                  <a:schemeClr val="dk1"/>
                </a:solidFill>
                <a:latin typeface="DM Sans"/>
                <a:ea typeface="DM Sans"/>
                <a:cs typeface="DM Sans"/>
                <a:sym typeface="DM Sans"/>
              </a:rPr>
              <a:t>Whiskery (kreski na końcach pudełka): To obszary poza górnym i dolnym kwartylem, które wskazują na rozpiętość danych.</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pl" sz="800">
                <a:solidFill>
                  <a:schemeClr val="dk1"/>
                </a:solidFill>
                <a:latin typeface="DM Sans"/>
                <a:ea typeface="DM Sans"/>
                <a:cs typeface="DM Sans"/>
                <a:sym typeface="DM Sans"/>
              </a:rPr>
              <a:t>Punkty odstające (outliers): To pojedyncze punkty na wykresie, które wskazują na dane odstające, czyli wartości, które znacznie różnią się od reszty danych.</a:t>
            </a:r>
            <a:endParaRPr sz="800">
              <a:solidFill>
                <a:schemeClr val="dk1"/>
              </a:solidFill>
              <a:latin typeface="DM Sans"/>
              <a:ea typeface="DM Sans"/>
              <a:cs typeface="DM Sans"/>
              <a:sym typeface="DM Sans"/>
            </a:endParaRPr>
          </a:p>
          <a:p>
            <a:pPr indent="0" lvl="0" marL="0" rtl="0" algn="l">
              <a:spcBef>
                <a:spcPts val="0"/>
              </a:spcBef>
              <a:spcAft>
                <a:spcPts val="0"/>
              </a:spcAft>
              <a:buNone/>
            </a:pPr>
            <a:r>
              <a:t/>
            </a:r>
            <a:endParaRPr sz="800">
              <a:solidFill>
                <a:schemeClr val="dk1"/>
              </a:solidFill>
              <a:latin typeface="DM Sans"/>
              <a:ea typeface="DM Sans"/>
              <a:cs typeface="DM Sans"/>
              <a:sym typeface="DM Sans"/>
            </a:endParaRPr>
          </a:p>
          <a:p>
            <a:pPr indent="0" lvl="0" marL="0" rtl="0" algn="l">
              <a:spcBef>
                <a:spcPts val="0"/>
              </a:spcBef>
              <a:spcAft>
                <a:spcPts val="0"/>
              </a:spcAft>
              <a:buNone/>
            </a:pPr>
            <a:r>
              <a:rPr lang="pl" sz="800">
                <a:solidFill>
                  <a:schemeClr val="dk1"/>
                </a:solidFill>
                <a:latin typeface="DM Sans"/>
                <a:ea typeface="DM Sans"/>
                <a:cs typeface="DM Sans"/>
                <a:sym typeface="DM Sans"/>
              </a:rPr>
              <a:t>Analizując ten wykres, można ocenić, czy istnieje związek między poziomem wykształcenia a czasem od ostatniego awansu. Na przykład, można zbadać, czy osoby z wyższym wykształceniem częściej lub rzadziej otrzymują awanse w porównaniu do tych z niższym wykształceniem. Wykres pudełkowy pozwala również zidentyfikować ewentualne dane odstające, które mogą wskazywać na nietypowe przypadki.</a:t>
            </a:r>
            <a:endParaRPr sz="800">
              <a:solidFill>
                <a:schemeClr val="dk1"/>
              </a:solidFill>
              <a:latin typeface="DM Sans"/>
              <a:ea typeface="DM Sans"/>
              <a:cs typeface="DM Sans"/>
              <a:sym typeface="DM Sans"/>
            </a:endParaRPr>
          </a:p>
        </p:txBody>
      </p:sp>
      <p:sp>
        <p:nvSpPr>
          <p:cNvPr id="123" name="Google Shape;123;p26"/>
          <p:cNvSpPr txBox="1"/>
          <p:nvPr/>
        </p:nvSpPr>
        <p:spPr>
          <a:xfrm>
            <a:off x="243825" y="688500"/>
            <a:ext cx="3760200" cy="41406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pl" sz="800">
                <a:solidFill>
                  <a:schemeClr val="dk1"/>
                </a:solidFill>
                <a:latin typeface="Roboto"/>
                <a:ea typeface="Roboto"/>
                <a:cs typeface="Roboto"/>
                <a:sym typeface="Roboto"/>
              </a:rPr>
              <a:t>Przedstawiony wykres pudełkowy ilustruje zależność między poziomem wykształcenia pracowników a liczbą lat, które minęły od ich ostatniego awansu. Linie wewnątrz pudełek reprezentują medianę lat od ostatniego awansu dla każdego poziomu wykształcenia.</a:t>
            </a:r>
            <a:endParaRPr sz="800">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rPr lang="pl" sz="800">
                <a:solidFill>
                  <a:schemeClr val="dk1"/>
                </a:solidFill>
                <a:latin typeface="Roboto"/>
                <a:ea typeface="Roboto"/>
                <a:cs typeface="Roboto"/>
                <a:sym typeface="Roboto"/>
              </a:rPr>
              <a:t>Widzimy, że mediana jest najniższa dla osób z wykształceniem podstawowym i średnim, sugerując, że te grupy otrzymały awans stosunkowo niedawno. Osoby z wykształceniem wyższym i magisterskim mają wyższą medianę, co oznacza, że ich ostatni awans miał miejsce dłużej temu. Wartości odstające, oznaczone jako kropki poza "wąsami" wykresu, wskazują na pracowników, którzy oczekiwali na awans znacznie dłużej niż większość ich kolegów na podobnym poziomie edukacji.</a:t>
            </a:r>
            <a:endParaRPr sz="800">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rPr lang="pl" sz="800">
                <a:solidFill>
                  <a:schemeClr val="dk1"/>
                </a:solidFill>
                <a:latin typeface="Roboto"/>
                <a:ea typeface="Roboto"/>
                <a:cs typeface="Roboto"/>
                <a:sym typeface="Roboto"/>
              </a:rPr>
              <a:t>Rozkład ten może wskazywać na różnice w polityce awansów w firmie lub na różne ścieżki kariery dostępne dla pracowników o różnym wykształceniu. Pracownicy z wyższym wykształceniem mogą mieć mniej okazji do awansu ze względu na mniejszą liczbę dostępnych wyższych stanowisk, lub może to odzwierciedlać konieczność dłuższego zdobywania doświadczenia zanim będą kwalifikowali się do awansu.</a:t>
            </a:r>
            <a:endParaRPr sz="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7"/>
          <p:cNvPicPr preferRelativeResize="0"/>
          <p:nvPr/>
        </p:nvPicPr>
        <p:blipFill>
          <a:blip r:embed="rId3">
            <a:alphaModFix/>
          </a:blip>
          <a:stretch>
            <a:fillRect/>
          </a:stretch>
        </p:blipFill>
        <p:spPr>
          <a:xfrm>
            <a:off x="454025" y="318600"/>
            <a:ext cx="7750200" cy="447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nvSpPr>
        <p:spPr>
          <a:xfrm>
            <a:off x="4678000" y="127250"/>
            <a:ext cx="4090500" cy="3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900">
                <a:solidFill>
                  <a:schemeClr val="dk1"/>
                </a:solidFill>
                <a:latin typeface="DM Sans"/>
                <a:ea typeface="DM Sans"/>
                <a:cs typeface="DM Sans"/>
                <a:sym typeface="DM Sans"/>
              </a:rPr>
              <a:t>Oś Y (EducationField): Na osi pionowej znajdują się różne dziedziny edukacji, które pracownicy wybrali lub zdobyli kwalifikacje. Każda unikalna dziedzina edukacji jest reprezentowana na osi Y.</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Oś X (YearsSinceLastPromotion): Na osi poziomej umieszczony jest czas oczekiwania na awans w latach. Ta oś mierzy, ile lat pracownicy musieli czekać na ostatni awans.</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Pudełka: Każde pudełko na wykresie reprezentuje rozkład czasu oczekiwania na awans w danej dziedzinie edukacji. Pudełka zawierają następujące informacje:</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Mediana (linia wewnątrz pudełka): Jest to położenie wartości mediany, co oznacza, że ​​połowa pracowników w danej dziedzinie edukacji oczekiwała na awans przez określoną liczbę lat, a połowa przed tą liczbą lat.</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Górny i dolny kwartyl (górny i dolny brzeg pudełka): Określają zakres między 25. a 75. percentylem danych. </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Górny kwartyl reprezentuje trzy czwarte danych, które oczekiwały na awans przed tą liczbą lat, a dolny kwartyl reprezentuje jedną czwartą danych.</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Whiskery (kreski na końcach pudełka): To obszary poza górnym i dolnym kwartylem, które wskazują na rozpiętość danych.</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Punkty odstające (outliers): To pojedyncze punkty na wykresie, które wskazują na dane odstające, czyli wartości, które znacznie różnią się od reszty danych.</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Analizując ten wykres, można ocenić, czy różne dziedziny edukacji wpływają na czas oczekiwania na awans. Na przykład, czy pracownicy z określoną dziedziną edukacji oczekiwali na awans krócej lub dłużej niż inni. Wykres pudełkowy pozwala również zidentyfikować ewentualne dane odstające, które mogą wskazywać na nietypowe przypadki w kontekście czasu oczekiwania na awans.</a:t>
            </a:r>
            <a:endParaRPr sz="900">
              <a:solidFill>
                <a:schemeClr val="dk1"/>
              </a:solidFill>
              <a:latin typeface="DM Sans"/>
              <a:ea typeface="DM Sans"/>
              <a:cs typeface="DM Sans"/>
              <a:sym typeface="DM Sans"/>
            </a:endParaRPr>
          </a:p>
        </p:txBody>
      </p:sp>
      <p:sp>
        <p:nvSpPr>
          <p:cNvPr id="134" name="Google Shape;134;p28"/>
          <p:cNvSpPr txBox="1"/>
          <p:nvPr/>
        </p:nvSpPr>
        <p:spPr>
          <a:xfrm>
            <a:off x="112150" y="849125"/>
            <a:ext cx="4336200" cy="35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000">
                <a:solidFill>
                  <a:srgbClr val="374151"/>
                </a:solidFill>
                <a:latin typeface="DM Sans"/>
                <a:ea typeface="DM Sans"/>
                <a:cs typeface="DM Sans"/>
                <a:sym typeface="DM Sans"/>
              </a:rPr>
              <a:t>Wykres pudełkowy przedstawia czas oczekiwania na awans pracowników w zależności od ich dziedziny edukacji. Pokazuje medianę, kwartyle oraz wartości odstające dla każdej grupy.</a:t>
            </a:r>
            <a:endParaRPr sz="10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1000">
                <a:solidFill>
                  <a:srgbClr val="374151"/>
                </a:solidFill>
                <a:latin typeface="DM Sans"/>
                <a:ea typeface="DM Sans"/>
                <a:cs typeface="DM Sans"/>
                <a:sym typeface="DM Sans"/>
              </a:rPr>
              <a:t>Zauważamy, że pracownicy z dziedziny nauk o życiu (Life Sciences) i medycyny mają szeroki zakres czasu oczekiwania na awans, z wartościami odstającymi wskazującymi na długie okresy oczekiwania dla niektórych pracowników. Dla osób z wykształceniem technicznym, czas oczekiwania na awans wydaje się być ogólnie krótszy, ale także z kilkoma wartościami odstającymi. Pracownicy z edukacją w zakresie marketingu i zasobów ludzkich mają niższą medianę czasu oczekiwania na awans, co sugeruje, że awanse w tych dziedzinach mogą następować szybciej.</a:t>
            </a:r>
            <a:endParaRPr sz="10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1000">
                <a:solidFill>
                  <a:srgbClr val="374151"/>
                </a:solidFill>
                <a:latin typeface="DM Sans"/>
                <a:ea typeface="DM Sans"/>
                <a:cs typeface="DM Sans"/>
                <a:sym typeface="DM Sans"/>
              </a:rPr>
              <a:t>Różnorodność czasu oczekiwania w każdej dziedzinie może odzwierciedlać różnice w strukturze kariery lub dostępności awansów w danej specjalizacji. Wartości odstające mogą wskazywać na potrzebę indywidualnej analizy przypadków pracowników, którzy czekają na awans znacznie dłużej niż ich koledzy.</a:t>
            </a:r>
            <a:endParaRPr sz="1000">
              <a:solidFill>
                <a:srgbClr val="37415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9"/>
          <p:cNvPicPr preferRelativeResize="0"/>
          <p:nvPr/>
        </p:nvPicPr>
        <p:blipFill>
          <a:blip r:embed="rId3">
            <a:alphaModFix/>
          </a:blip>
          <a:stretch>
            <a:fillRect/>
          </a:stretch>
        </p:blipFill>
        <p:spPr>
          <a:xfrm>
            <a:off x="674275" y="231975"/>
            <a:ext cx="7119975" cy="471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4693500" y="432050"/>
            <a:ext cx="4171800" cy="3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900">
                <a:solidFill>
                  <a:schemeClr val="dk1"/>
                </a:solidFill>
                <a:latin typeface="DM Sans"/>
                <a:ea typeface="DM Sans"/>
                <a:cs typeface="DM Sans"/>
                <a:sym typeface="DM Sans"/>
              </a:rPr>
              <a:t>Oś X (Wykształcenie): Ta oś reprezentuje poziomy wykształcenia pracowników. Poziomy te zostały przekształcone na czytelne etykiety, takie jak "Podstawowe", "Średnie", "Wyższe", "Magisterskie" i "Podyplomowe". Każdy słupek na osi X reprezentuje jedno z tych wykształceń.</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Oś Y (Poziom stanowiska): Oś Y przedstawia poziomy stanowisk pracowników w organizacji. Poziomy te zostały przekształcone na etykiety takie jak "Początkujący", "Doświadczony", "Średniozaawansowany", "Zaawansowany" i "Expert".</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Słupki (na pierwszym wykresie): Na pierwszym wykresie typu countplot każdy słupek reprezentuje liczbę pracowników o danym poziomie wykształcenia. Długość słupka odpowiada liczbie pracowników z danym wykształceniem.</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Skróty (nad słupkami na pierwszym wykresie): Nad każdym słupkiem znajduje się liczba, która informuje o ilości pracowników z danym poziomem wykształcenia.</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Skrzynka (na drugim wykresie): Na drugim wykresie typu boxplot można zauważyć rozmieszczenie poziomów stanowisk w zależności od wykształcenia. </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Skrzynka pokazuje rozkład danych, w tym medianę (linia środkowa skrzynki), kwartyle (górny i dolny skraj), zakres i obserwacje odstające.</a:t>
            </a:r>
            <a:endParaRPr sz="900">
              <a:solidFill>
                <a:schemeClr val="dk1"/>
              </a:solidFill>
              <a:latin typeface="DM Sans"/>
              <a:ea typeface="DM Sans"/>
              <a:cs typeface="DM Sans"/>
              <a:sym typeface="DM Sans"/>
            </a:endParaRPr>
          </a:p>
          <a:p>
            <a:pPr indent="0" lvl="0" marL="0" rtl="0" algn="l">
              <a:spcBef>
                <a:spcPts val="0"/>
              </a:spcBef>
              <a:spcAft>
                <a:spcPts val="0"/>
              </a:spcAft>
              <a:buNone/>
            </a:pPr>
            <a:r>
              <a:t/>
            </a:r>
            <a:endParaRPr sz="900">
              <a:solidFill>
                <a:schemeClr val="dk1"/>
              </a:solidFill>
              <a:latin typeface="DM Sans"/>
              <a:ea typeface="DM Sans"/>
              <a:cs typeface="DM Sans"/>
              <a:sym typeface="DM Sans"/>
            </a:endParaRPr>
          </a:p>
          <a:p>
            <a:pPr indent="0" lvl="0" marL="0" rtl="0" algn="l">
              <a:spcBef>
                <a:spcPts val="0"/>
              </a:spcBef>
              <a:spcAft>
                <a:spcPts val="0"/>
              </a:spcAft>
              <a:buNone/>
            </a:pPr>
            <a:r>
              <a:rPr lang="pl" sz="900">
                <a:solidFill>
                  <a:schemeClr val="dk1"/>
                </a:solidFill>
                <a:latin typeface="DM Sans"/>
                <a:ea typeface="DM Sans"/>
                <a:cs typeface="DM Sans"/>
                <a:sym typeface="DM Sans"/>
              </a:rPr>
              <a:t>Ten wykres pozwala na ocenę, czy istnieje związek między wykształceniem pracowników a poziomem stanowiska, co może pomóc w zrozumieniu, czy wykształcenie ma wpływ na karierę zawodową w danej organizacji.</a:t>
            </a:r>
            <a:endParaRPr sz="900">
              <a:solidFill>
                <a:schemeClr val="dk1"/>
              </a:solidFill>
              <a:latin typeface="DM Sans"/>
              <a:ea typeface="DM Sans"/>
              <a:cs typeface="DM Sans"/>
              <a:sym typeface="DM Sans"/>
            </a:endParaRPr>
          </a:p>
        </p:txBody>
      </p:sp>
      <p:sp>
        <p:nvSpPr>
          <p:cNvPr id="145" name="Google Shape;145;p30"/>
          <p:cNvSpPr txBox="1"/>
          <p:nvPr/>
        </p:nvSpPr>
        <p:spPr>
          <a:xfrm>
            <a:off x="29925" y="584450"/>
            <a:ext cx="45720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900">
                <a:solidFill>
                  <a:srgbClr val="374151"/>
                </a:solidFill>
                <a:latin typeface="DM Sans"/>
                <a:ea typeface="DM Sans"/>
                <a:cs typeface="DM Sans"/>
                <a:sym typeface="DM Sans"/>
              </a:rPr>
              <a:t>Na wykresie pudełkowym przedstawiono poziom stanowisk zajmowanych w firmie w zależności od wykształcenia pracowników. Poziomy stanowisk są zaznaczone na osi pionowej i obejmują: początkujący, średniozaawansowany, zaawansowany, doświadczony i ekspert. Wykształcenie na osi poziomej jest podzielone na: podstawowe, średnie, wyższe, magisterskie i podyplomowe.</a:t>
            </a:r>
            <a:endParaRPr sz="9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900">
                <a:solidFill>
                  <a:srgbClr val="374151"/>
                </a:solidFill>
                <a:latin typeface="DM Sans"/>
                <a:ea typeface="DM Sans"/>
                <a:cs typeface="DM Sans"/>
                <a:sym typeface="DM Sans"/>
              </a:rPr>
              <a:t>Pudełka reprezentują zakres kwartylowy, gdzie linia wewnątrz pudełka wskazuje medianę poziomu stanowiska dla danej grupy wykształcenia. "Wąsy" wykresu przedstawiają zakres danych bez wartości odstających, które są oznaczone jako oddzielne punkty.</a:t>
            </a:r>
            <a:endParaRPr sz="9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900">
                <a:solidFill>
                  <a:srgbClr val="374151"/>
                </a:solidFill>
                <a:latin typeface="DM Sans"/>
                <a:ea typeface="DM Sans"/>
                <a:cs typeface="DM Sans"/>
                <a:sym typeface="DM Sans"/>
              </a:rPr>
              <a:t>Z wykresu można odczytać, że pracownicy z wykształceniem wyższym, magisterskim i podyplomowym częściej zajmują stanowiska na średnim i wyższym poziomie zaawansowania. Pracownicy z wykształceniem podstawowym i średnim znajdują się na niższych poziomach stanowisk, chociaż pojawiają się wartości odstające, które wskazują na wyjątki od tej tendencji.</a:t>
            </a:r>
            <a:endParaRPr sz="9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900">
                <a:solidFill>
                  <a:srgbClr val="374151"/>
                </a:solidFill>
                <a:latin typeface="DM Sans"/>
                <a:ea typeface="DM Sans"/>
                <a:cs typeface="DM Sans"/>
                <a:sym typeface="DM Sans"/>
              </a:rPr>
              <a:t>Wykres może sugerować, że wyższe wykształcenie koreluje z zajmowaniem wyższych stanowisk w firmie, ale także pokazuje, że istnieją pracownicy z niższym wykształceniem, którzy osiągnęli poziom eksperta, co może świadczyć o możliwościach awansu opartych na doświadczeniu i kompetencjach zawodowych, a nie tylko formalnym wykształceniu.</a:t>
            </a:r>
            <a:endParaRPr sz="900">
              <a:solidFill>
                <a:srgbClr val="37415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1"/>
          <p:cNvPicPr preferRelativeResize="0"/>
          <p:nvPr/>
        </p:nvPicPr>
        <p:blipFill>
          <a:blip r:embed="rId3">
            <a:alphaModFix/>
          </a:blip>
          <a:stretch>
            <a:fillRect/>
          </a:stretch>
        </p:blipFill>
        <p:spPr>
          <a:xfrm>
            <a:off x="946775" y="228875"/>
            <a:ext cx="6958251" cy="4623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5501576" y="2027550"/>
            <a:ext cx="3288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pl" sz="2555">
                <a:latin typeface="DM Sans"/>
                <a:ea typeface="DM Sans"/>
                <a:cs typeface="DM Sans"/>
                <a:sym typeface="DM Sans"/>
              </a:rPr>
              <a:t>Cel Analizy:</a:t>
            </a:r>
            <a:endParaRPr b="1" sz="2555">
              <a:latin typeface="DM Sans"/>
              <a:ea typeface="DM Sans"/>
              <a:cs typeface="DM Sans"/>
              <a:sym typeface="DM Sans"/>
            </a:endParaRPr>
          </a:p>
          <a:p>
            <a:pPr indent="0" lvl="0" marL="0" rtl="0" algn="ctr">
              <a:spcBef>
                <a:spcPts val="0"/>
              </a:spcBef>
              <a:spcAft>
                <a:spcPts val="0"/>
              </a:spcAft>
              <a:buNone/>
            </a:pPr>
            <a:r>
              <a:t/>
            </a:r>
            <a:endParaRPr b="1" sz="2000">
              <a:latin typeface="DM Sans"/>
              <a:ea typeface="DM Sans"/>
              <a:cs typeface="DM Sans"/>
              <a:sym typeface="DM Sans"/>
            </a:endParaRPr>
          </a:p>
          <a:p>
            <a:pPr indent="0" lvl="0" marL="0" rtl="0" algn="ctr">
              <a:lnSpc>
                <a:spcPct val="150000"/>
              </a:lnSpc>
              <a:spcBef>
                <a:spcPts val="0"/>
              </a:spcBef>
              <a:spcAft>
                <a:spcPts val="0"/>
              </a:spcAft>
              <a:buNone/>
            </a:pPr>
            <a:r>
              <a:rPr lang="pl" sz="1550">
                <a:latin typeface="DM Sans Medium"/>
                <a:ea typeface="DM Sans Medium"/>
                <a:cs typeface="DM Sans Medium"/>
                <a:sym typeface="DM Sans Medium"/>
              </a:rPr>
              <a:t>Zbadanie kluczowych wskaźników wpływających na satysfakcję, zaangażowanie oraz rotację pracowników w celu identyfikacji obszarów do optymalizacji w strategiach zarządzania zasobami ludzkimi.</a:t>
            </a:r>
            <a:endParaRPr sz="1550">
              <a:latin typeface="DM Sans Medium"/>
              <a:ea typeface="DM Sans Medium"/>
              <a:cs typeface="DM Sans Medium"/>
              <a:sym typeface="DM Sans Medium"/>
            </a:endParaRPr>
          </a:p>
        </p:txBody>
      </p:sp>
      <p:pic>
        <p:nvPicPr>
          <p:cNvPr id="62" name="Google Shape;62;p14"/>
          <p:cNvPicPr preferRelativeResize="0"/>
          <p:nvPr/>
        </p:nvPicPr>
        <p:blipFill>
          <a:blip r:embed="rId3">
            <a:alphaModFix/>
          </a:blip>
          <a:stretch>
            <a:fillRect/>
          </a:stretch>
        </p:blipFill>
        <p:spPr>
          <a:xfrm>
            <a:off x="-25725" y="0"/>
            <a:ext cx="5143501"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nvSpPr>
        <p:spPr>
          <a:xfrm>
            <a:off x="4558375" y="279650"/>
            <a:ext cx="4210200" cy="3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chemeClr val="dk1"/>
                </a:solidFill>
                <a:latin typeface="DM Sans"/>
                <a:ea typeface="DM Sans"/>
                <a:cs typeface="DM Sans"/>
                <a:sym typeface="DM Sans"/>
              </a:rPr>
              <a:t>Ten wykres przedstawia analizę wpływu dziedziny edukacji na poziom stanowiska w danej organizacji. Oś X reprezentuje różne dziedziny edukacji (np. nauki medyczne, nauki przyrodnicze, informatyka itd.), podczas gdy oś Y przedstawia poziom stanowiska od początkującego do zaawansowanego.</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Każdy pudełko na wykresie pudełkowym (boxplot) pokazuje rozkład poziomów stanowisk dla danej dziedziny edukacji.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Górna krawędź pudełka reprezentuje trzeci kwartyl (75. percentyl), dolna krawędź reprezentuje pierwszy kwartyl (25. percentyl), a linia wewnątrz pudełka reprezentuje medianę (50. percentyl).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"Wąsy" wskazują zakres danych, przy czym potencjalne wartości odstające są reprezentowane jako punkty na wykresie.</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Analizując ten wykres, możemy ocenić, czy istnieje zależność między dziedziną edukacji a poziomem stanowiska w organizacji.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Na przykład, jeśli widzimy, że dla pewnych dziedzin edukacji dominuje wyższy poziom stanowiska (np. ekonomia), podczas gdy dla innych dominuje niższy poziom (np. nauki przyrodnicze), można wnioskować o ewentualnych różnicach w wymaganiach edukacyjnych w zależności od dziedziny.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Wykres ten może być przydatny do podejmowania decyzji personalnych i planowania rozwoju kariery w organizacji.</a:t>
            </a:r>
            <a:endParaRPr sz="1000">
              <a:solidFill>
                <a:schemeClr val="dk1"/>
              </a:solidFill>
              <a:latin typeface="DM Sans"/>
              <a:ea typeface="DM Sans"/>
              <a:cs typeface="DM Sans"/>
              <a:sym typeface="DM Sans"/>
            </a:endParaRPr>
          </a:p>
        </p:txBody>
      </p:sp>
      <p:sp>
        <p:nvSpPr>
          <p:cNvPr id="156" name="Google Shape;156;p32"/>
          <p:cNvSpPr txBox="1"/>
          <p:nvPr/>
        </p:nvSpPr>
        <p:spPr>
          <a:xfrm>
            <a:off x="142050" y="483750"/>
            <a:ext cx="4313700" cy="392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900">
                <a:solidFill>
                  <a:srgbClr val="374151"/>
                </a:solidFill>
                <a:latin typeface="DM Sans"/>
                <a:ea typeface="DM Sans"/>
                <a:cs typeface="DM Sans"/>
                <a:sym typeface="DM Sans"/>
              </a:rPr>
              <a:t>Wykres pudełkowy przedstawia poziomy stanowisk w firmie w zależności od dziedziny edukacji pracowników. Pionowa oś reprezentuje poziom stanowiska, od początkującego do eksperta, natomiast pozioma oś wyróżnia różne dziedziny nauki, takie jak nauki o życiu, medycyna, marketing, techniczne oraz zasoby ludzkie.</a:t>
            </a:r>
            <a:endParaRPr sz="9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900">
                <a:solidFill>
                  <a:srgbClr val="374151"/>
                </a:solidFill>
                <a:latin typeface="DM Sans"/>
                <a:ea typeface="DM Sans"/>
                <a:cs typeface="DM Sans"/>
                <a:sym typeface="DM Sans"/>
              </a:rPr>
              <a:t>Linie w środku pudełek oznaczają medianę, pokazując dominujący poziom stanowiska dla pracowników z danej dziedziny edukacyjnej. Wąsy wykresu wskazują na zakres kwartylowy, a punkty poza wąsami to wartości odstające, które reprezentują pojedyncze przypadki pracowników na poziomach stanowisk znacznie różniących się od typowych dla ich dziedziny edukacji.</a:t>
            </a:r>
            <a:endParaRPr sz="9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900">
                <a:solidFill>
                  <a:srgbClr val="374151"/>
                </a:solidFill>
                <a:latin typeface="DM Sans"/>
                <a:ea typeface="DM Sans"/>
                <a:cs typeface="DM Sans"/>
                <a:sym typeface="DM Sans"/>
              </a:rPr>
              <a:t>Analiza wykresu pokazuje, że pracownicy z każdej dziedziny nauki znajdują się na różnych poziomach stanowiskowych, ale istnieją pewne tendencje. Na przykład, pracownicy z dziedziny medycznej i technicznej wydają się obejmować szerszy zakres poziomów stanowisk, z kilkoma wartościami odstającymi na poziomie eksperta. Pracownicy z dziedziny zasobów ludzkich mają tendencję do zajmowania stanowisk o niższym poziomie, co może wskazywać na mniejsze możliwości awansu w tej dziedzinie w ramach firmy.</a:t>
            </a:r>
            <a:endParaRPr sz="900">
              <a:solidFill>
                <a:srgbClr val="374151"/>
              </a:solidFill>
              <a:latin typeface="DM Sans"/>
              <a:ea typeface="DM Sans"/>
              <a:cs typeface="DM Sans"/>
              <a:sym typeface="DM Sans"/>
            </a:endParaRPr>
          </a:p>
          <a:p>
            <a:pPr indent="0" lvl="0" marL="0" rtl="0" algn="l">
              <a:lnSpc>
                <a:spcPct val="115000"/>
              </a:lnSpc>
              <a:spcBef>
                <a:spcPts val="1500"/>
              </a:spcBef>
              <a:spcAft>
                <a:spcPts val="0"/>
              </a:spcAft>
              <a:buNone/>
            </a:pPr>
            <a:r>
              <a:rPr lang="pl" sz="900">
                <a:solidFill>
                  <a:srgbClr val="374151"/>
                </a:solidFill>
                <a:latin typeface="DM Sans"/>
                <a:ea typeface="DM Sans"/>
                <a:cs typeface="DM Sans"/>
                <a:sym typeface="DM Sans"/>
              </a:rPr>
              <a:t>Wykres ten może dostarczać wglądów w politykę awansów i rozwój kariery w firmie, wskazując, gdzie istnieją szanse na rozwój oraz gdzie potencjalnie mogą występować bariery dla awansu.</a:t>
            </a:r>
            <a:endParaRPr sz="900">
              <a:solidFill>
                <a:srgbClr val="37415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nvSpPr>
        <p:spPr>
          <a:xfrm>
            <a:off x="76200" y="4724400"/>
            <a:ext cx="7603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00">
                <a:solidFill>
                  <a:schemeClr val="dk1"/>
                </a:solidFill>
              </a:rPr>
              <a:t>Korelacja Pearsona między wiekiem a długości</a:t>
            </a:r>
            <a:r>
              <a:rPr lang="pl" sz="1000">
                <a:solidFill>
                  <a:schemeClr val="dk1"/>
                </a:solidFill>
              </a:rPr>
              <a:t>ą</a:t>
            </a:r>
            <a:r>
              <a:rPr lang="pl" sz="1000">
                <a:solidFill>
                  <a:schemeClr val="dk1"/>
                </a:solidFill>
              </a:rPr>
              <a:t> pracy w obecnej firmie: 0.3113</a:t>
            </a:r>
            <a:endParaRPr sz="1000">
              <a:solidFill>
                <a:schemeClr val="dk1"/>
              </a:solidFill>
            </a:endParaRPr>
          </a:p>
          <a:p>
            <a:pPr indent="0" lvl="0" marL="0" rtl="0" algn="l">
              <a:lnSpc>
                <a:spcPct val="115000"/>
              </a:lnSpc>
              <a:spcBef>
                <a:spcPts val="0"/>
              </a:spcBef>
              <a:spcAft>
                <a:spcPts val="0"/>
              </a:spcAft>
              <a:buNone/>
            </a:pPr>
            <a:r>
              <a:t/>
            </a:r>
            <a:endParaRPr sz="1000">
              <a:solidFill>
                <a:srgbClr val="CCCCCC"/>
              </a:solidFill>
            </a:endParaRPr>
          </a:p>
        </p:txBody>
      </p:sp>
      <p:pic>
        <p:nvPicPr>
          <p:cNvPr id="162" name="Google Shape;162;p33"/>
          <p:cNvPicPr preferRelativeResize="0"/>
          <p:nvPr/>
        </p:nvPicPr>
        <p:blipFill>
          <a:blip r:embed="rId3">
            <a:alphaModFix/>
          </a:blip>
          <a:stretch>
            <a:fillRect/>
          </a:stretch>
        </p:blipFill>
        <p:spPr>
          <a:xfrm>
            <a:off x="1131002" y="252969"/>
            <a:ext cx="6548699" cy="42465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nvSpPr>
        <p:spPr>
          <a:xfrm>
            <a:off x="5539725" y="736850"/>
            <a:ext cx="3228600" cy="3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chemeClr val="dk1"/>
                </a:solidFill>
                <a:latin typeface="DM Sans"/>
                <a:ea typeface="DM Sans"/>
                <a:cs typeface="DM Sans"/>
                <a:sym typeface="DM Sans"/>
              </a:rPr>
              <a:t>Wykres to rozrzutnik pokazujący związek między wiekiem pracowników a długością pracy w obecnej firmie.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Punkty reprezentują indywidualne obserwacje.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Na osi poziomej przedstawiony jest wiek pracowników, a na osi pionowej - liczba lat spędzonych w firmie.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Wykres sugeruje, że z wiekiem pracownicy zazwyczaj spędzają więcej czasu pracując dla tej samej firmy, co widać po wzroście liczby punktów w górę wraz ze wzrostem wieku.</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Korelacja Pearsona między wiekiem a długością pracy w obecnej firmie wynosząca około 0.31 oznacza, że istnieje pewien pozytywny związek między wiekiem pracowników a długością ich pracy w danej firmie. </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a:p>
            <a:pPr indent="0" lvl="0" marL="0" rtl="0" algn="l">
              <a:spcBef>
                <a:spcPts val="0"/>
              </a:spcBef>
              <a:spcAft>
                <a:spcPts val="0"/>
              </a:spcAft>
              <a:buNone/>
            </a:pPr>
            <a:r>
              <a:rPr lang="pl" sz="1000">
                <a:solidFill>
                  <a:schemeClr val="dk1"/>
                </a:solidFill>
                <a:latin typeface="DM Sans"/>
                <a:ea typeface="DM Sans"/>
                <a:cs typeface="DM Sans"/>
                <a:sym typeface="DM Sans"/>
              </a:rPr>
              <a:t>Jednak wartość tej korelacji jest stosunkowo niska, co sugeruje, że związek ten nie jest bardzo silny.</a:t>
            </a:r>
            <a:endParaRPr sz="1000">
              <a:solidFill>
                <a:schemeClr val="dk1"/>
              </a:solidFill>
              <a:latin typeface="DM Sans"/>
              <a:ea typeface="DM Sans"/>
              <a:cs typeface="DM Sans"/>
              <a:sym typeface="DM Sans"/>
            </a:endParaRPr>
          </a:p>
        </p:txBody>
      </p:sp>
      <p:sp>
        <p:nvSpPr>
          <p:cNvPr id="168" name="Google Shape;168;p34"/>
          <p:cNvSpPr txBox="1"/>
          <p:nvPr/>
        </p:nvSpPr>
        <p:spPr>
          <a:xfrm>
            <a:off x="786425" y="685800"/>
            <a:ext cx="4500600" cy="38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100">
                <a:solidFill>
                  <a:srgbClr val="374151"/>
                </a:solidFill>
                <a:latin typeface="Roboto"/>
                <a:ea typeface="Roboto"/>
                <a:cs typeface="Roboto"/>
                <a:sym typeface="Roboto"/>
              </a:rPr>
              <a:t>Na wykresie rozrzutu przedstawiono związek między wiekiem pracowników a długością ich pracy w obecnej firmie. Punkty na wykresie reprezentują poszczególnych pracowników, z ich wiekiem na osi poziomej i liczbą lat pracy w firmie na osi pionowej.</a:t>
            </a:r>
            <a:endParaRPr sz="11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pl" sz="1100">
                <a:solidFill>
                  <a:srgbClr val="374151"/>
                </a:solidFill>
                <a:latin typeface="Roboto"/>
                <a:ea typeface="Roboto"/>
                <a:cs typeface="Roboto"/>
                <a:sym typeface="Roboto"/>
              </a:rPr>
              <a:t>Obserwujemy pewien trend wzrostowy, gdzie starsi pracownicy często mają dłuższy staż pracy w firmie, jednak rozrzut punktów jest znaczny, co wskazuje na dużą zmienność. Niektórzy młodsi pracownicy mają nieproporcjonalnie długi staż pracy w porównaniu do swojego wieku, co może wskazywać na wcześniejsze rozpoczęcie kariery lub długotrwałą lojalność wobec firmy.</a:t>
            </a:r>
            <a:endParaRPr sz="11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pl" sz="1100">
                <a:solidFill>
                  <a:srgbClr val="374151"/>
                </a:solidFill>
                <a:latin typeface="Roboto"/>
                <a:ea typeface="Roboto"/>
                <a:cs typeface="Roboto"/>
                <a:sym typeface="Roboto"/>
              </a:rPr>
              <a:t>Podano także współczynnik korelacji Pearsona, który wynosi 0.3113. Jest to wartość dodatnia, co oznacza, że istnieje słaba dodatnia korelacja między wiekiem pracownika a długością pracy w firmie. Współczynnik jest daleki od 1, co oznaczałoby silną korelację, więc choć starszy wiek pracowników ma tendencję do związania z dłuższym stażem pracy, nie jest to reguła, a inne czynniki również mogą wpływać na długość zatrudnienia.</a:t>
            </a:r>
            <a:endParaRPr sz="1100">
              <a:solidFill>
                <a:srgbClr val="37415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5"/>
          <p:cNvPicPr preferRelativeResize="0"/>
          <p:nvPr/>
        </p:nvPicPr>
        <p:blipFill>
          <a:blip r:embed="rId3">
            <a:alphaModFix/>
          </a:blip>
          <a:stretch>
            <a:fillRect/>
          </a:stretch>
        </p:blipFill>
        <p:spPr>
          <a:xfrm>
            <a:off x="1637800" y="326050"/>
            <a:ext cx="5283549" cy="4081525"/>
          </a:xfrm>
          <a:prstGeom prst="rect">
            <a:avLst/>
          </a:prstGeom>
          <a:noFill/>
          <a:ln>
            <a:noFill/>
          </a:ln>
        </p:spPr>
      </p:pic>
      <p:sp>
        <p:nvSpPr>
          <p:cNvPr id="174" name="Google Shape;174;p35"/>
          <p:cNvSpPr txBox="1"/>
          <p:nvPr/>
        </p:nvSpPr>
        <p:spPr>
          <a:xfrm>
            <a:off x="152400" y="4572000"/>
            <a:ext cx="783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00">
                <a:solidFill>
                  <a:schemeClr val="dk1"/>
                </a:solidFill>
                <a:latin typeface="DM Sans"/>
                <a:ea typeface="DM Sans"/>
                <a:cs typeface="DM Sans"/>
                <a:sym typeface="DM Sans"/>
              </a:rPr>
              <a:t>Test t-Studenta: t_stat = 1.221, p_value = 0.222</a:t>
            </a:r>
            <a:endParaRPr sz="10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sz="1000">
              <a:solidFill>
                <a:srgbClr val="CCCCCC"/>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idx="1" type="body"/>
          </p:nvPr>
        </p:nvSpPr>
        <p:spPr>
          <a:xfrm>
            <a:off x="4642600" y="1152475"/>
            <a:ext cx="41898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latin typeface="DM Sans"/>
                <a:ea typeface="DM Sans"/>
                <a:cs typeface="DM Sans"/>
                <a:sym typeface="DM Sans"/>
              </a:rPr>
              <a:t>Wnioski dla działu HR</a:t>
            </a:r>
            <a:endParaRPr sz="1200">
              <a:solidFill>
                <a:srgbClr val="1F1F1F"/>
              </a:solidFill>
              <a:highlight>
                <a:srgbClr val="FFFFFF"/>
              </a:highlight>
              <a:latin typeface="DM Sans"/>
              <a:ea typeface="DM Sans"/>
              <a:cs typeface="DM Sans"/>
              <a:sym typeface="DM Sans"/>
            </a:endParaRPr>
          </a:p>
          <a:p>
            <a:pPr indent="-304800" lvl="0" marL="457200" rtl="0" algn="l">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Dział HR może chcieć kontynuować monitorowanie tych danych, aby upewnić się, że równość płac jest utrzymywana w czasie, biorąc pod uwagę wszystkie zmienne, takie jak doświadczenie, wykształcenie, czy rola w firmie.</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Wartości odstające mogą być obszarem do dalszego zbadania pod kątem równości szans na awans i dostępu do wyższych stanowisk.</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Brak znaczących różnic w dochodach może być pozytywnym sygnałem dla pracowników pod względem równości i sprawiedliwości, co może przyczynić się do zwiększenia ich zadowolenia z pracy i zmniejszenia rotacji.</a:t>
            </a:r>
            <a:endParaRPr>
              <a:latin typeface="DM Sans"/>
              <a:ea typeface="DM Sans"/>
              <a:cs typeface="DM Sans"/>
              <a:sym typeface="DM Sans"/>
            </a:endParaRPr>
          </a:p>
        </p:txBody>
      </p:sp>
      <p:sp>
        <p:nvSpPr>
          <p:cNvPr id="180" name="Google Shape;180;p36"/>
          <p:cNvSpPr txBox="1"/>
          <p:nvPr/>
        </p:nvSpPr>
        <p:spPr>
          <a:xfrm>
            <a:off x="454600" y="1398025"/>
            <a:ext cx="3588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DM Sans"/>
                <a:ea typeface="DM Sans"/>
                <a:cs typeface="DM Sans"/>
                <a:sym typeface="DM Sans"/>
              </a:rPr>
              <a:t>Ten slajd przedstawia wykres pudełkowy, który ilustruje rozkład dochodów miesięcznych według płci, pokazując medianę, kwartyle i wartości odstające. Zastosowany test t-Studenta z wartością statystyki t wynoszącą 1.221 i wartością p równą 0.222 sugeruje, że nie ma statystycznie istotnej różnicy w dochodach miesięcznych między kobietami a mężczyznami. Wartość p wyższa niż typowy próg istotności 0.05 oznacza, że obserwowane różnice w dochodach mogą być przypadkowe.</a:t>
            </a:r>
            <a:endParaRPr>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nvSpPr>
        <p:spPr>
          <a:xfrm>
            <a:off x="5501400" y="609600"/>
            <a:ext cx="3547200" cy="41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pl" sz="1300">
                <a:solidFill>
                  <a:srgbClr val="374151"/>
                </a:solidFill>
                <a:latin typeface="DM Sans"/>
                <a:ea typeface="DM Sans"/>
                <a:cs typeface="DM Sans"/>
                <a:sym typeface="DM Sans"/>
              </a:rPr>
              <a:t>Główne Wnioski:</a:t>
            </a:r>
            <a:endParaRPr b="1" sz="1300">
              <a:solidFill>
                <a:srgbClr val="374151"/>
              </a:solidFill>
              <a:latin typeface="DM Sans"/>
              <a:ea typeface="DM Sans"/>
              <a:cs typeface="DM Sans"/>
              <a:sym typeface="DM Sans"/>
            </a:endParaRPr>
          </a:p>
          <a:p>
            <a:pPr indent="-228600" lvl="0" marL="457200" rtl="0" algn="l">
              <a:lnSpc>
                <a:spcPct val="115000"/>
              </a:lnSpc>
              <a:spcBef>
                <a:spcPts val="1500"/>
              </a:spcBef>
              <a:spcAft>
                <a:spcPts val="0"/>
              </a:spcAft>
              <a:buClr>
                <a:srgbClr val="374151"/>
              </a:buClr>
              <a:buSzPts val="1000"/>
              <a:buFont typeface="DM Sans Medium"/>
              <a:buNone/>
            </a:pPr>
            <a:r>
              <a:rPr lang="pl" sz="1000">
                <a:solidFill>
                  <a:srgbClr val="374151"/>
                </a:solidFill>
                <a:latin typeface="DM Sans Medium"/>
                <a:ea typeface="DM Sans Medium"/>
                <a:cs typeface="DM Sans Medium"/>
                <a:sym typeface="DM Sans Medium"/>
              </a:rPr>
              <a:t>Satysfakcja i Rotacja:</a:t>
            </a:r>
            <a:endParaRPr sz="1000">
              <a:solidFill>
                <a:srgbClr val="374151"/>
              </a:solidFill>
              <a:latin typeface="DM Sans Medium"/>
              <a:ea typeface="DM Sans Medium"/>
              <a:cs typeface="DM Sans Medium"/>
              <a:sym typeface="DM Sans Medium"/>
            </a:endParaRPr>
          </a:p>
          <a:p>
            <a:pPr indent="-292100" lvl="1" marL="914400" rtl="0" algn="l">
              <a:lnSpc>
                <a:spcPct val="115000"/>
              </a:lnSpc>
              <a:spcBef>
                <a:spcPts val="0"/>
              </a:spcBef>
              <a:spcAft>
                <a:spcPts val="0"/>
              </a:spcAft>
              <a:buClr>
                <a:srgbClr val="374151"/>
              </a:buClr>
              <a:buSzPts val="1000"/>
              <a:buFont typeface="DM Sans"/>
              <a:buChar char="●"/>
            </a:pPr>
            <a:r>
              <a:rPr lang="pl" sz="1000">
                <a:solidFill>
                  <a:srgbClr val="374151"/>
                </a:solidFill>
                <a:latin typeface="DM Sans"/>
                <a:ea typeface="DM Sans"/>
                <a:cs typeface="DM Sans"/>
                <a:sym typeface="DM Sans"/>
              </a:rPr>
              <a:t>Brak silnej korelacji między wynagrodzeniem a satysfakcją z relacji zawodowych.</a:t>
            </a:r>
            <a:endParaRPr sz="1000">
              <a:solidFill>
                <a:srgbClr val="374151"/>
              </a:solidFill>
              <a:latin typeface="DM Sans"/>
              <a:ea typeface="DM Sans"/>
              <a:cs typeface="DM Sans"/>
              <a:sym typeface="DM Sans"/>
            </a:endParaRPr>
          </a:p>
          <a:p>
            <a:pPr indent="-292100" lvl="1" marL="914400" rtl="0" algn="l">
              <a:lnSpc>
                <a:spcPct val="115000"/>
              </a:lnSpc>
              <a:spcBef>
                <a:spcPts val="0"/>
              </a:spcBef>
              <a:spcAft>
                <a:spcPts val="0"/>
              </a:spcAft>
              <a:buClr>
                <a:srgbClr val="374151"/>
              </a:buClr>
              <a:buSzPts val="1000"/>
              <a:buFont typeface="DM Sans"/>
              <a:buChar char="●"/>
            </a:pPr>
            <a:r>
              <a:rPr lang="pl" sz="1000">
                <a:solidFill>
                  <a:srgbClr val="374151"/>
                </a:solidFill>
                <a:latin typeface="DM Sans"/>
                <a:ea typeface="DM Sans"/>
                <a:cs typeface="DM Sans"/>
                <a:sym typeface="DM Sans"/>
              </a:rPr>
              <a:t>Niewielka zależność między czasem od ostatniej promocji a decyzją o odejściu z firmy.</a:t>
            </a:r>
            <a:endParaRPr sz="1000">
              <a:solidFill>
                <a:srgbClr val="374151"/>
              </a:solidFill>
              <a:latin typeface="DM Sans"/>
              <a:ea typeface="DM Sans"/>
              <a:cs typeface="DM Sans"/>
              <a:sym typeface="DM Sans"/>
            </a:endParaRPr>
          </a:p>
          <a:p>
            <a:pPr indent="-228600" lvl="0" marL="457200" rtl="0" algn="l">
              <a:lnSpc>
                <a:spcPct val="115000"/>
              </a:lnSpc>
              <a:spcBef>
                <a:spcPts val="0"/>
              </a:spcBef>
              <a:spcAft>
                <a:spcPts val="0"/>
              </a:spcAft>
              <a:buClr>
                <a:srgbClr val="374151"/>
              </a:buClr>
              <a:buSzPts val="1000"/>
              <a:buFont typeface="DM Sans Medium"/>
              <a:buNone/>
            </a:pPr>
            <a:r>
              <a:rPr lang="pl" sz="1000">
                <a:solidFill>
                  <a:srgbClr val="374151"/>
                </a:solidFill>
                <a:latin typeface="DM Sans Medium"/>
                <a:ea typeface="DM Sans Medium"/>
                <a:cs typeface="DM Sans Medium"/>
                <a:sym typeface="DM Sans Medium"/>
              </a:rPr>
              <a:t>Szkolenia:</a:t>
            </a:r>
            <a:endParaRPr sz="1000">
              <a:solidFill>
                <a:srgbClr val="374151"/>
              </a:solidFill>
              <a:latin typeface="DM Sans Medium"/>
              <a:ea typeface="DM Sans Medium"/>
              <a:cs typeface="DM Sans Medium"/>
              <a:sym typeface="DM Sans Medium"/>
            </a:endParaRPr>
          </a:p>
          <a:p>
            <a:pPr indent="-292100" lvl="1" marL="914400" rtl="0" algn="l">
              <a:lnSpc>
                <a:spcPct val="115000"/>
              </a:lnSpc>
              <a:spcBef>
                <a:spcPts val="0"/>
              </a:spcBef>
              <a:spcAft>
                <a:spcPts val="0"/>
              </a:spcAft>
              <a:buClr>
                <a:srgbClr val="374151"/>
              </a:buClr>
              <a:buSzPts val="1000"/>
              <a:buFont typeface="DM Sans"/>
              <a:buChar char="●"/>
            </a:pPr>
            <a:r>
              <a:rPr lang="pl" sz="1000">
                <a:solidFill>
                  <a:srgbClr val="374151"/>
                </a:solidFill>
                <a:latin typeface="DM Sans"/>
                <a:ea typeface="DM Sans"/>
                <a:cs typeface="DM Sans"/>
                <a:sym typeface="DM Sans"/>
              </a:rPr>
              <a:t>Szkolenia nie wykazują bezpośredniego wpływu na wydajność pracowniczą.</a:t>
            </a:r>
            <a:endParaRPr sz="1000">
              <a:solidFill>
                <a:srgbClr val="374151"/>
              </a:solidFill>
              <a:latin typeface="DM Sans"/>
              <a:ea typeface="DM Sans"/>
              <a:cs typeface="DM Sans"/>
              <a:sym typeface="DM Sans"/>
            </a:endParaRPr>
          </a:p>
          <a:p>
            <a:pPr indent="-292100" lvl="1" marL="914400" rtl="0" algn="l">
              <a:lnSpc>
                <a:spcPct val="115000"/>
              </a:lnSpc>
              <a:spcBef>
                <a:spcPts val="0"/>
              </a:spcBef>
              <a:spcAft>
                <a:spcPts val="0"/>
              </a:spcAft>
              <a:buClr>
                <a:srgbClr val="374151"/>
              </a:buClr>
              <a:buSzPts val="1000"/>
              <a:buFont typeface="DM Sans"/>
              <a:buChar char="●"/>
            </a:pPr>
            <a:r>
              <a:rPr lang="pl" sz="1000">
                <a:solidFill>
                  <a:srgbClr val="374151"/>
                </a:solidFill>
                <a:latin typeface="DM Sans"/>
                <a:ea typeface="DM Sans"/>
                <a:cs typeface="DM Sans"/>
                <a:sym typeface="DM Sans"/>
              </a:rPr>
              <a:t>Liczba godzin szkoleniowych nie jest skorelowana ze stopniem zaangażowania w pracę.</a:t>
            </a:r>
            <a:endParaRPr sz="1000">
              <a:solidFill>
                <a:srgbClr val="374151"/>
              </a:solidFill>
              <a:latin typeface="DM Sans"/>
              <a:ea typeface="DM Sans"/>
              <a:cs typeface="DM Sans"/>
              <a:sym typeface="DM Sans"/>
            </a:endParaRPr>
          </a:p>
          <a:p>
            <a:pPr indent="-228600" lvl="0" marL="457200" rtl="0" algn="l">
              <a:lnSpc>
                <a:spcPct val="115000"/>
              </a:lnSpc>
              <a:spcBef>
                <a:spcPts val="0"/>
              </a:spcBef>
              <a:spcAft>
                <a:spcPts val="0"/>
              </a:spcAft>
              <a:buClr>
                <a:srgbClr val="374151"/>
              </a:buClr>
              <a:buSzPts val="1000"/>
              <a:buFont typeface="DM Sans Medium"/>
              <a:buNone/>
            </a:pPr>
            <a:r>
              <a:rPr lang="pl" sz="1000">
                <a:solidFill>
                  <a:srgbClr val="374151"/>
                </a:solidFill>
                <a:latin typeface="DM Sans Medium"/>
                <a:ea typeface="DM Sans Medium"/>
                <a:cs typeface="DM Sans Medium"/>
                <a:sym typeface="DM Sans Medium"/>
              </a:rPr>
              <a:t>Zaangażowanie:</a:t>
            </a:r>
            <a:endParaRPr sz="1000">
              <a:solidFill>
                <a:srgbClr val="374151"/>
              </a:solidFill>
              <a:latin typeface="DM Sans Medium"/>
              <a:ea typeface="DM Sans Medium"/>
              <a:cs typeface="DM Sans Medium"/>
              <a:sym typeface="DM Sans Medium"/>
            </a:endParaRPr>
          </a:p>
          <a:p>
            <a:pPr indent="-292100" lvl="1" marL="914400" rtl="0" algn="l">
              <a:lnSpc>
                <a:spcPct val="115000"/>
              </a:lnSpc>
              <a:spcBef>
                <a:spcPts val="0"/>
              </a:spcBef>
              <a:spcAft>
                <a:spcPts val="0"/>
              </a:spcAft>
              <a:buClr>
                <a:srgbClr val="374151"/>
              </a:buClr>
              <a:buSzPts val="1000"/>
              <a:buFont typeface="DM Sans"/>
              <a:buChar char="●"/>
            </a:pPr>
            <a:r>
              <a:rPr lang="pl" sz="1000">
                <a:solidFill>
                  <a:srgbClr val="374151"/>
                </a:solidFill>
                <a:latin typeface="DM Sans"/>
                <a:ea typeface="DM Sans"/>
                <a:cs typeface="DM Sans"/>
                <a:sym typeface="DM Sans"/>
              </a:rPr>
              <a:t>Potrzeba dostosowania programów szkoleniowych do indywidualnych potrzeb pracowników.</a:t>
            </a:r>
            <a:endParaRPr sz="1000">
              <a:solidFill>
                <a:srgbClr val="374151"/>
              </a:solidFill>
              <a:latin typeface="DM Sans"/>
              <a:ea typeface="DM Sans"/>
              <a:cs typeface="DM Sans"/>
              <a:sym typeface="DM Sans"/>
            </a:endParaRPr>
          </a:p>
          <a:p>
            <a:pPr indent="-292100" lvl="1" marL="914400" rtl="0" algn="l">
              <a:lnSpc>
                <a:spcPct val="115000"/>
              </a:lnSpc>
              <a:spcBef>
                <a:spcPts val="0"/>
              </a:spcBef>
              <a:spcAft>
                <a:spcPts val="0"/>
              </a:spcAft>
              <a:buClr>
                <a:srgbClr val="374151"/>
              </a:buClr>
              <a:buSzPts val="1000"/>
              <a:buFont typeface="DM Sans"/>
              <a:buChar char="●"/>
            </a:pPr>
            <a:r>
              <a:rPr lang="pl" sz="1000">
                <a:solidFill>
                  <a:srgbClr val="374151"/>
                </a:solidFill>
                <a:latin typeface="DM Sans"/>
                <a:ea typeface="DM Sans"/>
                <a:cs typeface="DM Sans"/>
                <a:sym typeface="DM Sans"/>
              </a:rPr>
              <a:t>Inne czynniki, takie jak kultura organizacyjna, mogą mieć większy wpływ na zaangażowanie niż szkolenia.</a:t>
            </a:r>
            <a:endParaRPr sz="1000">
              <a:solidFill>
                <a:srgbClr val="374151"/>
              </a:solidFill>
              <a:latin typeface="DM Sans"/>
              <a:ea typeface="DM Sans"/>
              <a:cs typeface="DM Sans"/>
              <a:sym typeface="DM Sans"/>
            </a:endParaRPr>
          </a:p>
        </p:txBody>
      </p:sp>
      <p:pic>
        <p:nvPicPr>
          <p:cNvPr id="186" name="Google Shape;186;p37"/>
          <p:cNvPicPr preferRelativeResize="0"/>
          <p:nvPr/>
        </p:nvPicPr>
        <p:blipFill>
          <a:blip r:embed="rId3">
            <a:alphaModFix/>
          </a:blip>
          <a:stretch>
            <a:fillRect/>
          </a:stretch>
        </p:blipFill>
        <p:spPr>
          <a:xfrm>
            <a:off x="0" y="0"/>
            <a:ext cx="5143501"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sz="4600">
                <a:solidFill>
                  <a:srgbClr val="980000"/>
                </a:solidFill>
              </a:rPr>
              <a:t>GOTOWE SLAJDY - KONIEC</a:t>
            </a:r>
            <a:endParaRPr sz="4600">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latin typeface="DM Sans"/>
                <a:ea typeface="DM Sans"/>
                <a:cs typeface="DM Sans"/>
                <a:sym typeface="DM Sans"/>
              </a:rPr>
              <a:t>Wnioski dla organizacji:</a:t>
            </a:r>
            <a:endParaRPr sz="1200">
              <a:solidFill>
                <a:srgbClr val="1F1F1F"/>
              </a:solidFill>
              <a:highlight>
                <a:srgbClr val="FFFFFF"/>
              </a:highlight>
              <a:latin typeface="DM Sans"/>
              <a:ea typeface="DM Sans"/>
              <a:cs typeface="DM Sans"/>
              <a:sym typeface="DM Sans"/>
            </a:endParaRPr>
          </a:p>
          <a:p>
            <a:pPr indent="-304800" lvl="0" marL="457200" rtl="0" algn="l">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Organizacja powinna zadbać o retencję starszych pracowników.</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Organizacja może potrzebować przemyśleć swoją strategię rekrutacji.</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Organizacja może potrzebować dostosować swoją kulturę organizacyjną.</a:t>
            </a:r>
            <a:endParaRPr>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latin typeface="DM Sans"/>
                <a:ea typeface="DM Sans"/>
                <a:cs typeface="DM Sans"/>
                <a:sym typeface="DM Sans"/>
              </a:rPr>
              <a:t>Wnioski dla działu HR:</a:t>
            </a:r>
            <a:endParaRPr sz="1200">
              <a:solidFill>
                <a:srgbClr val="1F1F1F"/>
              </a:solidFill>
              <a:highlight>
                <a:srgbClr val="FFFFFF"/>
              </a:highlight>
              <a:latin typeface="DM Sans"/>
              <a:ea typeface="DM Sans"/>
              <a:cs typeface="DM Sans"/>
              <a:sym typeface="DM Sans"/>
            </a:endParaRPr>
          </a:p>
          <a:p>
            <a:pPr indent="-304800" lvl="0" marL="457200" rtl="0" algn="l">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Dział HR powinien opracować cele strategii retencji skierowane do grup wiekowych, w których rotacja jest największa.</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Dział HR powinien zastanowić się nad wprowadzeniem środków mających na celu zwiększenie zaangażowania pracowników w kluczowych punktach ich kariery.</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Ważne może być zbadanie polityk awansów i możliwości rozwoju kariery, aby zrozumieć, czy obecny system wspiera retencję pracowników i jakie mogą być przyczyny ich odejść.</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Wykrycie trendów w odejściach może również pomóc w przewidywaniu potrzeb rekrutacyjnych i w planowaniu zasobów ludzkich.</a:t>
            </a:r>
            <a:endParaRPr>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41"/>
          <p:cNvPicPr preferRelativeResize="0"/>
          <p:nvPr/>
        </p:nvPicPr>
        <p:blipFill>
          <a:blip r:embed="rId3">
            <a:alphaModFix/>
          </a:blip>
          <a:stretch>
            <a:fillRect/>
          </a:stretch>
        </p:blipFill>
        <p:spPr>
          <a:xfrm>
            <a:off x="152400" y="1170125"/>
            <a:ext cx="5961558" cy="3820975"/>
          </a:xfrm>
          <a:prstGeom prst="rect">
            <a:avLst/>
          </a:prstGeom>
          <a:noFill/>
          <a:ln>
            <a:noFill/>
          </a:ln>
        </p:spPr>
      </p:pic>
      <p:sp>
        <p:nvSpPr>
          <p:cNvPr id="207" name="Google Shape;207;p41"/>
          <p:cNvSpPr txBox="1"/>
          <p:nvPr>
            <p:ph type="title"/>
          </p:nvPr>
        </p:nvSpPr>
        <p:spPr>
          <a:xfrm>
            <a:off x="311700" y="64025"/>
            <a:ext cx="42603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SzPct val="82500"/>
              <a:buNone/>
            </a:pPr>
            <a:r>
              <a:rPr lang="pl" sz="1200">
                <a:solidFill>
                  <a:srgbClr val="374151"/>
                </a:solidFill>
                <a:latin typeface="DM Sans"/>
                <a:ea typeface="DM Sans"/>
                <a:cs typeface="DM Sans"/>
                <a:sym typeface="DM Sans"/>
              </a:rPr>
              <a:t>Związek między czasem spędzonym na obecnym stanowisku bez awansu a odejściem z firmy.</a:t>
            </a:r>
            <a:endParaRPr sz="1220">
              <a:latin typeface="DM Sans"/>
              <a:ea typeface="DM Sans"/>
              <a:cs typeface="DM Sans"/>
              <a:sym typeface="DM Sans"/>
            </a:endParaRPr>
          </a:p>
        </p:txBody>
      </p:sp>
      <p:sp>
        <p:nvSpPr>
          <p:cNvPr id="208" name="Google Shape;208;p41"/>
          <p:cNvSpPr txBox="1"/>
          <p:nvPr/>
        </p:nvSpPr>
        <p:spPr>
          <a:xfrm>
            <a:off x="6109525" y="216325"/>
            <a:ext cx="30000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000">
                <a:solidFill>
                  <a:srgbClr val="1F1F1F"/>
                </a:solidFill>
                <a:highlight>
                  <a:srgbClr val="FFFFFF"/>
                </a:highlight>
                <a:latin typeface="DM Sans"/>
                <a:ea typeface="DM Sans"/>
                <a:cs typeface="DM Sans"/>
                <a:sym typeface="DM Sans"/>
              </a:rPr>
              <a:t>Kluczowe wnioski z analizy związku między czasem spędzonym na obecnym stanowisku bez awansu a odejściem z firmy</a:t>
            </a:r>
            <a:endParaRPr sz="1000">
              <a:solidFill>
                <a:srgbClr val="1F1F1F"/>
              </a:solidFill>
              <a:highlight>
                <a:srgbClr val="FFFFFF"/>
              </a:highlight>
              <a:latin typeface="DM Sans"/>
              <a:ea typeface="DM Sans"/>
              <a:cs typeface="DM Sans"/>
              <a:sym typeface="DM Sans"/>
            </a:endParaRPr>
          </a:p>
          <a:p>
            <a:pPr indent="-292100" lvl="0" marL="457200" rtl="0" algn="l">
              <a:lnSpc>
                <a:spcPct val="115000"/>
              </a:lnSpc>
              <a:spcBef>
                <a:spcPts val="1800"/>
              </a:spcBef>
              <a:spcAft>
                <a:spcPts val="0"/>
              </a:spcAft>
              <a:buClr>
                <a:srgbClr val="1F1F1F"/>
              </a:buClr>
              <a:buSzPts val="1000"/>
              <a:buFont typeface="DM Sans"/>
              <a:buChar char="●"/>
            </a:pPr>
            <a:r>
              <a:rPr lang="pl" sz="1000">
                <a:solidFill>
                  <a:srgbClr val="1F1F1F"/>
                </a:solidFill>
                <a:highlight>
                  <a:srgbClr val="FFFFFF"/>
                </a:highlight>
                <a:latin typeface="DM Sans"/>
                <a:ea typeface="DM Sans"/>
                <a:cs typeface="DM Sans"/>
                <a:sym typeface="DM Sans"/>
              </a:rPr>
              <a:t>Pracownicy, którzy odeszli, mieli tendencję do spędzenia mniej czasu na obecnym stanowisku niż ci, którzy pozostali.</a:t>
            </a:r>
            <a:endParaRPr sz="1000">
              <a:solidFill>
                <a:srgbClr val="1F1F1F"/>
              </a:solidFill>
              <a:highlight>
                <a:srgbClr val="FFFFFF"/>
              </a:highlight>
              <a:latin typeface="DM Sans"/>
              <a:ea typeface="DM Sans"/>
              <a:cs typeface="DM Sans"/>
              <a:sym typeface="DM Sans"/>
            </a:endParaRPr>
          </a:p>
          <a:p>
            <a:pPr indent="-292100" lvl="0" marL="457200" rtl="0" algn="l">
              <a:lnSpc>
                <a:spcPct val="115000"/>
              </a:lnSpc>
              <a:spcBef>
                <a:spcPts val="0"/>
              </a:spcBef>
              <a:spcAft>
                <a:spcPts val="0"/>
              </a:spcAft>
              <a:buClr>
                <a:srgbClr val="1F1F1F"/>
              </a:buClr>
              <a:buSzPts val="1000"/>
              <a:buFont typeface="DM Sans"/>
              <a:buChar char="●"/>
            </a:pPr>
            <a:r>
              <a:rPr lang="pl" sz="1000">
                <a:solidFill>
                  <a:srgbClr val="1F1F1F"/>
                </a:solidFill>
                <a:highlight>
                  <a:srgbClr val="FFFFFF"/>
                </a:highlight>
                <a:latin typeface="DM Sans"/>
                <a:ea typeface="DM Sans"/>
                <a:cs typeface="DM Sans"/>
                <a:sym typeface="DM Sans"/>
              </a:rPr>
              <a:t>Długi czas bez awansu może być czynnikiem wpływającym na decyzję o odejściu.</a:t>
            </a:r>
            <a:endParaRPr sz="1000">
              <a:solidFill>
                <a:srgbClr val="1F1F1F"/>
              </a:solidFill>
              <a:highlight>
                <a:srgbClr val="FFFFFF"/>
              </a:highlight>
              <a:latin typeface="DM Sans"/>
              <a:ea typeface="DM Sans"/>
              <a:cs typeface="DM Sans"/>
              <a:sym typeface="DM Sans"/>
            </a:endParaRPr>
          </a:p>
          <a:p>
            <a:pPr indent="-292100" lvl="0" marL="457200" rtl="0" algn="l">
              <a:lnSpc>
                <a:spcPct val="115000"/>
              </a:lnSpc>
              <a:spcBef>
                <a:spcPts val="0"/>
              </a:spcBef>
              <a:spcAft>
                <a:spcPts val="0"/>
              </a:spcAft>
              <a:buClr>
                <a:srgbClr val="1F1F1F"/>
              </a:buClr>
              <a:buSzPts val="1000"/>
              <a:buFont typeface="DM Sans"/>
              <a:buChar char="●"/>
            </a:pPr>
            <a:r>
              <a:rPr lang="pl" sz="1000">
                <a:solidFill>
                  <a:srgbClr val="1F1F1F"/>
                </a:solidFill>
                <a:highlight>
                  <a:srgbClr val="FFFFFF"/>
                </a:highlight>
                <a:latin typeface="DM Sans"/>
                <a:ea typeface="DM Sans"/>
                <a:cs typeface="DM Sans"/>
                <a:sym typeface="DM Sans"/>
              </a:rPr>
              <a:t>Możliwe, że pracownicy oczekują uznania w postaci awansu w rozsądnym czasie i są skłonni odejść, jeśli te oczekiwania nie są spełnione.</a:t>
            </a:r>
            <a:endParaRPr sz="1000">
              <a:solidFill>
                <a:srgbClr val="1F1F1F"/>
              </a:solidFill>
              <a:highlight>
                <a:srgbClr val="FFFFFF"/>
              </a:highlight>
              <a:latin typeface="DM Sans"/>
              <a:ea typeface="DM Sans"/>
              <a:cs typeface="DM Sans"/>
              <a:sym typeface="DM Sans"/>
            </a:endParaRPr>
          </a:p>
          <a:p>
            <a:pPr indent="-292100" lvl="0" marL="457200" rtl="0" algn="l">
              <a:lnSpc>
                <a:spcPct val="115000"/>
              </a:lnSpc>
              <a:spcBef>
                <a:spcPts val="0"/>
              </a:spcBef>
              <a:spcAft>
                <a:spcPts val="0"/>
              </a:spcAft>
              <a:buClr>
                <a:srgbClr val="1F1F1F"/>
              </a:buClr>
              <a:buSzPts val="1000"/>
              <a:buFont typeface="DM Sans"/>
              <a:buChar char="●"/>
            </a:pPr>
            <a:r>
              <a:rPr lang="pl" sz="1000">
                <a:solidFill>
                  <a:srgbClr val="1F1F1F"/>
                </a:solidFill>
                <a:highlight>
                  <a:srgbClr val="FFFFFF"/>
                </a:highlight>
                <a:latin typeface="DM Sans"/>
                <a:ea typeface="DM Sans"/>
                <a:cs typeface="DM Sans"/>
                <a:sym typeface="DM Sans"/>
              </a:rPr>
              <a:t>Wykres sugeruje, że awanse mogą odgrywać znaczącą rolę w zatrzymywaniu pracowników.</a:t>
            </a:r>
            <a:endParaRPr sz="1000">
              <a:solidFill>
                <a:srgbClr val="1F1F1F"/>
              </a:solidFill>
              <a:highlight>
                <a:srgbClr val="FFFFFF"/>
              </a:highlight>
              <a:latin typeface="DM Sans"/>
              <a:ea typeface="DM Sans"/>
              <a:cs typeface="DM Sans"/>
              <a:sym typeface="DM Sans"/>
            </a:endParaRPr>
          </a:p>
          <a:p>
            <a:pPr indent="-292100" lvl="0" marL="457200" rtl="0" algn="l">
              <a:lnSpc>
                <a:spcPct val="115000"/>
              </a:lnSpc>
              <a:spcBef>
                <a:spcPts val="0"/>
              </a:spcBef>
              <a:spcAft>
                <a:spcPts val="0"/>
              </a:spcAft>
              <a:buClr>
                <a:srgbClr val="1F1F1F"/>
              </a:buClr>
              <a:buSzPts val="1000"/>
              <a:buFont typeface="DM Sans"/>
              <a:buChar char="●"/>
            </a:pPr>
            <a:r>
              <a:rPr lang="pl" sz="1000">
                <a:solidFill>
                  <a:srgbClr val="1F1F1F"/>
                </a:solidFill>
                <a:highlight>
                  <a:srgbClr val="FFFFFF"/>
                </a:highlight>
                <a:latin typeface="DM Sans"/>
                <a:ea typeface="DM Sans"/>
                <a:cs typeface="DM Sans"/>
                <a:sym typeface="DM Sans"/>
              </a:rPr>
              <a:t>Warto zauważyć pojedyncze przypadki (obserwacje odstające) pracowników, którzy pozostali w firmie pomimo bardzo długiego czasu bez awansu.</a:t>
            </a:r>
            <a:endParaRPr sz="1000">
              <a:solidFill>
                <a:srgbClr val="1F1F1F"/>
              </a:solidFill>
              <a:highlight>
                <a:srgbClr val="FFFFFF"/>
              </a:highlight>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671400" y="226125"/>
            <a:ext cx="7293451" cy="4693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latin typeface="DM Sans"/>
                <a:ea typeface="DM Sans"/>
                <a:cs typeface="DM Sans"/>
                <a:sym typeface="DM Sans"/>
              </a:rPr>
              <a:t>Wnioski dla działu HR</a:t>
            </a:r>
            <a:endParaRPr sz="1200">
              <a:solidFill>
                <a:srgbClr val="1F1F1F"/>
              </a:solidFill>
              <a:highlight>
                <a:srgbClr val="FFFFFF"/>
              </a:highlight>
              <a:latin typeface="DM Sans"/>
              <a:ea typeface="DM Sans"/>
              <a:cs typeface="DM Sans"/>
              <a:sym typeface="DM Sans"/>
            </a:endParaRPr>
          </a:p>
          <a:p>
            <a:pPr indent="-304800" lvl="0" marL="457200" rtl="0" algn="l">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Dział HR powinien rozważyć te dane jako wskazówkę, że możliwość awansu jest ważnym aspektem zadowolenia z pracy i może wpływać na decyzje pracowników o odejściu.</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Wdrażanie regularnych przeglądów ścieżek kariery, jasne kryteria awansów i rozwijanie kultury uznania mogą pomóc w zwiększeniu satysfakcji i retencji pracowników.</a:t>
            </a:r>
            <a:endParaRPr>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3"/>
          <p:cNvPicPr preferRelativeResize="0"/>
          <p:nvPr/>
        </p:nvPicPr>
        <p:blipFill>
          <a:blip r:embed="rId3">
            <a:alphaModFix/>
          </a:blip>
          <a:stretch>
            <a:fillRect/>
          </a:stretch>
        </p:blipFill>
        <p:spPr>
          <a:xfrm>
            <a:off x="152400" y="560525"/>
            <a:ext cx="4963069" cy="3820975"/>
          </a:xfrm>
          <a:prstGeom prst="rect">
            <a:avLst/>
          </a:prstGeom>
          <a:noFill/>
          <a:ln>
            <a:noFill/>
          </a:ln>
        </p:spPr>
      </p:pic>
      <p:sp>
        <p:nvSpPr>
          <p:cNvPr id="219" name="Google Shape;219;p43"/>
          <p:cNvSpPr txBox="1"/>
          <p:nvPr/>
        </p:nvSpPr>
        <p:spPr>
          <a:xfrm>
            <a:off x="401000" y="4497000"/>
            <a:ext cx="489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00">
                <a:solidFill>
                  <a:schemeClr val="dk1"/>
                </a:solidFill>
                <a:latin typeface="DM Sans"/>
                <a:ea typeface="DM Sans"/>
                <a:cs typeface="DM Sans"/>
                <a:sym typeface="DM Sans"/>
              </a:rPr>
              <a:t>Korelacja Pearsona między dochodami a satysfakcją…: -0.007</a:t>
            </a:r>
            <a:endParaRPr sz="10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sz="1000">
              <a:solidFill>
                <a:srgbClr val="CCCCCC"/>
              </a:solidFill>
              <a:latin typeface="DM Sans"/>
              <a:ea typeface="DM Sans"/>
              <a:cs typeface="DM Sans"/>
              <a:sym typeface="DM Sans"/>
            </a:endParaRPr>
          </a:p>
        </p:txBody>
      </p:sp>
      <p:sp>
        <p:nvSpPr>
          <p:cNvPr id="220" name="Google Shape;220;p43"/>
          <p:cNvSpPr txBox="1"/>
          <p:nvPr/>
        </p:nvSpPr>
        <p:spPr>
          <a:xfrm>
            <a:off x="5632550" y="714900"/>
            <a:ext cx="3000000" cy="3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latin typeface="DM Sans"/>
                <a:ea typeface="DM Sans"/>
                <a:cs typeface="DM Sans"/>
                <a:sym typeface="DM Sans"/>
              </a:rPr>
              <a:t>Kluczowe wnioski z analizy zależności między dochodami miesięcznymi pracowników a ich satysfakcją z pracy</a:t>
            </a:r>
            <a:endParaRPr sz="1200">
              <a:solidFill>
                <a:srgbClr val="1F1F1F"/>
              </a:solidFill>
              <a:highlight>
                <a:srgbClr val="FFFFFF"/>
              </a:highlight>
              <a:latin typeface="DM Sans"/>
              <a:ea typeface="DM Sans"/>
              <a:cs typeface="DM Sans"/>
              <a:sym typeface="DM Sans"/>
            </a:endParaRPr>
          </a:p>
          <a:p>
            <a:pPr indent="-304800" lvl="0" marL="457200" rtl="0" algn="l">
              <a:lnSpc>
                <a:spcPct val="115000"/>
              </a:lnSpc>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Nie ma statystycznie istotnej korelacji między dochodami miesięcznymi a satysfakcją z pracy.</a:t>
            </a:r>
            <a:endParaRPr sz="1200">
              <a:solidFill>
                <a:srgbClr val="1F1F1F"/>
              </a:solidFill>
              <a:highlight>
                <a:srgbClr val="FFFFFF"/>
              </a:highlight>
              <a:latin typeface="DM Sans"/>
              <a:ea typeface="DM Sans"/>
              <a:cs typeface="DM Sans"/>
              <a:sym typeface="DM Sans"/>
            </a:endParaRPr>
          </a:p>
          <a:p>
            <a:pPr indent="-304800" lvl="0" marL="457200" rtl="0" algn="l">
              <a:lnSpc>
                <a:spcPct val="115000"/>
              </a:lnSpc>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Wyniki sugerują, że inne czynniki, takie jak warunki pracy, relacje z kolegami i przełożonymi, możliwości rozwoju czy poczucie wpływu na swoje obowiązki, mogą mieć większe znaczenie dla satysfakcji pracowników.</a:t>
            </a:r>
            <a:endParaRPr sz="1200">
              <a:solidFill>
                <a:srgbClr val="1F1F1F"/>
              </a:solidFill>
              <a:highlight>
                <a:srgbClr val="FFFFFF"/>
              </a:highlight>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latin typeface="DM Sans"/>
                <a:ea typeface="DM Sans"/>
                <a:cs typeface="DM Sans"/>
                <a:sym typeface="DM Sans"/>
              </a:rPr>
              <a:t>Wnioski dla działu HR</a:t>
            </a:r>
            <a:endParaRPr sz="1200">
              <a:solidFill>
                <a:srgbClr val="1F1F1F"/>
              </a:solidFill>
              <a:highlight>
                <a:srgbClr val="FFFFFF"/>
              </a:highlight>
              <a:latin typeface="DM Sans"/>
              <a:ea typeface="DM Sans"/>
              <a:cs typeface="DM Sans"/>
              <a:sym typeface="DM Sans"/>
            </a:endParaRPr>
          </a:p>
          <a:p>
            <a:pPr indent="-304800" lvl="0" marL="457200" rtl="0" algn="l">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Dział HR powinien rozważyć różne strategie motywacyjne, które nie koncentrują się wyłącznie na wynagrodzeniu, ale także na innych aspektach pracy, które mogą przynosić pracownikom większą satysfakcję.</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Dział HR może podjąć działania mające na celu budowanie pozytywnej kultury organizacyjnej, która wspiera satysfakcję i zaangażowanie pracowników.</a:t>
            </a:r>
            <a:endParaRPr>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5"/>
          <p:cNvPicPr preferRelativeResize="0"/>
          <p:nvPr/>
        </p:nvPicPr>
        <p:blipFill>
          <a:blip r:embed="rId3">
            <a:alphaModFix/>
          </a:blip>
          <a:stretch>
            <a:fillRect/>
          </a:stretch>
        </p:blipFill>
        <p:spPr>
          <a:xfrm>
            <a:off x="213175" y="529675"/>
            <a:ext cx="5315774" cy="3820975"/>
          </a:xfrm>
          <a:prstGeom prst="rect">
            <a:avLst/>
          </a:prstGeom>
          <a:noFill/>
          <a:ln>
            <a:noFill/>
          </a:ln>
        </p:spPr>
      </p:pic>
      <p:sp>
        <p:nvSpPr>
          <p:cNvPr id="231" name="Google Shape;231;p45"/>
          <p:cNvSpPr txBox="1"/>
          <p:nvPr/>
        </p:nvSpPr>
        <p:spPr>
          <a:xfrm>
            <a:off x="49925" y="4495500"/>
            <a:ext cx="80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00">
                <a:solidFill>
                  <a:schemeClr val="dk1"/>
                </a:solidFill>
              </a:rPr>
              <a:t>Test ANOVA dla dochodów Attrition: F_stat = 38.488, p_value = 7.147363985353002e-10</a:t>
            </a:r>
            <a:endParaRPr sz="1000">
              <a:solidFill>
                <a:schemeClr val="dk1"/>
              </a:solidFill>
            </a:endParaRPr>
          </a:p>
          <a:p>
            <a:pPr indent="0" lvl="0" marL="0" rtl="0" algn="l">
              <a:lnSpc>
                <a:spcPct val="115000"/>
              </a:lnSpc>
              <a:spcBef>
                <a:spcPts val="0"/>
              </a:spcBef>
              <a:spcAft>
                <a:spcPts val="0"/>
              </a:spcAft>
              <a:buNone/>
            </a:pPr>
            <a:r>
              <a:t/>
            </a:r>
            <a:endParaRPr sz="1000">
              <a:solidFill>
                <a:srgbClr val="CCCCCC"/>
              </a:solidFill>
            </a:endParaRPr>
          </a:p>
        </p:txBody>
      </p:sp>
      <p:sp>
        <p:nvSpPr>
          <p:cNvPr id="232" name="Google Shape;232;p45"/>
          <p:cNvSpPr txBox="1"/>
          <p:nvPr/>
        </p:nvSpPr>
        <p:spPr>
          <a:xfrm>
            <a:off x="5805675" y="813825"/>
            <a:ext cx="3000000" cy="293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latin typeface="DM Sans"/>
                <a:ea typeface="DM Sans"/>
                <a:cs typeface="DM Sans"/>
                <a:sym typeface="DM Sans"/>
              </a:rPr>
              <a:t>Kluczowe wnioski z analizy rozkładu dochodów miesięcznych pracowników w zależności od rotacji pracowników</a:t>
            </a:r>
            <a:endParaRPr sz="1200">
              <a:solidFill>
                <a:srgbClr val="1F1F1F"/>
              </a:solidFill>
              <a:highlight>
                <a:srgbClr val="FFFFFF"/>
              </a:highlight>
              <a:latin typeface="DM Sans"/>
              <a:ea typeface="DM Sans"/>
              <a:cs typeface="DM Sans"/>
              <a:sym typeface="DM Sans"/>
            </a:endParaRPr>
          </a:p>
          <a:p>
            <a:pPr indent="-304800" lvl="0" marL="457200" rtl="0" algn="l">
              <a:lnSpc>
                <a:spcPct val="115000"/>
              </a:lnSpc>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Istnieje statystycznie istotna różnica w dochodach miesięcznych między pracownikami, którzy odeszli z firmy, a tymi, którzy pozostali.</a:t>
            </a:r>
            <a:endParaRPr sz="1200">
              <a:solidFill>
                <a:srgbClr val="1F1F1F"/>
              </a:solidFill>
              <a:highlight>
                <a:srgbClr val="FFFFFF"/>
              </a:highlight>
              <a:latin typeface="DM Sans"/>
              <a:ea typeface="DM Sans"/>
              <a:cs typeface="DM Sans"/>
              <a:sym typeface="DM Sans"/>
            </a:endParaRPr>
          </a:p>
          <a:p>
            <a:pPr indent="-304800" lvl="0" marL="457200" rtl="0" algn="l">
              <a:lnSpc>
                <a:spcPct val="115000"/>
              </a:lnSpc>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Pracownicy, którzy odeszli, generalnie mieli niższe dochody miesięczne niż ci, którzy pozostali w firmie.</a:t>
            </a:r>
            <a:endParaRPr sz="1200">
              <a:solidFill>
                <a:srgbClr val="1F1F1F"/>
              </a:solidFill>
              <a:highlight>
                <a:srgbClr val="FFFFFF"/>
              </a:highlight>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latin typeface="DM Sans"/>
                <a:ea typeface="DM Sans"/>
                <a:cs typeface="DM Sans"/>
                <a:sym typeface="DM Sans"/>
              </a:rPr>
              <a:t>Wnioski dla działu HR</a:t>
            </a:r>
            <a:endParaRPr sz="1200">
              <a:solidFill>
                <a:srgbClr val="1F1F1F"/>
              </a:solidFill>
              <a:highlight>
                <a:srgbClr val="FFFFFF"/>
              </a:highlight>
              <a:latin typeface="DM Sans"/>
              <a:ea typeface="DM Sans"/>
              <a:cs typeface="DM Sans"/>
              <a:sym typeface="DM Sans"/>
            </a:endParaRPr>
          </a:p>
          <a:p>
            <a:pPr indent="-304800" lvl="0" marL="457200" rtl="0" algn="l">
              <a:spcBef>
                <a:spcPts val="180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Dział HR powinien zbadać, czy strategie wynagrodzeń są wystarczające do utrzymania talentów w firmie.</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Możliwe, że firma musi przemyśleć swoją politykę wynagrodzeń, aby zapewnić bardziej konkurencyjne stawki dla pracowników, szczególnie w kontekście rynku pracy i branży.</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Aby zatrzymać pracowników, dział HR może potrzebować opracować bardziej złożone pakiety wynagrodzeń, które obejmują nie tylko podstawowe wynagrodzenie, ale także bonusy, świadczenia i plany rozwoju kariery.</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Wyniki mogą również sugerować potrzebę skupienia się na możliwościach rozwoju zawodowego i awansu, które mogą wpływać na satysfakcję pracowników i ich decyzję o pozostaniu w firmie.</a:t>
            </a:r>
            <a:endParaRPr sz="1200">
              <a:solidFill>
                <a:srgbClr val="1F1F1F"/>
              </a:solidFill>
              <a:highlight>
                <a:srgbClr val="FFFFFF"/>
              </a:highlight>
              <a:latin typeface="DM Sans"/>
              <a:ea typeface="DM Sans"/>
              <a:cs typeface="DM Sans"/>
              <a:sym typeface="DM Sans"/>
            </a:endParaRPr>
          </a:p>
          <a:p>
            <a:pPr indent="-304800" lvl="0" marL="457200" rtl="0" algn="l">
              <a:spcBef>
                <a:spcPts val="0"/>
              </a:spcBef>
              <a:spcAft>
                <a:spcPts val="0"/>
              </a:spcAft>
              <a:buClr>
                <a:srgbClr val="1F1F1F"/>
              </a:buClr>
              <a:buSzPts val="1200"/>
              <a:buFont typeface="DM Sans"/>
              <a:buChar char="●"/>
            </a:pPr>
            <a:r>
              <a:rPr lang="pl" sz="1200">
                <a:solidFill>
                  <a:srgbClr val="1F1F1F"/>
                </a:solidFill>
                <a:highlight>
                  <a:srgbClr val="FFFFFF"/>
                </a:highlight>
                <a:latin typeface="DM Sans"/>
                <a:ea typeface="DM Sans"/>
                <a:cs typeface="DM Sans"/>
                <a:sym typeface="DM Sans"/>
              </a:rPr>
              <a:t>Dane te mogą pomóc działowi HR w identyfikacji grup ryzyka pod względem rotacji i skierowaniu działań w celu zwiększenia retencji w tych grupach.</a:t>
            </a:r>
            <a:endParaRPr>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Planowanie rozwoju kariery: Wykształcenie wydaje się być istotnym czynnikiem wpływającym na poziom stanowiska, co wskazuje na potrzebę inwestowania w rozwój pracowników poprzez programy edukacyjne i szkoleniowe.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Ocena strategii awansów: Wyniki mogą zachęcić do przemyślenia strategii awansów, aby zapewnić, że pracownicy o niższym poziomie wykształcenia, którzy posiadają niezbędne umiejętności i doświadczenie, również mają możliwość awansu.</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Rekrutacja i selekcja: Dział HR może chcieć zwrócić uwagę na poziom wykształcenia podczas rekrutacji na wyższe stanowiska, ale także zauważyć wartość doświadczenia i innych miękkich umiejętności, które mogą przyczyniać się do sukcesu na danym stanowisku.</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Polityka równości szans: Należy zadbać o to, aby polityka firmy wspierała równość szans w rozwoju kariery, niezależnie od poziomu formalnego wykształcenia, a skupiała się bardziej na kompetencjach i wynikach pracy.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związku między edukacją a wynikami: HR może także przeprowadzić dalszą analizę, aby zrozumieć, jak wykształcenie wpływa na wyniki pracy i ogólną produktywność.</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Analiza ścieżek kariery: Zrozumienie, jakie dziedziny edukacji przekładają się na szybsze lub wyższe awanse, może pomóc w kształtowaniu polityki rozwoju zawodowego.</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Dostosowanie programów rozwojowych: Programy szkoleniowe i rozwojowe mogą być dostosowane, aby lepiej wspierać pracowników z dziedzin, które nie pokazują wysokiego poziomu stanowisk.</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Rozwój strategii rekrutacyjnej: Informacje te mogą być wykorzystane do kształtowania strategii rekrutacyjnej, aby przyciągać talent z dziedzin edukacji, które są obecnie mniej reprezentowane na wyższych stanowiskach.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Zrównoważenie szans awansu: Możliwe, że dział HR będzie musiał zająć się zrównoważeniem szans awansu między różnymi dziedzinami edukacji, aby zapewnić sprawiedliwość w procesie rozwoju kariery.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Wnioskowanie o potrzebach szkoleniowych: Na podstawie rozkładu można wnioskować o potencjalnych potrzebach szkoleniowych dla pracowników z określonych dziedzin edukacji, szczególnie jeśli są związane z konkretnymi umiejętnościami lub wiedzą specjalistyczną.</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Ocena polityki awansów: Analiza może pomóc w ocenie, czy obecna polityka awansów jest sprawiedliwa i czy poziom wykształcenia właściwie wpływa na decyzje o awansach.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Rozwój pracowników: Dział HR może chcieć zaoferować dodatkowe szkolenia lub programy rozwojowe dla tych, którzy czekają na awans dłużej niż przeciętnie.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Planowanie sukcesji: Informacje te mogą pomóc w identyfikacji potencjalnych liderów i w planowaniu sukcesji na kluczowych stanowiskach.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Motywacja i zaangażowanie: Należy zwrócić uwagę na motywację pracowników, którzy mogą być zniechęceni z powodu braku awansu, oraz pracować nad strategiami, które utrzymają ich zaangażowanie.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różnorodności: Warto również zbadać, czy różnorodność w edukacji pracowników wpływa na różnorodność doświadczeń i perspektyw w organizacji, co może być cenne dla innowacyjności i rozwiązywania problemów.</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Zrozumienie wpływu edukacji: Analiza może pomóc w zrozumieniu, czy dziedzina edukacji wpływa na rozwój kariery pracowników i szybkość ich awansów.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Optymalizacja programów rozwoju: Wyniki mogą sugerować potrzebę optymalizacji programów rozwojowych i szkoleniowych, aby wspierać rozwój kariery pracowników z różnych dziedzin edukacji.</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polityki awansów: Dział HR może zbadać, czy istniejące praktyki awansów są sprawiedliwe i czy są stosowane jednolicie w różnych dziedzinach edukacji.</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Rozwój talentów: Informacje te mogą być użyte do identyfikowania talentów w organizacji i zapewnienia, że pracownicy z różnych dziedzin mają równy dostęp do możliwości rozwoju i awansu.</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Motywacja pracowników: Dział HR może rozważyć wprowadzenie dodatkowych środków motywacyjnych dla tych, którzy czekają na awans dłużej, aby utrzymać ich zaangażowanie i satysfakcję z pracy.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Dalsza analiza: Dane te mogą być pomocne w dalszej analizie przyczyn różnic w czasie oczekiwania na awans i w dostosowywaniu polityki HR w celu wspierania sprawiedliwego rozwoju pracowników.</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51"/>
          <p:cNvPicPr preferRelativeResize="0"/>
          <p:nvPr/>
        </p:nvPicPr>
        <p:blipFill>
          <a:blip r:embed="rId3">
            <a:alphaModFix/>
          </a:blip>
          <a:stretch>
            <a:fillRect/>
          </a:stretch>
        </p:blipFill>
        <p:spPr>
          <a:xfrm>
            <a:off x="98150" y="728941"/>
            <a:ext cx="5338350" cy="4283859"/>
          </a:xfrm>
          <a:prstGeom prst="rect">
            <a:avLst/>
          </a:prstGeom>
          <a:noFill/>
          <a:ln>
            <a:noFill/>
          </a:ln>
        </p:spPr>
      </p:pic>
      <p:sp>
        <p:nvSpPr>
          <p:cNvPr id="263" name="Google Shape;263;p51"/>
          <p:cNvSpPr txBox="1"/>
          <p:nvPr/>
        </p:nvSpPr>
        <p:spPr>
          <a:xfrm>
            <a:off x="5665100" y="577050"/>
            <a:ext cx="3388500" cy="447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100">
                <a:solidFill>
                  <a:srgbClr val="1F1F1F"/>
                </a:solidFill>
                <a:highlight>
                  <a:srgbClr val="FFFFFF"/>
                </a:highlight>
              </a:rPr>
              <a:t>Kluczowe wnioski z analizy </a:t>
            </a:r>
            <a:r>
              <a:rPr b="1" lang="pl" sz="1100">
                <a:solidFill>
                  <a:srgbClr val="980000"/>
                </a:solidFill>
                <a:highlight>
                  <a:srgbClr val="FFFFFF"/>
                </a:highlight>
              </a:rPr>
              <a:t>(poziomu wykształcenia a ogólną satysfakcja z pracy) tytuł wykresu</a:t>
            </a:r>
            <a:endParaRPr b="1" sz="1100">
              <a:solidFill>
                <a:srgbClr val="980000"/>
              </a:solidFill>
              <a:highlight>
                <a:srgbClr val="FFFFFF"/>
              </a:highlight>
            </a:endParaRPr>
          </a:p>
          <a:p>
            <a:pPr indent="-298450" lvl="0" marL="457200" rtl="0" algn="l">
              <a:lnSpc>
                <a:spcPct val="115000"/>
              </a:lnSpc>
              <a:spcBef>
                <a:spcPts val="1800"/>
              </a:spcBef>
              <a:spcAft>
                <a:spcPts val="0"/>
              </a:spcAft>
              <a:buClr>
                <a:srgbClr val="1F1F1F"/>
              </a:buClr>
              <a:buSzPts val="1100"/>
              <a:buChar char="●"/>
            </a:pPr>
            <a:r>
              <a:rPr lang="pl" sz="1100">
                <a:solidFill>
                  <a:srgbClr val="1F1F1F"/>
                </a:solidFill>
                <a:highlight>
                  <a:srgbClr val="FFFFFF"/>
                </a:highlight>
              </a:rPr>
              <a:t>Satysfakcja z pracy jest podobna na wszystkich poziomach wykształcenia, co wskazuje na to, że poziom wykształcenia nie ma silnego wpływu na ogólną satysfakcję z pracy.</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Mediana satysfakcji z pracy dla każdego poziomu wykształcenia jest umiejscowiona około wartości 3 na skali, co może sugerować, że pracownicy są ogólnie raczej zadowoleni ze swojej pracy, niezależnie od wykształcenia.</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Zakresy satysfakcji (reprezentowane przez wysokość pudełek i "wąsy") są podobne wśród różnych poziomów wykształcenia, co wskazuje na to, że pracownicy na wszystkich poziomach edukacji doświadczają podobnych poziomów satysfakcji.</a:t>
            </a:r>
            <a:endParaRPr sz="1100">
              <a:solidFill>
                <a:srgbClr val="1F1F1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483050" y="1076275"/>
            <a:ext cx="8197200" cy="34164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pl" sz="1000">
                <a:solidFill>
                  <a:schemeClr val="dk1"/>
                </a:solidFill>
                <a:latin typeface="DM Sans"/>
                <a:ea typeface="DM Sans"/>
                <a:cs typeface="DM Sans"/>
                <a:sym typeface="DM Sans"/>
              </a:rPr>
              <a:t>Na prezentowanym wykresie słupkowym obserwujemy rozkład wiekowy pracowników firmy, z największą liczbą osób w przedziale 30-40 lat. Rozkład wykazuje lekką skośność w kierunku młodszych wiekowo pracowników, co może sugerować potrzebę zrównoważonej polityki rekrutacyjnej, aby zapewnić równomierny rozkład wieku w przyszłości.</a:t>
            </a:r>
            <a:endParaRPr sz="1000">
              <a:solidFill>
                <a:schemeClr val="dk1"/>
              </a:solidFill>
              <a:latin typeface="DM Sans"/>
              <a:ea typeface="DM Sans"/>
              <a:cs typeface="DM Sans"/>
              <a:sym typeface="DM Sans"/>
            </a:endParaRPr>
          </a:p>
          <a:p>
            <a:pPr indent="0" lvl="0" marL="0" rtl="0" algn="l">
              <a:spcBef>
                <a:spcPts val="300"/>
              </a:spcBef>
              <a:spcAft>
                <a:spcPts val="1100"/>
              </a:spcAft>
              <a:buNone/>
            </a:pPr>
            <a:r>
              <a:rPr lang="pl" sz="1000">
                <a:solidFill>
                  <a:srgbClr val="374151"/>
                </a:solidFill>
                <a:latin typeface="DM Sans"/>
                <a:ea typeface="DM Sans"/>
                <a:cs typeface="DM Sans"/>
                <a:sym typeface="DM Sans"/>
              </a:rPr>
              <a:t>Krzywa nałożona na słupki sugeruje próbę dopasowania rozkładu normalnego do danych. Widać, że krzywa nie jest idealnie symetryczna, co potwierdza wcześniej wspomnianą skośność. Rozkład nie jest idealnie normalny, ale wyraźnie pokazuje, że wiek pracowników skupia się wokół środkowego przedziału wiekowego.</a:t>
            </a:r>
            <a:endParaRPr sz="1000">
              <a:solidFill>
                <a:srgbClr val="1F1F1F"/>
              </a:solidFill>
              <a:highlight>
                <a:srgbClr val="FFFFFF"/>
              </a:highlight>
              <a:latin typeface="DM Sans"/>
              <a:ea typeface="DM Sans"/>
              <a:cs typeface="DM Sans"/>
              <a:sym typeface="DM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Polityka wynagrodzeń i rozwoju: Firma powinna skupić się nie tylko na poziomie wykształcenia przy ustalaniu wynagrodzeń i oferowaniu możliwości rozwoju, ale także na innych czynnikach, które mogą wpływać na satysfakcję z pracy.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Równość w miejscu pracy: Wyniki mogą sugerować, że firma dobrze radzi sobie z zapewnieniem równości w miejscu pracy, ponieważ poziom wykształcenia nie wydaje się wpływać na satysfakcję z pracy.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motywacyjne: Dział HR może rozważyć implementację lub aktualizację programów motywacyjnych, które odpowiadają na różnorodne potrzeby pracowników, niezależnie od ich poziomu wykształcenia.</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Zarządzanie talentami: Wyniki mogą zachęcić dział HR do kontynuowania bądź wdrażania bardziej zróżnicowanego podejścia do zarządzania talentami, które bierze pod uwagę indywidualne potrzeby i preferencje pracowników.</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3"/>
          <p:cNvPicPr preferRelativeResize="0"/>
          <p:nvPr/>
        </p:nvPicPr>
        <p:blipFill>
          <a:blip r:embed="rId3">
            <a:alphaModFix/>
          </a:blip>
          <a:stretch>
            <a:fillRect/>
          </a:stretch>
        </p:blipFill>
        <p:spPr>
          <a:xfrm>
            <a:off x="221800" y="175350"/>
            <a:ext cx="6051893" cy="3820976"/>
          </a:xfrm>
          <a:prstGeom prst="rect">
            <a:avLst/>
          </a:prstGeom>
          <a:noFill/>
          <a:ln>
            <a:noFill/>
          </a:ln>
        </p:spPr>
      </p:pic>
      <p:sp>
        <p:nvSpPr>
          <p:cNvPr id="274" name="Google Shape;274;p53"/>
          <p:cNvSpPr txBox="1"/>
          <p:nvPr/>
        </p:nvSpPr>
        <p:spPr>
          <a:xfrm>
            <a:off x="154225" y="4152775"/>
            <a:ext cx="62400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850">
                <a:solidFill>
                  <a:schemeClr val="dk1"/>
                </a:solidFill>
                <a:latin typeface="Courier New"/>
                <a:ea typeface="Courier New"/>
                <a:cs typeface="Courier New"/>
                <a:sym typeface="Courier New"/>
              </a:rPr>
              <a:t>Test ANOVA dla poziomu stanowiska a Education: F_stat = 5.042, p_value = 0.000</a:t>
            </a:r>
            <a:endParaRPr sz="850">
              <a:solidFill>
                <a:schemeClr val="dk1"/>
              </a:solidFill>
              <a:latin typeface="Courier New"/>
              <a:ea typeface="Courier New"/>
              <a:cs typeface="Courier New"/>
              <a:sym typeface="Courier New"/>
            </a:endParaRPr>
          </a:p>
          <a:p>
            <a:pPr indent="0" lvl="0" marL="0" rtl="0" algn="l">
              <a:spcBef>
                <a:spcPts val="0"/>
              </a:spcBef>
              <a:spcAft>
                <a:spcPts val="0"/>
              </a:spcAft>
              <a:buNone/>
            </a:pPr>
            <a:r>
              <a:rPr lang="pl" sz="850">
                <a:solidFill>
                  <a:schemeClr val="dk1"/>
                </a:solidFill>
                <a:latin typeface="Courier New"/>
                <a:ea typeface="Courier New"/>
                <a:cs typeface="Courier New"/>
                <a:sym typeface="Courier New"/>
              </a:rPr>
              <a:t>Test ANOVA dla szybkości awansów a Education: F_stat = 5.042, p_value = 0.000</a:t>
            </a:r>
            <a:endParaRPr sz="850">
              <a:solidFill>
                <a:schemeClr val="dk1"/>
              </a:solidFill>
              <a:latin typeface="Courier New"/>
              <a:ea typeface="Courier New"/>
              <a:cs typeface="Courier New"/>
              <a:sym typeface="Courier New"/>
            </a:endParaRPr>
          </a:p>
          <a:p>
            <a:pPr indent="0" lvl="0" marL="0" rtl="0" algn="l">
              <a:spcBef>
                <a:spcPts val="0"/>
              </a:spcBef>
              <a:spcAft>
                <a:spcPts val="0"/>
              </a:spcAft>
              <a:buNone/>
            </a:pPr>
            <a:r>
              <a:rPr lang="pl" sz="850">
                <a:solidFill>
                  <a:schemeClr val="dk1"/>
                </a:solidFill>
                <a:latin typeface="Courier New"/>
                <a:ea typeface="Courier New"/>
                <a:cs typeface="Courier New"/>
                <a:sym typeface="Courier New"/>
              </a:rPr>
              <a:t>Test ANOVA dla ogólnej satysfakcji z pracy a Education: F_stat = 5.042, p_value = 0.000</a:t>
            </a:r>
            <a:endParaRPr sz="1200">
              <a:solidFill>
                <a:schemeClr val="dk1"/>
              </a:solidFill>
            </a:endParaRPr>
          </a:p>
        </p:txBody>
      </p:sp>
      <p:sp>
        <p:nvSpPr>
          <p:cNvPr id="275" name="Google Shape;275;p53"/>
          <p:cNvSpPr txBox="1"/>
          <p:nvPr/>
        </p:nvSpPr>
        <p:spPr>
          <a:xfrm>
            <a:off x="6415825" y="302875"/>
            <a:ext cx="2595600" cy="46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100">
                <a:solidFill>
                  <a:srgbClr val="1F1F1F"/>
                </a:solidFill>
                <a:highlight>
                  <a:srgbClr val="FFFFFF"/>
                </a:highlight>
              </a:rPr>
              <a:t>Kluczowe wnioski z analizy wpływu dziedziny edukacji a ogólna satysfakcj</a:t>
            </a:r>
            <a:r>
              <a:rPr lang="pl" sz="1100">
                <a:solidFill>
                  <a:srgbClr val="1F1F1F"/>
                </a:solidFill>
                <a:highlight>
                  <a:srgbClr val="FFFFFF"/>
                </a:highlight>
              </a:rPr>
              <a:t>ę</a:t>
            </a:r>
            <a:r>
              <a:rPr lang="pl" sz="1100">
                <a:solidFill>
                  <a:srgbClr val="1F1F1F"/>
                </a:solidFill>
                <a:highlight>
                  <a:srgbClr val="FFFFFF"/>
                </a:highlight>
              </a:rPr>
              <a:t> z pracy</a:t>
            </a:r>
            <a:endParaRPr sz="1100">
              <a:solidFill>
                <a:srgbClr val="1F1F1F"/>
              </a:solidFill>
              <a:highlight>
                <a:srgbClr val="FFFFFF"/>
              </a:highlight>
            </a:endParaRPr>
          </a:p>
          <a:p>
            <a:pPr indent="-298450" lvl="0" marL="457200" rtl="0" algn="l">
              <a:lnSpc>
                <a:spcPct val="115000"/>
              </a:lnSpc>
              <a:spcBef>
                <a:spcPts val="1800"/>
              </a:spcBef>
              <a:spcAft>
                <a:spcPts val="0"/>
              </a:spcAft>
              <a:buClr>
                <a:srgbClr val="1F1F1F"/>
              </a:buClr>
              <a:buSzPts val="1100"/>
              <a:buChar char="●"/>
            </a:pPr>
            <a:r>
              <a:rPr lang="pl" sz="1100">
                <a:solidFill>
                  <a:srgbClr val="1F1F1F"/>
                </a:solidFill>
                <a:highlight>
                  <a:srgbClr val="FFFFFF"/>
                </a:highlight>
              </a:rPr>
              <a:t>Mediana i rozkład satysfakcji są podobne dla różnych dziedzin edukacji, co sugeruje, że dziedzina edukacji nie ma dużego wpływu na poziom satysfakcji z pracy.</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Wyniki testu ANOVA sugerują, że istnieją statystycznie istotne różnice w poziomie stanowiska, szybkości awansów i ogólnej satysfakcji z pracy między różnymi dziedzinami edukacji.</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Dział HR powinien przyjrzeć się tym różnicom bliżej, aby zrozumieć ich przyczyny i znaleźć sposoby na zwiększenie równości szans oraz satysfakcji pracowników.</a:t>
            </a:r>
            <a:endParaRPr sz="1100">
              <a:solidFill>
                <a:srgbClr val="1F1F1F"/>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Clr>
                <a:schemeClr val="dk1"/>
              </a:buClr>
              <a:buSzPct val="91666"/>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293370" lvl="0" marL="457200" rtl="0" algn="l">
              <a:spcBef>
                <a:spcPts val="1800"/>
              </a:spcBef>
              <a:spcAft>
                <a:spcPts val="0"/>
              </a:spcAft>
              <a:buClr>
                <a:srgbClr val="1F1F1F"/>
              </a:buClr>
              <a:buSzPct val="100000"/>
              <a:buChar char="●"/>
            </a:pPr>
            <a:r>
              <a:rPr lang="pl" sz="1200">
                <a:solidFill>
                  <a:srgbClr val="1F1F1F"/>
                </a:solidFill>
                <a:highlight>
                  <a:srgbClr val="FFFFFF"/>
                </a:highlight>
              </a:rPr>
              <a:t>Różnice w poziomie stanowiska:</a:t>
            </a:r>
            <a:endParaRPr sz="1200">
              <a:solidFill>
                <a:srgbClr val="1F1F1F"/>
              </a:solidFill>
              <a:highlight>
                <a:srgbClr val="FFFFFF"/>
              </a:highlight>
            </a:endParaRPr>
          </a:p>
          <a:p>
            <a:pPr indent="-293369" lvl="1" marL="914400" rtl="0" algn="l">
              <a:spcBef>
                <a:spcPts val="0"/>
              </a:spcBef>
              <a:spcAft>
                <a:spcPts val="0"/>
              </a:spcAft>
              <a:buClr>
                <a:srgbClr val="1F1F1F"/>
              </a:buClr>
              <a:buSzPct val="100000"/>
              <a:buChar char="○"/>
            </a:pPr>
            <a:r>
              <a:rPr lang="pl" sz="1200">
                <a:solidFill>
                  <a:srgbClr val="1F1F1F"/>
                </a:solidFill>
                <a:highlight>
                  <a:srgbClr val="FFFFFF"/>
                </a:highlight>
              </a:rPr>
              <a:t>Dział HR powinien przeanalizować, czy istnieją jakieś czynniki, które mogą wyjaśniać różnice w poziomie stanowiska między pracownikami z różnych dziedzin edukacji. Na przykład, czy pracownicy z niektórych dziedzin mają większe trudności z dostępem do szkoleń lub możliwości rozwoju, które mogą pomóc im w awansie?</a:t>
            </a:r>
            <a:endParaRPr sz="1200">
              <a:solidFill>
                <a:srgbClr val="1F1F1F"/>
              </a:solidFill>
              <a:highlight>
                <a:srgbClr val="FFFFFF"/>
              </a:highlight>
            </a:endParaRPr>
          </a:p>
          <a:p>
            <a:pPr indent="-293369" lvl="1" marL="914400" rtl="0" algn="l">
              <a:spcBef>
                <a:spcPts val="0"/>
              </a:spcBef>
              <a:spcAft>
                <a:spcPts val="0"/>
              </a:spcAft>
              <a:buClr>
                <a:srgbClr val="1F1F1F"/>
              </a:buClr>
              <a:buSzPct val="100000"/>
              <a:buChar char="○"/>
            </a:pPr>
            <a:r>
              <a:rPr lang="pl" sz="1200">
                <a:solidFill>
                  <a:srgbClr val="1F1F1F"/>
                </a:solidFill>
                <a:highlight>
                  <a:srgbClr val="FFFFFF"/>
                </a:highlight>
              </a:rPr>
              <a:t>Dział HR może rozważyć wprowadzenie programów lub polityk, które pomogą pracownikom z różnych dziedzin edukacji rozwijać umiejętności i kompetencje potrzebne do awansu.</a:t>
            </a:r>
            <a:endParaRPr sz="1200">
              <a:solidFill>
                <a:srgbClr val="1F1F1F"/>
              </a:solidFill>
              <a:highlight>
                <a:srgbClr val="FFFFFF"/>
              </a:highlight>
            </a:endParaRPr>
          </a:p>
          <a:p>
            <a:pPr indent="-293370" lvl="0" marL="457200" rtl="0" algn="l">
              <a:spcBef>
                <a:spcPts val="0"/>
              </a:spcBef>
              <a:spcAft>
                <a:spcPts val="0"/>
              </a:spcAft>
              <a:buClr>
                <a:srgbClr val="1F1F1F"/>
              </a:buClr>
              <a:buSzPct val="100000"/>
              <a:buChar char="●"/>
            </a:pPr>
            <a:r>
              <a:rPr lang="pl" sz="1200">
                <a:solidFill>
                  <a:srgbClr val="1F1F1F"/>
                </a:solidFill>
                <a:highlight>
                  <a:srgbClr val="FFFFFF"/>
                </a:highlight>
              </a:rPr>
              <a:t>Różnice w szybkości awansów:</a:t>
            </a:r>
            <a:endParaRPr sz="1200">
              <a:solidFill>
                <a:srgbClr val="1F1F1F"/>
              </a:solidFill>
              <a:highlight>
                <a:srgbClr val="FFFFFF"/>
              </a:highlight>
            </a:endParaRPr>
          </a:p>
          <a:p>
            <a:pPr indent="-293369" lvl="1" marL="914400" rtl="0" algn="l">
              <a:spcBef>
                <a:spcPts val="0"/>
              </a:spcBef>
              <a:spcAft>
                <a:spcPts val="0"/>
              </a:spcAft>
              <a:buClr>
                <a:srgbClr val="1F1F1F"/>
              </a:buClr>
              <a:buSzPct val="100000"/>
              <a:buChar char="○"/>
            </a:pPr>
            <a:r>
              <a:rPr lang="pl" sz="1200">
                <a:solidFill>
                  <a:srgbClr val="1F1F1F"/>
                </a:solidFill>
                <a:highlight>
                  <a:srgbClr val="FFFFFF"/>
                </a:highlight>
              </a:rPr>
              <a:t>Dział HR powinien przeanalizować, czy istnieją jakieś czynniki, które mogą wyjaśniać różnice w szybkości awansów między pracownikami z różnych dziedzin edukacji. Na przykład, czy pracownicy z niektórych dziedzin są mniej narażeni na awans, ponieważ ich role są mniej związane z kluczowymi celami firmy?</a:t>
            </a:r>
            <a:endParaRPr sz="1200">
              <a:solidFill>
                <a:srgbClr val="1F1F1F"/>
              </a:solidFill>
              <a:highlight>
                <a:srgbClr val="FFFFFF"/>
              </a:highlight>
            </a:endParaRPr>
          </a:p>
          <a:p>
            <a:pPr indent="-293369" lvl="1" marL="914400" rtl="0" algn="l">
              <a:spcBef>
                <a:spcPts val="0"/>
              </a:spcBef>
              <a:spcAft>
                <a:spcPts val="0"/>
              </a:spcAft>
              <a:buClr>
                <a:srgbClr val="1F1F1F"/>
              </a:buClr>
              <a:buSzPct val="100000"/>
              <a:buChar char="○"/>
            </a:pPr>
            <a:r>
              <a:rPr lang="pl" sz="1200">
                <a:solidFill>
                  <a:srgbClr val="1F1F1F"/>
                </a:solidFill>
                <a:highlight>
                  <a:srgbClr val="FFFFFF"/>
                </a:highlight>
              </a:rPr>
              <a:t>Dział HR może rozważyć wprowadzenie zmian w procesie awansów, aby zapewnić, że wszyscy pracownicy mają równe szanse na awans.</a:t>
            </a:r>
            <a:endParaRPr sz="1200">
              <a:solidFill>
                <a:srgbClr val="1F1F1F"/>
              </a:solidFill>
              <a:highlight>
                <a:srgbClr val="FFFFFF"/>
              </a:highlight>
            </a:endParaRPr>
          </a:p>
          <a:p>
            <a:pPr indent="-293370" lvl="0" marL="457200" rtl="0" algn="l">
              <a:spcBef>
                <a:spcPts val="0"/>
              </a:spcBef>
              <a:spcAft>
                <a:spcPts val="0"/>
              </a:spcAft>
              <a:buClr>
                <a:srgbClr val="1F1F1F"/>
              </a:buClr>
              <a:buSzPct val="100000"/>
              <a:buChar char="●"/>
            </a:pPr>
            <a:r>
              <a:rPr lang="pl" sz="1200">
                <a:solidFill>
                  <a:srgbClr val="1F1F1F"/>
                </a:solidFill>
                <a:highlight>
                  <a:srgbClr val="FFFFFF"/>
                </a:highlight>
              </a:rPr>
              <a:t>Różnice w satysfakcji z pracy:</a:t>
            </a:r>
            <a:endParaRPr sz="1200">
              <a:solidFill>
                <a:srgbClr val="1F1F1F"/>
              </a:solidFill>
              <a:highlight>
                <a:srgbClr val="FFFFFF"/>
              </a:highlight>
            </a:endParaRPr>
          </a:p>
          <a:p>
            <a:pPr indent="-293369" lvl="1" marL="914400" rtl="0" algn="l">
              <a:spcBef>
                <a:spcPts val="0"/>
              </a:spcBef>
              <a:spcAft>
                <a:spcPts val="0"/>
              </a:spcAft>
              <a:buClr>
                <a:srgbClr val="1F1F1F"/>
              </a:buClr>
              <a:buSzPct val="100000"/>
              <a:buChar char="○"/>
            </a:pPr>
            <a:r>
              <a:rPr lang="pl" sz="1200">
                <a:solidFill>
                  <a:srgbClr val="1F1F1F"/>
                </a:solidFill>
                <a:highlight>
                  <a:srgbClr val="FFFFFF"/>
                </a:highlight>
              </a:rPr>
              <a:t>Dział HR powinien przeprowadzić badania wśród pracowników, aby zrozumieć, dlaczego pracownicy z różnych dziedzin edukacji mają różne poziomy satysfakcji z pracy. Na przykład, czy pracownicy z niektórych dziedzin mają inne oczekiwania lub potrzeby w zakresie satysfakcji z pracy?</a:t>
            </a:r>
            <a:endParaRPr sz="1200">
              <a:solidFill>
                <a:srgbClr val="1F1F1F"/>
              </a:solidFill>
              <a:highlight>
                <a:srgbClr val="FFFFFF"/>
              </a:highlight>
            </a:endParaRPr>
          </a:p>
          <a:p>
            <a:pPr indent="-293369" lvl="1" marL="914400" rtl="0" algn="l">
              <a:spcBef>
                <a:spcPts val="0"/>
              </a:spcBef>
              <a:spcAft>
                <a:spcPts val="0"/>
              </a:spcAft>
              <a:buClr>
                <a:srgbClr val="1F1F1F"/>
              </a:buClr>
              <a:buSzPct val="100000"/>
              <a:buChar char="○"/>
            </a:pPr>
            <a:r>
              <a:rPr lang="pl" sz="1200">
                <a:solidFill>
                  <a:srgbClr val="1F1F1F"/>
                </a:solidFill>
                <a:highlight>
                  <a:srgbClr val="FFFFFF"/>
                </a:highlight>
              </a:rPr>
              <a:t>Dział HR może rozważyć wprowadzenie zmian w programach lub polityce firmy, aby lepiej zaspokoić potrzeby pracowników z różnych dziedzin edukacji.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Planowanie sukcesji: Dane mogą pomóc w identyfikacji pracowników, którzy mogą być bliscy przejścia na emeryturę, co jest kluczowe dla planowania sukcesji i zarządzania wiedzą.</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Strategie retencji: Zrozumienie, że pracownicy z dłuższym stażem pracy są zazwyczaj starsi, może wskazywać na to, że doświadczeni pracownicy są bardziej lojalni wobec firmy. HR może chcieć skupić się na zatrzymaniu tych wartościowych talentów.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rozwojowe: Możliwe, że starsi pracownicy są zainteresowani różnymi formami rozwoju niż młodsi pracownicy. Programy szkoleniowe i rozwojowe mogą być dostosowane do różnych grup wiekowych.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Zdrowie i dobrostan: Długoterminowe zatrudnienie może wiązać się z potrzebą skoncentrowania się na zdrowiu i dobrostanie starszych pracowników, aby mogli oni efektywnie pracować jak najdłużej.</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rotacji pracowników: Niski współczynnik rotacji wśród starszych pracowników może być sygnałem, że firma skutecznie spełnia ich oczekiwania zawodowe i osobiste.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56"/>
          <p:cNvPicPr preferRelativeResize="0"/>
          <p:nvPr/>
        </p:nvPicPr>
        <p:blipFill>
          <a:blip r:embed="rId3">
            <a:alphaModFix/>
          </a:blip>
          <a:stretch>
            <a:fillRect/>
          </a:stretch>
        </p:blipFill>
        <p:spPr>
          <a:xfrm>
            <a:off x="152400" y="712925"/>
            <a:ext cx="4719534" cy="3820975"/>
          </a:xfrm>
          <a:prstGeom prst="rect">
            <a:avLst/>
          </a:prstGeom>
          <a:noFill/>
          <a:ln>
            <a:noFill/>
          </a:ln>
        </p:spPr>
      </p:pic>
      <p:sp>
        <p:nvSpPr>
          <p:cNvPr id="291" name="Google Shape;291;p56"/>
          <p:cNvSpPr txBox="1"/>
          <p:nvPr/>
        </p:nvSpPr>
        <p:spPr>
          <a:xfrm>
            <a:off x="152400" y="4572000"/>
            <a:ext cx="843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00">
                <a:solidFill>
                  <a:schemeClr val="dk1"/>
                </a:solidFill>
              </a:rPr>
              <a:t>Test proporcji między Attrition a grupą wiekową: p_value = 7.354270742951739e-14</a:t>
            </a:r>
            <a:endParaRPr sz="1000">
              <a:solidFill>
                <a:schemeClr val="dk1"/>
              </a:solidFill>
            </a:endParaRPr>
          </a:p>
          <a:p>
            <a:pPr indent="0" lvl="0" marL="0" rtl="0" algn="l">
              <a:lnSpc>
                <a:spcPct val="115000"/>
              </a:lnSpc>
              <a:spcBef>
                <a:spcPts val="0"/>
              </a:spcBef>
              <a:spcAft>
                <a:spcPts val="0"/>
              </a:spcAft>
              <a:buNone/>
            </a:pPr>
            <a:r>
              <a:t/>
            </a:r>
            <a:endParaRPr sz="1000">
              <a:solidFill>
                <a:srgbClr val="CCCCCC"/>
              </a:solidFill>
            </a:endParaRPr>
          </a:p>
        </p:txBody>
      </p:sp>
      <p:sp>
        <p:nvSpPr>
          <p:cNvPr id="292" name="Google Shape;292;p56"/>
          <p:cNvSpPr txBox="1"/>
          <p:nvPr/>
        </p:nvSpPr>
        <p:spPr>
          <a:xfrm>
            <a:off x="5447575" y="1052075"/>
            <a:ext cx="3000000" cy="274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wiekiem pracowników a skłonnością do zmiany pracy</a:t>
            </a:r>
            <a:endParaRPr sz="1200">
              <a:solidFill>
                <a:srgbClr val="1F1F1F"/>
              </a:solidFill>
              <a:highlight>
                <a:srgbClr val="FFFFFF"/>
              </a:highlight>
            </a:endParaRPr>
          </a:p>
          <a:p>
            <a:pPr indent="0" lvl="0" marL="0" rtl="0" algn="l">
              <a:lnSpc>
                <a:spcPct val="115000"/>
              </a:lnSpc>
              <a:spcBef>
                <a:spcPts val="1800"/>
              </a:spcBef>
              <a:spcAft>
                <a:spcPts val="0"/>
              </a:spcAft>
              <a:buNone/>
            </a:pPr>
            <a:r>
              <a:rPr b="1" lang="pl" sz="1200">
                <a:solidFill>
                  <a:srgbClr val="980000"/>
                </a:solidFill>
                <a:highlight>
                  <a:srgbClr val="FFFFFF"/>
                </a:highlight>
              </a:rPr>
              <a:t>Wiek przedział co 10 lat</a:t>
            </a:r>
            <a:endParaRPr b="1" sz="1200">
              <a:solidFill>
                <a:srgbClr val="980000"/>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Młodsi pracownicy są bardziej skłonni do zmiany pracy niż starsi pracownicy.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Różnica w rotacji między grupami wiekowymi jest statystycznie istotna.</a:t>
            </a:r>
            <a:endParaRPr sz="1200">
              <a:solidFill>
                <a:srgbClr val="1F1F1F"/>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Zrozumienie rotacji: Wyniki wskazują, że młodsi pracownicy są bardziej skłonni do zmiany pracy, co może wskazywać na potrzebę zbadania, co motywuje młodsze pokolenie do pozostania w firmie.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retencyjne: Istnieje możliwość opracowania celowanych programów retencyjnych skierowanych do młodszych pracowników, aby zwiększyć ich lojalność i zmniejszyć rotację.</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Rozwój kariery: Wyniki mogą podkreślać potrzebę oferowania ścieżek rozwoju zawodowego, które są atrakcyjne dla młodszych pracowników i skupiają się na długoterminowym rozwoju i awansie zawodowym.</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potrzeb i oczekiwań: HR powinien zbadać, jakie potrzeby i oczekiwania mają młodsi pracownicy, aby lepiej dostosować środowisko pracy i oferowane korzyści.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8"/>
          <p:cNvSpPr txBox="1"/>
          <p:nvPr>
            <p:ph type="title"/>
          </p:nvPr>
        </p:nvSpPr>
        <p:spPr>
          <a:xfrm>
            <a:off x="311700" y="-12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Wpływ podróży służbowych na satysfakcję z pracy </a:t>
            </a:r>
            <a:endParaRPr/>
          </a:p>
        </p:txBody>
      </p:sp>
      <p:pic>
        <p:nvPicPr>
          <p:cNvPr id="303" name="Google Shape;303;p58"/>
          <p:cNvPicPr preferRelativeResize="0"/>
          <p:nvPr/>
        </p:nvPicPr>
        <p:blipFill>
          <a:blip r:embed="rId3">
            <a:alphaModFix/>
          </a:blip>
          <a:stretch>
            <a:fillRect/>
          </a:stretch>
        </p:blipFill>
        <p:spPr>
          <a:xfrm>
            <a:off x="152400" y="636725"/>
            <a:ext cx="5331264" cy="4278175"/>
          </a:xfrm>
          <a:prstGeom prst="rect">
            <a:avLst/>
          </a:prstGeom>
          <a:noFill/>
          <a:ln>
            <a:noFill/>
          </a:ln>
        </p:spPr>
      </p:pic>
      <p:sp>
        <p:nvSpPr>
          <p:cNvPr id="304" name="Google Shape;304;p58"/>
          <p:cNvSpPr txBox="1"/>
          <p:nvPr/>
        </p:nvSpPr>
        <p:spPr>
          <a:xfrm>
            <a:off x="5762725" y="869800"/>
            <a:ext cx="3000000" cy="378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a:t>
            </a:r>
            <a:r>
              <a:rPr b="1" lang="pl" sz="1200">
                <a:solidFill>
                  <a:srgbClr val="980000"/>
                </a:solidFill>
                <a:highlight>
                  <a:srgbClr val="FFFFFF"/>
                </a:highlight>
              </a:rPr>
              <a:t>(podróż służbowa a satysfakcja z pracy pracowników) tytuł wykresu</a:t>
            </a:r>
            <a:endParaRPr b="1" sz="1200">
              <a:solidFill>
                <a:srgbClr val="980000"/>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satysfakcji z pracy jest podobna w każdej kategorii podróży służbowych, co wskazuje na to, że intensywność podróży służbowych nie ma dużego wpływu na ogólną satysfakcję z pracy pracowników.</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Zakres satysfakcji (pokazany przez wysokość pudełek i wąsów) jest nieco większy dla pracowników, którzy podróżują rzadko, co sugeruje większą zmienność satysfakcji w tej grupie.</a:t>
            </a:r>
            <a:endParaRPr sz="1200">
              <a:solidFill>
                <a:srgbClr val="1F1F1F"/>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Polityka podróży służbowych: Obecna polityka podróży służbowych nie wydaje się negatywnie wpływać na satysfakcję z pracy, ale warto monitorować, czy nie powoduje to innych problemów, takich jak wypalenie zawodowe czy problemy z równowagą między życiem zawodowym a prywatnym.</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Wsparcie dla podróżujących pracowników: Należy zapewnić odpowiednie wsparcie dla pracowników często podróżujących, np. poprzez elastyczne godziny pracy, możliwość pracy zdalnej po podróży lub dodatkowe dni wolne.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indywidualnych preferencji: Satysfakcja z pracy może być różna w zależności od indywidualnych preferencji pracowników w kwestii podróży służbowych, więc warto przeprowadzić dalszą analizę, aby lepiej zrozumieć potrzeby indywidualne.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Monitorowanie i przegląd: Regularne przeglądy i monitorowanie satysfakcji z pracy wśród pracowników podróżujących mogą pomóc w wykrywaniu problemów na wczesnym etapie i wdrażaniu odpowiednich działań.</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60"/>
          <p:cNvPicPr preferRelativeResize="0"/>
          <p:nvPr/>
        </p:nvPicPr>
        <p:blipFill>
          <a:blip r:embed="rId3">
            <a:alphaModFix/>
          </a:blip>
          <a:stretch>
            <a:fillRect/>
          </a:stretch>
        </p:blipFill>
        <p:spPr>
          <a:xfrm>
            <a:off x="152400" y="255725"/>
            <a:ext cx="6136970" cy="3820975"/>
          </a:xfrm>
          <a:prstGeom prst="rect">
            <a:avLst/>
          </a:prstGeom>
          <a:noFill/>
          <a:ln>
            <a:noFill/>
          </a:ln>
        </p:spPr>
      </p:pic>
      <p:sp>
        <p:nvSpPr>
          <p:cNvPr id="315" name="Google Shape;315;p60"/>
          <p:cNvSpPr txBox="1"/>
          <p:nvPr/>
        </p:nvSpPr>
        <p:spPr>
          <a:xfrm>
            <a:off x="304800" y="4152900"/>
            <a:ext cx="5395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850">
                <a:solidFill>
                  <a:schemeClr val="dk1"/>
                </a:solidFill>
                <a:latin typeface="Courier New"/>
                <a:ea typeface="Courier New"/>
                <a:cs typeface="Courier New"/>
                <a:sym typeface="Courier New"/>
              </a:rPr>
              <a:t>Test ANOVA dla satysfakcji z pracy a BusinessTravel: F_stat = 0.982, p_value = 0.374</a:t>
            </a:r>
            <a:endParaRPr sz="850">
              <a:solidFill>
                <a:schemeClr val="dk1"/>
              </a:solidFill>
              <a:latin typeface="Courier New"/>
              <a:ea typeface="Courier New"/>
              <a:cs typeface="Courier New"/>
              <a:sym typeface="Courier New"/>
            </a:endParaRPr>
          </a:p>
          <a:p>
            <a:pPr indent="0" lvl="0" marL="0" rtl="0" algn="l">
              <a:spcBef>
                <a:spcPts val="0"/>
              </a:spcBef>
              <a:spcAft>
                <a:spcPts val="0"/>
              </a:spcAft>
              <a:buNone/>
            </a:pPr>
            <a:r>
              <a:rPr lang="pl" sz="850">
                <a:solidFill>
                  <a:schemeClr val="dk1"/>
                </a:solidFill>
                <a:latin typeface="Courier New"/>
                <a:ea typeface="Courier New"/>
                <a:cs typeface="Courier New"/>
                <a:sym typeface="Courier New"/>
              </a:rPr>
              <a:t>Test ANOVA dla równowagi między życiem zawodowym a prywatnym a BusinessTravel: F_stat = 0.11798719311954148, p_value = 0.8887158665645974</a:t>
            </a:r>
            <a:endParaRPr sz="1200">
              <a:solidFill>
                <a:schemeClr val="dk1"/>
              </a:solidFill>
            </a:endParaRPr>
          </a:p>
        </p:txBody>
      </p:sp>
      <p:sp>
        <p:nvSpPr>
          <p:cNvPr id="316" name="Google Shape;316;p60"/>
          <p:cNvSpPr txBox="1"/>
          <p:nvPr/>
        </p:nvSpPr>
        <p:spPr>
          <a:xfrm>
            <a:off x="5776500" y="694725"/>
            <a:ext cx="3000000" cy="3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wpływu podróży służbowych na równowagę między życiem zawodowym a prywatnym pracowników</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równowagi między życiem zawodowym a prywatnym jest dość podobna w każdej grupie podróży służbowych, co sugeruje, że częstotliwość podróży służbowych nie ma dużej różnicy na percepcję równowagi życiowej przez pracowników.</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Nie ma statystycznie istotnych różnic w postrzeganiu równowagi między życiem zawodowym a prywatnym między grupami podróżującymi i niepodróżującymi.</a:t>
            </a:r>
            <a:endParaRPr sz="1200">
              <a:solidFill>
                <a:srgbClr val="1F1F1F"/>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Polityka podróży służbowych: Obecna polityka dotycząca podróży służbowych może nie wymagać drastycznych zmian w odniesieniu do równowagi między życiem zawodowym a prywatnym, ale należy nadal monitorować sytuację.</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Wsparcie dla podróżujących pracowników: Dział HR powinien nadal zapewniać wsparcie dla pracowników podróżujących, aby utrzymać pozytywną równowagę między życiem zawodowym a prywatnym, szczególnie dla osób podróżujących często.</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indywidualnych przypadków: Mimo braku statystycznie istotnych różnic, indywidualni pracownicy mogą różnie odczuwać wpływ podróży służbowych na ich życie, co wymaga indywidualnego podejścia.</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Elastyczne podejście: Firma może rozważyć elastyczne podejście do podróży służbowych, pozwalające pracownikom na większy wybór i kontrolę nad ich częstotliwością i czasem.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261650" y="327625"/>
            <a:ext cx="8156351" cy="4582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2"/>
          <p:cNvSpPr txBox="1"/>
          <p:nvPr>
            <p:ph type="title"/>
          </p:nvPr>
        </p:nvSpPr>
        <p:spPr>
          <a:xfrm>
            <a:off x="246600" y="1508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800"/>
              </a:spcAft>
              <a:buClr>
                <a:schemeClr val="dk1"/>
              </a:buClr>
              <a:buSzPts val="1100"/>
              <a:buFont typeface="Arial"/>
              <a:buNone/>
            </a:pPr>
            <a:r>
              <a:rPr lang="pl" sz="1100"/>
              <a:t>Z</a:t>
            </a:r>
            <a:r>
              <a:rPr lang="pl" sz="1100"/>
              <a:t>ależności między różnorodnością doświadczeń zawodowych pracowników a ich lojalnością </a:t>
            </a:r>
            <a:endParaRPr/>
          </a:p>
        </p:txBody>
      </p:sp>
      <p:pic>
        <p:nvPicPr>
          <p:cNvPr id="327" name="Google Shape;327;p62"/>
          <p:cNvPicPr preferRelativeResize="0"/>
          <p:nvPr/>
        </p:nvPicPr>
        <p:blipFill>
          <a:blip r:embed="rId3">
            <a:alphaModFix/>
          </a:blip>
          <a:stretch>
            <a:fillRect/>
          </a:stretch>
        </p:blipFill>
        <p:spPr>
          <a:xfrm>
            <a:off x="152400" y="865325"/>
            <a:ext cx="5368875" cy="4278175"/>
          </a:xfrm>
          <a:prstGeom prst="rect">
            <a:avLst/>
          </a:prstGeom>
          <a:noFill/>
          <a:ln>
            <a:noFill/>
          </a:ln>
        </p:spPr>
      </p:pic>
      <p:sp>
        <p:nvSpPr>
          <p:cNvPr id="328" name="Google Shape;328;p62"/>
          <p:cNvSpPr txBox="1"/>
          <p:nvPr/>
        </p:nvSpPr>
        <p:spPr>
          <a:xfrm>
            <a:off x="5798025" y="618050"/>
            <a:ext cx="3235800" cy="483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000">
                <a:solidFill>
                  <a:schemeClr val="dk1"/>
                </a:solidFill>
              </a:rPr>
              <a:t>Kluczowe wnioski z analizy zależności między różnorodnością doświadczeń zawodowych pracowników a ich lojalnością wobec obecnej firmy</a:t>
            </a:r>
            <a:endParaRPr sz="1000">
              <a:solidFill>
                <a:schemeClr val="dk1"/>
              </a:solidFill>
            </a:endParaRPr>
          </a:p>
          <a:p>
            <a:pPr indent="0" lvl="0" marL="0" rtl="0" algn="l">
              <a:lnSpc>
                <a:spcPct val="115000"/>
              </a:lnSpc>
              <a:spcBef>
                <a:spcPts val="1800"/>
              </a:spcBef>
              <a:spcAft>
                <a:spcPts val="0"/>
              </a:spcAft>
              <a:buNone/>
            </a:pPr>
            <a:r>
              <a:rPr b="1" lang="pl" sz="1000">
                <a:solidFill>
                  <a:srgbClr val="980000"/>
                </a:solidFill>
              </a:rPr>
              <a:t>Zmienić oś X</a:t>
            </a:r>
            <a:endParaRPr b="1" sz="1000">
              <a:solidFill>
                <a:srgbClr val="980000"/>
              </a:solidFill>
            </a:endParaRPr>
          </a:p>
          <a:p>
            <a:pPr indent="-292100" lvl="0" marL="457200" rtl="0" algn="l">
              <a:lnSpc>
                <a:spcPct val="115000"/>
              </a:lnSpc>
              <a:spcBef>
                <a:spcPts val="1800"/>
              </a:spcBef>
              <a:spcAft>
                <a:spcPts val="0"/>
              </a:spcAft>
              <a:buClr>
                <a:schemeClr val="dk1"/>
              </a:buClr>
              <a:buSzPts val="1000"/>
              <a:buChar char="●"/>
            </a:pPr>
            <a:r>
              <a:rPr lang="pl" sz="1100">
                <a:solidFill>
                  <a:srgbClr val="1F1F1F"/>
                </a:solidFill>
                <a:highlight>
                  <a:srgbClr val="FFFFFF"/>
                </a:highlight>
              </a:rPr>
              <a:t>Większość pracowników, którzy odeszli, ma historię pracy w 1 firmie, co może wskazywać, że pracownicy po pierwszej zmianie pracy mogą być bardziej skłonni do kolejnych zmian.</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Pracownicy, którzy pozostali w firmie, mają bardziej zrównoważony rozkład wśród liczby firm, w których pracowali, co sugeruje, że lojalność może rosnąć z różnorodnością doświadczeń zawodowych.</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Znaczna liczba pracowników, którzy nigdy nie zmieniali pracy (liczba firm równa 0), również odeszła, co może wskazywać na potencjalne zagrożenie dla firmy w postaci utraty pracowników bez wcześniejszego doświadczenia w pracy w innych firmach.</a:t>
            </a:r>
            <a:endParaRPr sz="10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Analiza ścieżek kariery: Zbadanie, dlaczego pracownicy z historią pracy tylko w jednej firmie są skłonni do odejścia, może pomóc w opracowaniu strategii zatrzymania pracowników.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retencyjne: Rozwój programów retencyjnych dla pracowników na wczesnym etapie ich kariery może być kluczowy w budowaniu lojalności.</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Zarządzanie talentami: Możliwe, że pracownicy z różnorodnym doświadczeniem zawodowym cenią stabilność zatrudnienia i lojalność wobec obecnej firmy.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Rozwój zawodowy: Inwestycje w rozwój zawodowy i możliwości awansu mogą zachęcić pracowników do dłuższego pozostania w firmie.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64"/>
          <p:cNvPicPr preferRelativeResize="0"/>
          <p:nvPr/>
        </p:nvPicPr>
        <p:blipFill>
          <a:blip r:embed="rId3">
            <a:alphaModFix/>
          </a:blip>
          <a:stretch>
            <a:fillRect/>
          </a:stretch>
        </p:blipFill>
        <p:spPr>
          <a:xfrm>
            <a:off x="152400" y="255725"/>
            <a:ext cx="4719534" cy="3820975"/>
          </a:xfrm>
          <a:prstGeom prst="rect">
            <a:avLst/>
          </a:prstGeom>
          <a:noFill/>
          <a:ln>
            <a:noFill/>
          </a:ln>
        </p:spPr>
      </p:pic>
      <p:sp>
        <p:nvSpPr>
          <p:cNvPr id="339" name="Google Shape;339;p64"/>
          <p:cNvSpPr txBox="1"/>
          <p:nvPr/>
        </p:nvSpPr>
        <p:spPr>
          <a:xfrm>
            <a:off x="457200" y="4191000"/>
            <a:ext cx="4795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00">
                <a:solidFill>
                  <a:schemeClr val="dk1"/>
                </a:solidFill>
              </a:rPr>
              <a:t>Test t-Studenta dla YearsAtCompany a NumCompaniesWorked: t_stat = -1.7159957346065882, p_value = 0.08670810267686914</a:t>
            </a:r>
            <a:endParaRPr sz="1000">
              <a:solidFill>
                <a:schemeClr val="dk1"/>
              </a:solidFill>
            </a:endParaRPr>
          </a:p>
          <a:p>
            <a:pPr indent="0" lvl="0" marL="0" rtl="0" algn="l">
              <a:lnSpc>
                <a:spcPct val="115000"/>
              </a:lnSpc>
              <a:spcBef>
                <a:spcPts val="0"/>
              </a:spcBef>
              <a:spcAft>
                <a:spcPts val="0"/>
              </a:spcAft>
              <a:buNone/>
            </a:pPr>
            <a:r>
              <a:t/>
            </a:r>
            <a:endParaRPr sz="1000">
              <a:solidFill>
                <a:srgbClr val="CCCCCC"/>
              </a:solidFill>
            </a:endParaRPr>
          </a:p>
        </p:txBody>
      </p:sp>
      <p:sp>
        <p:nvSpPr>
          <p:cNvPr id="340" name="Google Shape;340;p64"/>
          <p:cNvSpPr txBox="1"/>
          <p:nvPr/>
        </p:nvSpPr>
        <p:spPr>
          <a:xfrm>
            <a:off x="5382000" y="607925"/>
            <a:ext cx="3000000" cy="293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wpływu różnorodności doświadczeń zawodowych pracowników na czas spędzony w obecnej firmie</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czasu spędzonego w firmie jest podobna niezależnie od liczby firm, w których pracownik wcześniej był zatrudniony.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Nie ma statystycznie istotnej różnicy między czasem spędzonym w firmie a liczbą poprzednich pracodawców.</a:t>
            </a:r>
            <a:endParaRPr sz="1200">
              <a:solidFill>
                <a:srgbClr val="1F1F1F"/>
              </a:solidFill>
              <a:highlight>
                <a:srgbClr val="FFFFFF"/>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Długość zatrudnienia: Pracownicy są w stanie utrzymać długotrwałe zatrudnienie w firmie, niezależnie od liczby poprzednich pracodawców, co może sugerować, że firma oferuje atrakcyjne warunki pracy zdolne zatrzymać pracowników o różnorodnym doświadczeniu.</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Polityka rekrutacji: Firma może nie potrzebować dostosowywać swojej polityki rekrutacyjnej, aby faworyzować kandydatów z mniejszą liczbą poprzednich pracodawców w poszukiwaniu większej stabilności zatrudnienia.</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lojalnościowe: Nie ma potrzeby koncentrowania się wyłącznie na programach lojalnościowych skierowanych do osób z mniejszą liczbą poprzednich pracodawców, ponieważ różnorodność doświadczeń nie wpływa znacząco na długość zatrudnienia.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66"/>
          <p:cNvPicPr preferRelativeResize="0"/>
          <p:nvPr/>
        </p:nvPicPr>
        <p:blipFill>
          <a:blip r:embed="rId3">
            <a:alphaModFix/>
          </a:blip>
          <a:stretch>
            <a:fillRect/>
          </a:stretch>
        </p:blipFill>
        <p:spPr>
          <a:xfrm>
            <a:off x="152400" y="560525"/>
            <a:ext cx="5236307" cy="4201975"/>
          </a:xfrm>
          <a:prstGeom prst="rect">
            <a:avLst/>
          </a:prstGeom>
          <a:noFill/>
          <a:ln>
            <a:noFill/>
          </a:ln>
        </p:spPr>
      </p:pic>
      <p:sp>
        <p:nvSpPr>
          <p:cNvPr id="351" name="Google Shape;351;p66"/>
          <p:cNvSpPr txBox="1"/>
          <p:nvPr/>
        </p:nvSpPr>
        <p:spPr>
          <a:xfrm>
            <a:off x="0" y="0"/>
            <a:ext cx="573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W</a:t>
            </a:r>
            <a:r>
              <a:rPr lang="pl" sz="1200">
                <a:solidFill>
                  <a:srgbClr val="374151"/>
                </a:solidFill>
                <a:latin typeface="Roboto"/>
                <a:ea typeface="Roboto"/>
                <a:cs typeface="Roboto"/>
                <a:sym typeface="Roboto"/>
              </a:rPr>
              <a:t>pływ poziomu posiadanych opcji na akcje - na satysfakcję z pracy pracowników </a:t>
            </a:r>
            <a:endParaRPr/>
          </a:p>
        </p:txBody>
      </p:sp>
      <p:sp>
        <p:nvSpPr>
          <p:cNvPr id="352" name="Google Shape;352;p66"/>
          <p:cNvSpPr txBox="1"/>
          <p:nvPr/>
        </p:nvSpPr>
        <p:spPr>
          <a:xfrm>
            <a:off x="5732400" y="706525"/>
            <a:ext cx="3000000" cy="315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wpływu poziomu posiadanych opcji na akcje na satysfakcję z pracy pracowników</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satysfakcji z pracy jest stosunkowo równomierna dla pracowników na wszystkich poziomach opcji na akcje.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Zakres satysfakcji (reprezentowany przez wysokość pudełek) oraz wartości odstające są podobne dla wszystkich poziomów opcji na akcje.</a:t>
            </a:r>
            <a:endParaRPr sz="1200">
              <a:solidFill>
                <a:srgbClr val="1F1F1F"/>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Strategie motywacyjne: Programy opcji na akcje mogą być atrakcyjne dla pracowników, ale same w sobie nie gwarantują wyższej satysfakcji z pracy, co sugeruje, że dział HR powinien rozważyć zintegrowane podejście do motywowania pracowników, które uwzględnia różne elementy, takie jak rozwój zawodowy, kultura organizacyjna, i inne benefity.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indywidualnych preferencji: Dział HR może zbadać indywidualne preferencje pracowników, aby zrozumieć, które aspekty pakietu kompensacyjnego są dla nich najważniejsze i jak te preferencje wpływają na ich ogólną satysfakcję z pracy.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Komunikacja wartości opcji na akcje: Istotne może być upewnienie się, że pracownicy rozumieją wartość opcji na akcje i jak mogą one przyczynić się do ich długoterminowego dobrobytu finansowego.</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Równowaga pakietów kompensacyjnych: Dział HR powinien zrównoważyć oferowanie opcji na akcje z innymi elementami pakietu kompensacyjnego i korzyściami, które mogą bezpośrednio wpływać na satysfakcję pracowników w pracy.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68"/>
          <p:cNvPicPr preferRelativeResize="0"/>
          <p:nvPr/>
        </p:nvPicPr>
        <p:blipFill>
          <a:blip r:embed="rId3">
            <a:alphaModFix/>
          </a:blip>
          <a:stretch>
            <a:fillRect/>
          </a:stretch>
        </p:blipFill>
        <p:spPr>
          <a:xfrm>
            <a:off x="152400" y="255725"/>
            <a:ext cx="4761523" cy="3820975"/>
          </a:xfrm>
          <a:prstGeom prst="rect">
            <a:avLst/>
          </a:prstGeom>
          <a:noFill/>
          <a:ln>
            <a:noFill/>
          </a:ln>
        </p:spPr>
      </p:pic>
      <p:sp>
        <p:nvSpPr>
          <p:cNvPr id="363" name="Google Shape;363;p68"/>
          <p:cNvSpPr txBox="1"/>
          <p:nvPr/>
        </p:nvSpPr>
        <p:spPr>
          <a:xfrm>
            <a:off x="290400" y="4114725"/>
            <a:ext cx="469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50">
                <a:solidFill>
                  <a:schemeClr val="dk1"/>
                </a:solidFill>
                <a:latin typeface="Courier New"/>
                <a:ea typeface="Courier New"/>
                <a:cs typeface="Courier New"/>
                <a:sym typeface="Courier New"/>
              </a:rPr>
              <a:t>Korelacja Pearsona między opcjami na akcje a satysfakcją z pracy: 0.0106902261207559</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pl" sz="1050">
                <a:solidFill>
                  <a:schemeClr val="dk1"/>
                </a:solidFill>
                <a:latin typeface="Courier New"/>
                <a:ea typeface="Courier New"/>
                <a:cs typeface="Courier New"/>
                <a:sym typeface="Courier New"/>
              </a:rPr>
              <a:t>Korelacja Pearsona między opcjami na akcje a zaangażowaniem zawodowym: 0.021522640378023976</a:t>
            </a:r>
            <a:endParaRPr>
              <a:solidFill>
                <a:schemeClr val="dk1"/>
              </a:solidFill>
            </a:endParaRPr>
          </a:p>
        </p:txBody>
      </p:sp>
      <p:sp>
        <p:nvSpPr>
          <p:cNvPr id="364" name="Google Shape;364;p68"/>
          <p:cNvSpPr txBox="1"/>
          <p:nvPr/>
        </p:nvSpPr>
        <p:spPr>
          <a:xfrm>
            <a:off x="5469050" y="401500"/>
            <a:ext cx="3000000" cy="3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wpływu poziomu opcji na akcje na zaangażowanie zawodowe pracowników</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i rozstęp kwartylowy są podobne dla wszystkich poziomów opcji na akcje, co wskazuje na to, że posiadanie opcji na akcje nie wpływa znacząco na poziom zaangażowania zawodowego pracowników.</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Korelacja Pearsona między opcjami na akcje a zaangażowaniem zawodowym wynosi około 0.0215, co jest bardzo niską wartością, sugerującą tylko słabą zależność pomiędzy tymi dwoma zmiennymi.</a:t>
            </a:r>
            <a:endParaRPr sz="1200">
              <a:solidFill>
                <a:srgbClr val="1F1F1F"/>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Motywacja i zaangażowanie: Opcje na akcje mogą być postrzegane jako korzystny element pakietu wynagrodzeń, ale nie są one głównym czynnikiem motywującym pracowników do zaangażowania w swoją pracę.</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Strategie motywacyjne: Dział HR może potrzebować opracować inne strategie motywacyjne, które lepiej wpłyną na zaangażowanie pracowników, takie jak możliwości rozwoju zawodowego, kultura organizacyjna lub inne korzyści pozapłacowe.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indywidualnych preferencji: Ważne jest, aby zrozumieć indywidualne preferencje i oczekiwania pracowników, ponieważ to, co motywuje jednych, niekoniecznie będzie motywować innych.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Komunikacja wartości opcji na akcje: Należy upewnić się, że pracownicy rozumieją wartość i potencjalne korzyści wynikające z posiadania opcji na akcje, aby mogli docenić ten element swojego pakietu wynagrodzeń.</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70"/>
          <p:cNvPicPr preferRelativeResize="0"/>
          <p:nvPr/>
        </p:nvPicPr>
        <p:blipFill>
          <a:blip r:embed="rId3">
            <a:alphaModFix/>
          </a:blip>
          <a:stretch>
            <a:fillRect/>
          </a:stretch>
        </p:blipFill>
        <p:spPr>
          <a:xfrm>
            <a:off x="152400" y="921525"/>
            <a:ext cx="5496882" cy="4221975"/>
          </a:xfrm>
          <a:prstGeom prst="rect">
            <a:avLst/>
          </a:prstGeom>
          <a:noFill/>
          <a:ln>
            <a:noFill/>
          </a:ln>
        </p:spPr>
      </p:pic>
      <p:sp>
        <p:nvSpPr>
          <p:cNvPr id="375" name="Google Shape;375;p70"/>
          <p:cNvSpPr txBox="1"/>
          <p:nvPr/>
        </p:nvSpPr>
        <p:spPr>
          <a:xfrm>
            <a:off x="76200" y="152400"/>
            <a:ext cx="543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W</a:t>
            </a:r>
            <a:r>
              <a:rPr lang="pl" sz="1200">
                <a:solidFill>
                  <a:srgbClr val="374151"/>
                </a:solidFill>
                <a:latin typeface="Roboto"/>
                <a:ea typeface="Roboto"/>
                <a:cs typeface="Roboto"/>
                <a:sym typeface="Roboto"/>
              </a:rPr>
              <a:t>pływ pracy w nadgodzinach na oceny równowagi między pracą a życiem prywatnym pracowników. </a:t>
            </a:r>
            <a:endParaRPr/>
          </a:p>
        </p:txBody>
      </p:sp>
      <p:sp>
        <p:nvSpPr>
          <p:cNvPr id="376" name="Google Shape;376;p70"/>
          <p:cNvSpPr txBox="1"/>
          <p:nvPr/>
        </p:nvSpPr>
        <p:spPr>
          <a:xfrm>
            <a:off x="5816050" y="499875"/>
            <a:ext cx="3000000" cy="442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wpływu pracy w nadgodzinach na oceny równowagi między pracą a życiem prywatnym pracowników</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oceny równowagi między pracą a życiem prywatnym jest nieco niższa dla pracowników pracujących w nadgodzinach, co może wskazywać na to, że nadgodziny mają negatywny wpływ na postrzeganie równowagi życiowej.</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Zakresy ocen (pokazane przez wysokość pudełek) są podobne w obu kategoriach, co wskazuje na to, że pracownicy niepracujący w nadgodzinach również doświadczają zróżnicowania w postrzeganiu równowagi życiowej.</a:t>
            </a:r>
            <a:endParaRPr sz="1200">
              <a:solidFill>
                <a:srgbClr val="1F1F1F"/>
              </a:solidFill>
              <a:highlight>
                <a:srgbClr val="FFFFFF"/>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Polityka dotycząca nadgodzin: Może być konieczne przemyślenie obecnej polityki nadgodzin, aby lepiej wspierać pracowników w utrzymaniu równowagi między życiem zawodowym a prywatnym.</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wsparcia: Warto rozważyć wprowadzenie dodatkowych programów wsparcia dla pracowników, którzy regularnie pracują w nadgodzinach, takich jak elastyczne godziny pracy lub dodatkowe dni wolne.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Komunikacja i zarządzanie oczekiwaniami: Pracownicy powinni być świadomi wpływu nadgodzin na równowagę życiową i powinni mieć możliwość dyskusji o swoich potrzebach i oczekiwaniach z kierownictwem.</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Monitorowanie i ocena: Regularne monitorowanie i ocena wpływu nadgodzin na pracowników mogą pomóc w identyfikacji potencjalnych problemów z wypaleniem zawodowym i w utrzymaniu wysokiego morale i produktywności.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399125" y="1680475"/>
            <a:ext cx="8253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DM Sans"/>
                <a:ea typeface="DM Sans"/>
                <a:cs typeface="DM Sans"/>
                <a:sym typeface="DM Sans"/>
              </a:rPr>
              <a:t>Wykres przedstawia rozkład pracowników według działu w organizacji. Z trzech pokazanych działów, dział sprzedaży (Sales) ma największą liczbę pracowników, co wskazuje na duży nacisk firmy na działalność handlową. Dział badawczo-rozwojowy (Research &amp; Development) ma również znaczną liczbę pracowników, co może świadczyć o silnym zaangażowaniu w innowacje i rozwój produktów. Dział zasobów ludzkich (Human Resources) jest najmniejszy, co jest typowe dla wielu organizacji, gdzie HR to dział wspierający, który nie wymaga tak dużej liczby pracowników jak dział operacyjny czy techniczny. Wynika z tego, że firma prawdopodobnie inwestuje znaczne zasoby w sprzedaż i rozwój, co może być kluczowe dla jej strategii biznesowej.</a:t>
            </a:r>
            <a:endParaRPr>
              <a:latin typeface="DM Sans"/>
              <a:ea typeface="DM Sans"/>
              <a:cs typeface="DM Sans"/>
              <a:sym typeface="DM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72"/>
          <p:cNvPicPr preferRelativeResize="0"/>
          <p:nvPr/>
        </p:nvPicPr>
        <p:blipFill>
          <a:blip r:embed="rId3">
            <a:alphaModFix/>
          </a:blip>
          <a:stretch>
            <a:fillRect/>
          </a:stretch>
        </p:blipFill>
        <p:spPr>
          <a:xfrm>
            <a:off x="122475" y="205800"/>
            <a:ext cx="4795114" cy="3820975"/>
          </a:xfrm>
          <a:prstGeom prst="rect">
            <a:avLst/>
          </a:prstGeom>
          <a:noFill/>
          <a:ln>
            <a:noFill/>
          </a:ln>
        </p:spPr>
      </p:pic>
      <p:sp>
        <p:nvSpPr>
          <p:cNvPr id="387" name="Google Shape;387;p72"/>
          <p:cNvSpPr txBox="1"/>
          <p:nvPr/>
        </p:nvSpPr>
        <p:spPr>
          <a:xfrm>
            <a:off x="268300" y="4081925"/>
            <a:ext cx="464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50">
                <a:solidFill>
                  <a:schemeClr val="dk1"/>
                </a:solidFill>
                <a:latin typeface="Courier New"/>
                <a:ea typeface="Courier New"/>
                <a:cs typeface="Courier New"/>
                <a:sym typeface="Courier New"/>
              </a:rPr>
              <a:t>Test t-Studenta dla WorkLifeBalance a OverTime: t_stat = -1.0383926003108412, p_value = 0.2992583141167597</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pl" sz="1050">
                <a:solidFill>
                  <a:schemeClr val="dk1"/>
                </a:solidFill>
                <a:latin typeface="Courier New"/>
                <a:ea typeface="Courier New"/>
                <a:cs typeface="Courier New"/>
                <a:sym typeface="Courier New"/>
              </a:rPr>
              <a:t>Test chi-kwadrat dla OverTime a PerformanceRating: p_value = 0.930471418406982</a:t>
            </a:r>
            <a:endParaRPr>
              <a:solidFill>
                <a:schemeClr val="dk1"/>
              </a:solidFill>
            </a:endParaRPr>
          </a:p>
        </p:txBody>
      </p:sp>
      <p:sp>
        <p:nvSpPr>
          <p:cNvPr id="388" name="Google Shape;388;p72"/>
          <p:cNvSpPr txBox="1"/>
          <p:nvPr/>
        </p:nvSpPr>
        <p:spPr>
          <a:xfrm>
            <a:off x="5501600" y="435400"/>
            <a:ext cx="3388500" cy="421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wpływu pracy w nadgodzinach na oceny wydajności pracowników</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Wykres histogramów pokazuje, że większość pracowników, którzy nie pracują w nadgodzinach, otrzymała ocenę wydajności na poziomie 3. Liczba pracowników, którzy pracują w nadgodzinach i otrzymali ocenę wydajności na poziomie 3 lub 4, jest mniejsza, ale to zrozumiałe, biorąc pod uwagę mniejszą liczebność tej grupy.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Testy statystyczne wskazują na brak istotnej statystycznie różnicy między pracą w nadgodzinach a oceną wydajności (p-wartość = 0.930), co sugeruje, że nie ma związku między tymi zmiennymi.</a:t>
            </a:r>
            <a:endParaRPr sz="1200">
              <a:solidFill>
                <a:srgbClr val="1F1F1F"/>
              </a:solidFill>
              <a:highlight>
                <a:srgbClr val="FFFFFF"/>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Dział HR powinien rozważyć inne czynniki, które mogą wpływać na wydajność pracowników, takie jak umiejętności, doświadczenie, motywacja i kultura organizacyjna.</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Dział HR nie powinien automatycznie postrzegać pracy w nadgodzinach jako negatywnej. W niektórych przypadkach może to być konieczne, aby pracownicy mogli dokończyć ważne zadania lub projekty.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74"/>
          <p:cNvPicPr preferRelativeResize="0"/>
          <p:nvPr/>
        </p:nvPicPr>
        <p:blipFill>
          <a:blip r:embed="rId3">
            <a:alphaModFix/>
          </a:blip>
          <a:stretch>
            <a:fillRect/>
          </a:stretch>
        </p:blipFill>
        <p:spPr>
          <a:xfrm>
            <a:off x="152400" y="776850"/>
            <a:ext cx="5501680" cy="4214250"/>
          </a:xfrm>
          <a:prstGeom prst="rect">
            <a:avLst/>
          </a:prstGeom>
          <a:noFill/>
          <a:ln>
            <a:noFill/>
          </a:ln>
        </p:spPr>
      </p:pic>
      <p:sp>
        <p:nvSpPr>
          <p:cNvPr id="399" name="Google Shape;399;p74"/>
          <p:cNvSpPr txBox="1"/>
          <p:nvPr/>
        </p:nvSpPr>
        <p:spPr>
          <a:xfrm>
            <a:off x="76200" y="76200"/>
            <a:ext cx="550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Z</a:t>
            </a:r>
            <a:r>
              <a:rPr lang="pl" sz="1200">
                <a:solidFill>
                  <a:srgbClr val="374151"/>
                </a:solidFill>
                <a:latin typeface="Roboto"/>
                <a:ea typeface="Roboto"/>
                <a:cs typeface="Roboto"/>
                <a:sym typeface="Roboto"/>
              </a:rPr>
              <a:t>wiązek między satysfakcją z relacji z menedżerem  ocenianą na skali od 1 do 4, a czasem spędzonym z obecnym menedżerem</a:t>
            </a:r>
            <a:endParaRPr/>
          </a:p>
        </p:txBody>
      </p:sp>
      <p:sp>
        <p:nvSpPr>
          <p:cNvPr id="400" name="Google Shape;400;p74"/>
          <p:cNvSpPr txBox="1"/>
          <p:nvPr/>
        </p:nvSpPr>
        <p:spPr>
          <a:xfrm>
            <a:off x="5859925" y="336150"/>
            <a:ext cx="3171300" cy="46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100">
                <a:solidFill>
                  <a:srgbClr val="1F1F1F"/>
                </a:solidFill>
                <a:highlight>
                  <a:srgbClr val="FFFFFF"/>
                </a:highlight>
              </a:rPr>
              <a:t>Kluczowe wnioski z analizy związku między satysfakcją z relacji z menedżerem a czasem spędzonym z obecnym menedżerem</a:t>
            </a:r>
            <a:endParaRPr sz="1100">
              <a:solidFill>
                <a:srgbClr val="1F1F1F"/>
              </a:solidFill>
              <a:highlight>
                <a:srgbClr val="FFFFFF"/>
              </a:highlight>
            </a:endParaRPr>
          </a:p>
          <a:p>
            <a:pPr indent="-298450" lvl="0" marL="457200" rtl="0" algn="l">
              <a:lnSpc>
                <a:spcPct val="115000"/>
              </a:lnSpc>
              <a:spcBef>
                <a:spcPts val="1800"/>
              </a:spcBef>
              <a:spcAft>
                <a:spcPts val="0"/>
              </a:spcAft>
              <a:buClr>
                <a:srgbClr val="1F1F1F"/>
              </a:buClr>
              <a:buSzPts val="1100"/>
              <a:buChar char="●"/>
            </a:pPr>
            <a:r>
              <a:rPr lang="pl" sz="1100">
                <a:solidFill>
                  <a:srgbClr val="1F1F1F"/>
                </a:solidFill>
                <a:highlight>
                  <a:srgbClr val="FFFFFF"/>
                </a:highlight>
              </a:rPr>
              <a:t>Mediana czasu spędzonego z obecnym menedżerem jest podobna niezależnie od poziomu satysfakcji z relacji.</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Rozpiętość czasu spędzonego z menedżerem (wysokość pudełek i długość wąsów) wydaje się być większa dla pracowników z wyższymi poziomami satysfakcji z relacji (3 i 4), sugerując, że pracownicy bardziej zadowoleni z relacji z menedżerem mogą pracować z nim dłużej.</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pl" sz="1100">
                <a:solidFill>
                  <a:srgbClr val="1F1F1F"/>
                </a:solidFill>
                <a:highlight>
                  <a:srgbClr val="FFFFFF"/>
                </a:highlight>
              </a:rPr>
              <a:t>Wartości odstające, szczególnie dla poziomów 3 i 4, wskazują, że niektórzy pracownicy pracują z tym samym menedżerem znacznie dłużej niż większość, co może wskazywać na bardzo dobre relacje lub inne czynniki, takie jak mniejsza rotacja w wyższych stanowiskach zarządzających.</a:t>
            </a:r>
            <a:endParaRPr sz="1100">
              <a:solidFill>
                <a:srgbClr val="1F1F1F"/>
              </a:solidFill>
              <a:highlight>
                <a:srgbClr val="FFFFFF"/>
              </a:high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Zarządzanie relacjami: Istotne jest utrzymywanie dobrych relacji między pracownikami a menedżerami, ponieważ może to wpływać na długość współpracy.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Szkolenia dla menedżerów: Może być warto zainwestować w szkolenia z zakresu umiejętności miękkich i zarządzania dla menedżerów, aby poprawić jakość ich relacji z podwładnymi.</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rotacji personelu: Dział HR powinien zbadać przyczyny długotrwałych relacji między pracownikami a menedżerami, aby zrozumieć, co sprzyja stabilności zatrudnienia.</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Ocena wpływu relacji na wyniki: Warto ocenić, jak relacje z menedżerem wpływają na wyniki pracy i ogólne zaangażowanie pracowników.</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76"/>
          <p:cNvPicPr preferRelativeResize="0"/>
          <p:nvPr/>
        </p:nvPicPr>
        <p:blipFill>
          <a:blip r:embed="rId3">
            <a:alphaModFix/>
          </a:blip>
          <a:stretch>
            <a:fillRect/>
          </a:stretch>
        </p:blipFill>
        <p:spPr>
          <a:xfrm>
            <a:off x="152400" y="179525"/>
            <a:ext cx="4795114" cy="3820975"/>
          </a:xfrm>
          <a:prstGeom prst="rect">
            <a:avLst/>
          </a:prstGeom>
          <a:noFill/>
          <a:ln>
            <a:noFill/>
          </a:ln>
        </p:spPr>
      </p:pic>
      <p:sp>
        <p:nvSpPr>
          <p:cNvPr id="411" name="Google Shape;411;p76"/>
          <p:cNvSpPr txBox="1"/>
          <p:nvPr/>
        </p:nvSpPr>
        <p:spPr>
          <a:xfrm>
            <a:off x="254450" y="4132150"/>
            <a:ext cx="4693200" cy="9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950">
                <a:solidFill>
                  <a:schemeClr val="dk1"/>
                </a:solidFill>
                <a:latin typeface="Courier New"/>
                <a:ea typeface="Courier New"/>
                <a:cs typeface="Courier New"/>
                <a:sym typeface="Courier New"/>
              </a:rPr>
              <a:t>Test t-Studenta dla YearsWithCurrManager a RelationshipSatisfaction: t_stat = 0.2722246715042827, p_value = 0.7855288661345777</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pl" sz="950">
                <a:solidFill>
                  <a:schemeClr val="dk1"/>
                </a:solidFill>
                <a:latin typeface="Courier New"/>
                <a:ea typeface="Courier New"/>
                <a:cs typeface="Courier New"/>
                <a:sym typeface="Courier New"/>
              </a:rPr>
              <a:t>Test chi-kwadrat dla RelationshipSatisfaction a Attrition: p_value = 0.15497244371052638</a:t>
            </a:r>
            <a:endParaRPr sz="1300">
              <a:solidFill>
                <a:schemeClr val="dk1"/>
              </a:solidFill>
            </a:endParaRPr>
          </a:p>
        </p:txBody>
      </p:sp>
      <p:sp>
        <p:nvSpPr>
          <p:cNvPr id="412" name="Google Shape;412;p76"/>
          <p:cNvSpPr txBox="1"/>
          <p:nvPr/>
        </p:nvSpPr>
        <p:spPr>
          <a:xfrm>
            <a:off x="5360525" y="412350"/>
            <a:ext cx="3000000" cy="421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satysfakcją z relacji z menedżerem a stabilnością zatrudnienia</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Wśród pracowników, którzy odeszli z firmy, najwięcej jest tych z najniższym poziomem satysfakcji z relacji z menedżerem (poziom 1).</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Liczba pracowników, którzy pozostali w firmie, wzrasta wraz z poziomem satysfakcji z relacji, gdzie najwięcej jest tych z najwyższym poziomem satysfakcji (poziom 4).</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Testy statystyczne nie wykazują statystycznie istotnego związku między satysfakcją z relacji z menedżerem a rotacją.</a:t>
            </a:r>
            <a:endParaRPr sz="1200">
              <a:solidFill>
                <a:srgbClr val="1F1F1F"/>
              </a:solidFill>
              <a:highlight>
                <a:srgbClr val="FFFFFF"/>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Relacje menedżer-pracownik mogą mieć wpływ na stabilność zatrudnienia, ale nie jest to jedyny czynnik, który należy wziąć pod uwagę.</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Dział HR powinien zbadać inne czynniki, które mogą wpływać na rotację, takie jak warunki pracy, możliwości rozwoju czy kultura firmy.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Dział HR może podjąć działania mające na celu poprawę relacji menedżer-pracownik, aby zmniejszyć rotację.</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78"/>
          <p:cNvPicPr preferRelativeResize="0"/>
          <p:nvPr/>
        </p:nvPicPr>
        <p:blipFill>
          <a:blip r:embed="rId3">
            <a:alphaModFix/>
          </a:blip>
          <a:stretch>
            <a:fillRect/>
          </a:stretch>
        </p:blipFill>
        <p:spPr>
          <a:xfrm>
            <a:off x="76200" y="725100"/>
            <a:ext cx="5221136" cy="4189800"/>
          </a:xfrm>
          <a:prstGeom prst="rect">
            <a:avLst/>
          </a:prstGeom>
          <a:noFill/>
          <a:ln>
            <a:noFill/>
          </a:ln>
        </p:spPr>
      </p:pic>
      <p:sp>
        <p:nvSpPr>
          <p:cNvPr id="423" name="Google Shape;423;p78"/>
          <p:cNvSpPr txBox="1"/>
          <p:nvPr/>
        </p:nvSpPr>
        <p:spPr>
          <a:xfrm>
            <a:off x="152400" y="152400"/>
            <a:ext cx="509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Z</a:t>
            </a:r>
            <a:r>
              <a:rPr lang="pl" sz="1200">
                <a:solidFill>
                  <a:srgbClr val="374151"/>
                </a:solidFill>
                <a:latin typeface="Roboto"/>
                <a:ea typeface="Roboto"/>
                <a:cs typeface="Roboto"/>
                <a:sym typeface="Roboto"/>
              </a:rPr>
              <a:t>wiązek między satysfakcją z pracy  a rotacją pracowników</a:t>
            </a:r>
            <a:endParaRPr/>
          </a:p>
        </p:txBody>
      </p:sp>
      <p:sp>
        <p:nvSpPr>
          <p:cNvPr id="424" name="Google Shape;424;p78"/>
          <p:cNvSpPr txBox="1"/>
          <p:nvPr/>
        </p:nvSpPr>
        <p:spPr>
          <a:xfrm>
            <a:off x="5711200" y="369300"/>
            <a:ext cx="3138000" cy="442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satysfakcją z pracy a rotacją pracowników</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satysfakcji z pracy dla pracowników, którzy pozostali w firmie (Attrition "0"), jest wyższa niż dla tych, którzy odeszli (Attrition "1").</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Zakres satysfakcji z pracy, reprezentowany przez wysokość pudełek, jest szerszy wśród pracowników, którzy odeszli z firmy. To wskazuje na większe zróżnicowanie poziomu satysfakcji w tej grupie.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Istnieją wartości odstające w obu kategoriach, co wskazuje na to, że niektórzy pracownicy byli bardzo zadowoleni lub bardzo niezadowoleni z pracy, niezależnie od tego, czy odeszli, czy nie.</a:t>
            </a:r>
            <a:endParaRPr sz="1200">
              <a:solidFill>
                <a:srgbClr val="1F1F1F"/>
              </a:solidFill>
              <a:highlight>
                <a:srgbClr val="FFFFFF"/>
              </a:high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Satysfakcja z pracy jako wskaźnik retencji: Wyższa ogólna satysfakcja z pracy może być związana z niższą rotacją, co sugeruje, że działania mające na celu poprawę satysfakcji z pracy mogą przyczynić się do zatrzymania pracowników.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Przyczyny rotacji: Pracownicy mogą opuszczać firmę z różnych powodów, a satysfakcja z pracy to tylko jeden z czynników. Warto zbadać inne potencjalne przyczyny, takie jak warunki pracy, możliwości rozwoju czy relacje w zespole.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rozwoju i zaangażowania: Można rozważyć wprowadzenie lub ulepszenie programów mających na celu zwiększenie zaangażowania pracowników i ich satysfakcji, co może obejmować szkolenia, możliwości awansu czy ulepszenie środowiska pracy.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80"/>
          <p:cNvPicPr preferRelativeResize="0"/>
          <p:nvPr/>
        </p:nvPicPr>
        <p:blipFill>
          <a:blip r:embed="rId3">
            <a:alphaModFix/>
          </a:blip>
          <a:stretch>
            <a:fillRect/>
          </a:stretch>
        </p:blipFill>
        <p:spPr>
          <a:xfrm>
            <a:off x="190950" y="167625"/>
            <a:ext cx="4761523" cy="3820975"/>
          </a:xfrm>
          <a:prstGeom prst="rect">
            <a:avLst/>
          </a:prstGeom>
          <a:noFill/>
          <a:ln>
            <a:noFill/>
          </a:ln>
        </p:spPr>
      </p:pic>
      <p:sp>
        <p:nvSpPr>
          <p:cNvPr id="435" name="Google Shape;435;p80"/>
          <p:cNvSpPr txBox="1"/>
          <p:nvPr/>
        </p:nvSpPr>
        <p:spPr>
          <a:xfrm>
            <a:off x="423225" y="4005850"/>
            <a:ext cx="46584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950">
                <a:solidFill>
                  <a:schemeClr val="dk1"/>
                </a:solidFill>
                <a:latin typeface="Courier New"/>
                <a:ea typeface="Courier New"/>
                <a:cs typeface="Courier New"/>
                <a:sym typeface="Courier New"/>
              </a:rPr>
              <a:t>Test punktbiserialny miÄ™dzy JobSatisfaction a Attrition: correlation = -0.1034811260690214, p_value = 7.043066741731186e-05</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pl" sz="950">
                <a:solidFill>
                  <a:schemeClr val="dk1"/>
                </a:solidFill>
                <a:latin typeface="Courier New"/>
                <a:ea typeface="Courier New"/>
                <a:cs typeface="Courier New"/>
                <a:sym typeface="Courier New"/>
              </a:rPr>
              <a:t>Test punktbiserialny miÄ™dzy EnvironmentSatisfaction a Attrition: correlation = -0.10336897833793601, p_value = 7.172338549368838e-05</a:t>
            </a:r>
            <a:endParaRPr sz="1300">
              <a:solidFill>
                <a:schemeClr val="dk1"/>
              </a:solidFill>
            </a:endParaRPr>
          </a:p>
        </p:txBody>
      </p:sp>
      <p:sp>
        <p:nvSpPr>
          <p:cNvPr id="436" name="Google Shape;436;p80"/>
          <p:cNvSpPr txBox="1"/>
          <p:nvPr/>
        </p:nvSpPr>
        <p:spPr>
          <a:xfrm>
            <a:off x="5480350" y="520875"/>
            <a:ext cx="3000000" cy="27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satysfakcją z środowiska pracy a rotacją pracowników</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satysfakcji z środowiska pracy jest nieco niższa dla pracowników, którzy odeszli z firmy.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Testy statystyczne wskazują na istotny statystycznie związek między satysfakcją z środowiska pracy a rotacją.</a:t>
            </a:r>
            <a:endParaRPr sz="1200">
              <a:solidFill>
                <a:srgbClr val="1F1F1F"/>
              </a:solidFill>
              <a:highlight>
                <a:srgbClr val="FFFFFF"/>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Środowisko pracy jako czynnik retencji: Poprawa środowiska pracy może przyczynić się do zmniejszenia rotacji pracowników.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Zarządzanie środowiskiem pracy: Warto badać i inwestować w aspekty środowiska pracy, które pracownicy cenią najbardziej, aby zwiększyć ich satysfakcję i zatrzymać ich w firmie.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Szczegółowa analiza przyczyn rotacji: Powinny zostać przeprowadzone dokładniejsze badania, aby zrozumieć, które konkretne aspekty środowiska pracy mają największy wpływ na decyzje pracowników o odejściu.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739000" y="297600"/>
            <a:ext cx="7343575" cy="47171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82"/>
          <p:cNvPicPr preferRelativeResize="0"/>
          <p:nvPr/>
        </p:nvPicPr>
        <p:blipFill>
          <a:blip r:embed="rId3">
            <a:alphaModFix/>
          </a:blip>
          <a:stretch>
            <a:fillRect/>
          </a:stretch>
        </p:blipFill>
        <p:spPr>
          <a:xfrm>
            <a:off x="152400" y="686125"/>
            <a:ext cx="4940825" cy="3964850"/>
          </a:xfrm>
          <a:prstGeom prst="rect">
            <a:avLst/>
          </a:prstGeom>
          <a:noFill/>
          <a:ln>
            <a:noFill/>
          </a:ln>
        </p:spPr>
      </p:pic>
      <p:sp>
        <p:nvSpPr>
          <p:cNvPr id="447" name="Google Shape;447;p82"/>
          <p:cNvSpPr txBox="1"/>
          <p:nvPr/>
        </p:nvSpPr>
        <p:spPr>
          <a:xfrm>
            <a:off x="289025" y="4679900"/>
            <a:ext cx="526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000">
                <a:solidFill>
                  <a:schemeClr val="dk1"/>
                </a:solidFill>
              </a:rPr>
              <a:t>Test t-Studenta dla WorkLifeBalance a DistanceFromHome: t_stat = 1.0440158145240643, p_value = 0.29664995918895537</a:t>
            </a:r>
            <a:endParaRPr sz="1000">
              <a:solidFill>
                <a:schemeClr val="dk1"/>
              </a:solidFill>
            </a:endParaRPr>
          </a:p>
        </p:txBody>
      </p:sp>
      <p:sp>
        <p:nvSpPr>
          <p:cNvPr id="448" name="Google Shape;448;p82"/>
          <p:cNvSpPr txBox="1"/>
          <p:nvPr/>
        </p:nvSpPr>
        <p:spPr>
          <a:xfrm>
            <a:off x="152400" y="76200"/>
            <a:ext cx="509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Z</a:t>
            </a:r>
            <a:r>
              <a:rPr lang="pl" sz="1200">
                <a:solidFill>
                  <a:srgbClr val="374151"/>
                </a:solidFill>
                <a:latin typeface="Roboto"/>
                <a:ea typeface="Roboto"/>
                <a:cs typeface="Roboto"/>
                <a:sym typeface="Roboto"/>
              </a:rPr>
              <a:t>ależność między odległością dojazdu do pracy a równowagą między życiem zawodowym a prywatnym </a:t>
            </a:r>
            <a:endParaRPr/>
          </a:p>
        </p:txBody>
      </p:sp>
      <p:sp>
        <p:nvSpPr>
          <p:cNvPr id="449" name="Google Shape;449;p82"/>
          <p:cNvSpPr txBox="1"/>
          <p:nvPr/>
        </p:nvSpPr>
        <p:spPr>
          <a:xfrm>
            <a:off x="5588650" y="989175"/>
            <a:ext cx="3000000" cy="35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odległością dojazdu do pracy a równowagą między życiem zawodowym a prywatnym</a:t>
            </a:r>
            <a:endParaRPr sz="1200">
              <a:solidFill>
                <a:srgbClr val="1F1F1F"/>
              </a:solidFill>
              <a:highlight>
                <a:srgbClr val="FFFFFF"/>
              </a:highlight>
            </a:endParaRPr>
          </a:p>
          <a:p>
            <a:pPr indent="0" lvl="0" marL="0" rtl="0" algn="l">
              <a:lnSpc>
                <a:spcPct val="115000"/>
              </a:lnSpc>
              <a:spcBef>
                <a:spcPts val="1800"/>
              </a:spcBef>
              <a:spcAft>
                <a:spcPts val="0"/>
              </a:spcAft>
              <a:buNone/>
            </a:pPr>
            <a:r>
              <a:rPr b="1" lang="pl" sz="1200">
                <a:solidFill>
                  <a:srgbClr val="980000"/>
                </a:solidFill>
                <a:highlight>
                  <a:srgbClr val="FFFFFF"/>
                </a:highlight>
              </a:rPr>
              <a:t>przedziały na osi X</a:t>
            </a:r>
            <a:endParaRPr b="1" sz="1200">
              <a:solidFill>
                <a:srgbClr val="980000"/>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równowagi między życiem zawodowym a prywatnym wydaje się być stabilna i podobna niezależnie od odległości dojazdu do pracy.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Testy statystyczne nie wykazują statystycznie istotnego związku między odległością dojazdu do pracy a równowagą życiową.</a:t>
            </a:r>
            <a:endParaRPr sz="1200">
              <a:solidFill>
                <a:srgbClr val="1F1F1F"/>
              </a:solidFill>
              <a:highlight>
                <a:srgbClr val="FFFFFF"/>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Obecna polityka dojazdów do pracy wydaje się nie wpływać negatywnie na równowagę życiową pracowników, ale nadal warto monitorować sytuację, zwłaszcza dla osób dojeżdżających z daleka.</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Dla pracowników dojeżdżających z daleka, elastyczne godziny pracy lub opcje pracy zdalnej mogą pomóc w poprawieniu ich równowagi życiowej.</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Dział HR może rozważyć świadczenia, które mogą pomóc w łagodzeniu stresu związanego z dojazdami, takie jak dopłaty do transportu lub programy carpoolingowe.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84"/>
          <p:cNvPicPr preferRelativeResize="0"/>
          <p:nvPr/>
        </p:nvPicPr>
        <p:blipFill>
          <a:blip r:embed="rId3">
            <a:alphaModFix/>
          </a:blip>
          <a:stretch>
            <a:fillRect/>
          </a:stretch>
        </p:blipFill>
        <p:spPr>
          <a:xfrm>
            <a:off x="152400" y="776850"/>
            <a:ext cx="4883151" cy="3953449"/>
          </a:xfrm>
          <a:prstGeom prst="rect">
            <a:avLst/>
          </a:prstGeom>
          <a:noFill/>
          <a:ln>
            <a:noFill/>
          </a:ln>
        </p:spPr>
      </p:pic>
      <p:sp>
        <p:nvSpPr>
          <p:cNvPr id="460" name="Google Shape;460;p84"/>
          <p:cNvSpPr txBox="1"/>
          <p:nvPr/>
        </p:nvSpPr>
        <p:spPr>
          <a:xfrm>
            <a:off x="494450" y="4730300"/>
            <a:ext cx="473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850">
                <a:solidFill>
                  <a:schemeClr val="dk1"/>
                </a:solidFill>
                <a:latin typeface="Courier New"/>
                <a:ea typeface="Courier New"/>
                <a:cs typeface="Courier New"/>
                <a:sym typeface="Courier New"/>
              </a:rPr>
              <a:t>Test t-Studenta dla JobSatisfaction a YearsSinceLastPromotion: t_stat = 0.49811641457945555, p_value = 0.6184766050569503</a:t>
            </a:r>
            <a:endParaRPr sz="1150">
              <a:solidFill>
                <a:srgbClr val="CCCCCC"/>
              </a:solidFill>
              <a:latin typeface="Courier New"/>
              <a:ea typeface="Courier New"/>
              <a:cs typeface="Courier New"/>
              <a:sym typeface="Courier New"/>
            </a:endParaRPr>
          </a:p>
        </p:txBody>
      </p:sp>
      <p:sp>
        <p:nvSpPr>
          <p:cNvPr id="461" name="Google Shape;461;p84"/>
          <p:cNvSpPr txBox="1"/>
          <p:nvPr/>
        </p:nvSpPr>
        <p:spPr>
          <a:xfrm>
            <a:off x="228600" y="76200"/>
            <a:ext cx="523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Z</a:t>
            </a:r>
            <a:r>
              <a:rPr lang="pl" sz="1200">
                <a:solidFill>
                  <a:srgbClr val="374151"/>
                </a:solidFill>
                <a:latin typeface="Roboto"/>
                <a:ea typeface="Roboto"/>
                <a:cs typeface="Roboto"/>
                <a:sym typeface="Roboto"/>
              </a:rPr>
              <a:t>wiązek między liczbą lat od ostatniej promocji  a satysfakcją z pracy</a:t>
            </a:r>
            <a:endParaRPr/>
          </a:p>
        </p:txBody>
      </p:sp>
      <p:sp>
        <p:nvSpPr>
          <p:cNvPr id="462" name="Google Shape;462;p84"/>
          <p:cNvSpPr txBox="1"/>
          <p:nvPr/>
        </p:nvSpPr>
        <p:spPr>
          <a:xfrm>
            <a:off x="5664350" y="932025"/>
            <a:ext cx="3000000" cy="27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liczbą lat od ostatniej promocji a satysfakcją z pracy</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Mediana lat od ostatniej promocji wydaje się być podobna niezależnie od poziomu satysfakcji z pracy.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Testy statystyczne nie wykazują statystycznie istotnego związku między liczbą lat od ostatniej promocji a satysfakcją z pracy,</a:t>
            </a:r>
            <a:endParaRPr sz="1200">
              <a:solidFill>
                <a:srgbClr val="1F1F1F"/>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Promocje nie są jedynym czynnikiem satysfakcji: Pracownicy mogą czerpać satysfakcję z pracy z innych źródeł niż promocje.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Rozwój kariery: Dział HR powinien rozważyć inne metody motywowania pracowników i wspierania ich rozwoju kariery poza tradycyjnymi awansami.</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Indywidualne plany rozwoju: Warto rozwijać indywidualne ścieżki kariery, które niekoniecznie zawsze są związane z awansem, ale które mogą przynieść satysfakcję z pracy.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Komunikacja wartości: Ważne jest, aby menedżerowie komunikowali pracownikom, jak bardzo są cenieni, nawet jeśli nie są w stanie zaoferować im promocji.</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86"/>
          <p:cNvPicPr preferRelativeResize="0"/>
          <p:nvPr/>
        </p:nvPicPr>
        <p:blipFill>
          <a:blip r:embed="rId3">
            <a:alphaModFix/>
          </a:blip>
          <a:stretch>
            <a:fillRect/>
          </a:stretch>
        </p:blipFill>
        <p:spPr>
          <a:xfrm>
            <a:off x="131100" y="159925"/>
            <a:ext cx="5576700" cy="4443775"/>
          </a:xfrm>
          <a:prstGeom prst="rect">
            <a:avLst/>
          </a:prstGeom>
          <a:noFill/>
          <a:ln>
            <a:noFill/>
          </a:ln>
        </p:spPr>
      </p:pic>
      <p:sp>
        <p:nvSpPr>
          <p:cNvPr id="473" name="Google Shape;473;p86"/>
          <p:cNvSpPr txBox="1"/>
          <p:nvPr/>
        </p:nvSpPr>
        <p:spPr>
          <a:xfrm>
            <a:off x="260350" y="4644500"/>
            <a:ext cx="557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950">
                <a:solidFill>
                  <a:schemeClr val="dk1"/>
                </a:solidFill>
                <a:latin typeface="Courier New"/>
                <a:ea typeface="Courier New"/>
                <a:cs typeface="Courier New"/>
                <a:sym typeface="Courier New"/>
              </a:rPr>
              <a:t>Test chi-kwadrat dla Attrition a YearsSinceLastPromotion: p_value = 0.021660414292025823</a:t>
            </a:r>
            <a:endParaRPr sz="950">
              <a:solidFill>
                <a:schemeClr val="dk1"/>
              </a:solidFill>
              <a:latin typeface="Courier New"/>
              <a:ea typeface="Courier New"/>
              <a:cs typeface="Courier New"/>
              <a:sym typeface="Courier New"/>
            </a:endParaRPr>
          </a:p>
        </p:txBody>
      </p:sp>
      <p:sp>
        <p:nvSpPr>
          <p:cNvPr id="474" name="Google Shape;474;p86"/>
          <p:cNvSpPr txBox="1"/>
          <p:nvPr/>
        </p:nvSpPr>
        <p:spPr>
          <a:xfrm>
            <a:off x="5913950" y="531700"/>
            <a:ext cx="3000000" cy="33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liczbą lat od ostatniej promocji a rotacją pracowników</a:t>
            </a:r>
            <a:endParaRPr sz="1200">
              <a:solidFill>
                <a:srgbClr val="1F1F1F"/>
              </a:solidFill>
              <a:highlight>
                <a:srgbClr val="FFFFFF"/>
              </a:highlight>
            </a:endParaRPr>
          </a:p>
          <a:p>
            <a:pPr indent="0" lvl="0" marL="0" rtl="0" algn="l">
              <a:lnSpc>
                <a:spcPct val="115000"/>
              </a:lnSpc>
              <a:spcBef>
                <a:spcPts val="1800"/>
              </a:spcBef>
              <a:spcAft>
                <a:spcPts val="0"/>
              </a:spcAft>
              <a:buNone/>
            </a:pPr>
            <a:r>
              <a:rPr b="1" lang="pl" sz="1200">
                <a:solidFill>
                  <a:srgbClr val="980000"/>
                </a:solidFill>
                <a:highlight>
                  <a:srgbClr val="FFFFFF"/>
                </a:highlight>
              </a:rPr>
              <a:t>1,2,3, 4+ </a:t>
            </a:r>
            <a:endParaRPr b="1" sz="1200">
              <a:solidFill>
                <a:srgbClr val="980000"/>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Istnieje znaczna liczba pracowników, którzy odeszli z firmy w krótkim czasie po promocji.</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Testy statystyczne wykazują istotny statystycznie związek między czasem od ostatniej promocji a decyzją o odejściu z firmy.</a:t>
            </a:r>
            <a:endParaRPr sz="1200">
              <a:solidFill>
                <a:srgbClr val="1F1F1F"/>
              </a:solidFill>
              <a:highlight>
                <a:srgbClr val="FFFFFF"/>
              </a:highligh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Zarządzanie oczekiwaniami: Ważne jest, aby zarządzać oczekiwaniami pracowników w kwestii awansów i jasno komunikować możliwości rozwoju kariery.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Analiza polityki promocyjnej: Analiza polityki promocyjnej może być konieczna, aby zrozumieć, dlaczego pracownicy odchodzą krótko po otrzymaniu promocji.</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retencyjne: Może być warto rozważyć wprowadzenie programów retencyjnych dla pracowników, którzy nie otrzymali promocji przez dłuższy czas.</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Rozwój kariery: Inwestowanie w rozwój kariery i szkolenia może pomóc w utrzymaniu pracowników, którzy mogą czuć się zniechęceni brakiem promocji.</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88"/>
          <p:cNvPicPr preferRelativeResize="0"/>
          <p:nvPr/>
        </p:nvPicPr>
        <p:blipFill>
          <a:blip r:embed="rId3">
            <a:alphaModFix/>
          </a:blip>
          <a:stretch>
            <a:fillRect/>
          </a:stretch>
        </p:blipFill>
        <p:spPr>
          <a:xfrm>
            <a:off x="152400" y="792250"/>
            <a:ext cx="4682650" cy="3757676"/>
          </a:xfrm>
          <a:prstGeom prst="rect">
            <a:avLst/>
          </a:prstGeom>
          <a:noFill/>
          <a:ln>
            <a:noFill/>
          </a:ln>
        </p:spPr>
      </p:pic>
      <p:sp>
        <p:nvSpPr>
          <p:cNvPr id="485" name="Google Shape;485;p88"/>
          <p:cNvSpPr txBox="1"/>
          <p:nvPr/>
        </p:nvSpPr>
        <p:spPr>
          <a:xfrm>
            <a:off x="415500" y="4533300"/>
            <a:ext cx="43839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850">
                <a:solidFill>
                  <a:schemeClr val="dk1"/>
                </a:solidFill>
                <a:latin typeface="Courier New"/>
                <a:ea typeface="Courier New"/>
                <a:cs typeface="Courier New"/>
                <a:sym typeface="Courier New"/>
              </a:rPr>
              <a:t>Korelacja Pearsona między MonthlyIncome a RelationshipSatisfaction: 0.025873436137557576, p_value = 0.32152710376878973</a:t>
            </a:r>
            <a:endParaRPr sz="850">
              <a:solidFill>
                <a:schemeClr val="dk1"/>
              </a:solidFill>
              <a:latin typeface="Courier New"/>
              <a:ea typeface="Courier New"/>
              <a:cs typeface="Courier New"/>
              <a:sym typeface="Courier New"/>
            </a:endParaRPr>
          </a:p>
        </p:txBody>
      </p:sp>
      <p:sp>
        <p:nvSpPr>
          <p:cNvPr id="486" name="Google Shape;486;p88"/>
          <p:cNvSpPr txBox="1"/>
          <p:nvPr/>
        </p:nvSpPr>
        <p:spPr>
          <a:xfrm>
            <a:off x="152400" y="76200"/>
            <a:ext cx="5211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Z</a:t>
            </a:r>
            <a:r>
              <a:rPr lang="pl" sz="1200">
                <a:solidFill>
                  <a:srgbClr val="374151"/>
                </a:solidFill>
                <a:latin typeface="Roboto"/>
                <a:ea typeface="Roboto"/>
                <a:cs typeface="Roboto"/>
                <a:sym typeface="Roboto"/>
              </a:rPr>
              <a:t>wiązek między miesięcznym dochodem pracownika a satysfakcją z relacji zawodowych</a:t>
            </a:r>
            <a:endParaRPr/>
          </a:p>
        </p:txBody>
      </p:sp>
      <p:sp>
        <p:nvSpPr>
          <p:cNvPr id="487" name="Google Shape;487;p88"/>
          <p:cNvSpPr txBox="1"/>
          <p:nvPr/>
        </p:nvSpPr>
        <p:spPr>
          <a:xfrm>
            <a:off x="5287800" y="581600"/>
            <a:ext cx="3515400" cy="378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miesięcznym dochodem pracownika a satysfakcją z relacji zawodowych</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Brak silnej korelacji: Punkty na wykresie rozproszenia są rozproszone i nie wykazują wyraźnego wzorca lub trendu, co wskazuje na brak silnej korelacji między miesięcznym dochodem a satysfakcją z relacji zawodowych.</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Brak statystycznie istotnego związku: Wynik korelacji Pearsona potwierdza te obserwacje, wskazując na bardzo niską korelację (r = 0.0258) z wysoką p-wartością (p = 0.3215), co oznacza, że nie ma statystycznie istotnego związku między tymi dwiema zmiennymi.</a:t>
            </a:r>
            <a:endParaRPr sz="1200">
              <a:solidFill>
                <a:srgbClr val="1F1F1F"/>
              </a:solidFill>
              <a:highlight>
                <a:srgbClr val="FFFFFF"/>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Dochód a satysfakcja: Miesięczny dochód pracownika nie jest głównym czynnikiem wpływającym na satysfakcję z relacji zawodowych.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Inne czynniki wpływające na relacje: Warto zbadać inne aspekty pracy, które mogą mieć większy wpływ na satysfakcję z relacji zawodowych, takie jak kultura firmy, styl zarządzania czy wsparcie ze strony kolegów i przełożonych.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Programy rozwojowe: Inwestycje w programy rozwojowe i budowanie zespołu mogą być bardziej efektywne w poprawie satysfakcji z relacji zawodowych niż podwyżki płac.</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90"/>
          <p:cNvPicPr preferRelativeResize="0"/>
          <p:nvPr/>
        </p:nvPicPr>
        <p:blipFill>
          <a:blip r:embed="rId3">
            <a:alphaModFix/>
          </a:blip>
          <a:stretch>
            <a:fillRect/>
          </a:stretch>
        </p:blipFill>
        <p:spPr>
          <a:xfrm>
            <a:off x="152400" y="152400"/>
            <a:ext cx="5467350" cy="4333875"/>
          </a:xfrm>
          <a:prstGeom prst="rect">
            <a:avLst/>
          </a:prstGeom>
          <a:noFill/>
          <a:ln>
            <a:noFill/>
          </a:ln>
        </p:spPr>
      </p:pic>
      <p:sp>
        <p:nvSpPr>
          <p:cNvPr id="498" name="Google Shape;498;p90"/>
          <p:cNvSpPr txBox="1"/>
          <p:nvPr/>
        </p:nvSpPr>
        <p:spPr>
          <a:xfrm>
            <a:off x="280625" y="4486275"/>
            <a:ext cx="5158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850">
                <a:solidFill>
                  <a:schemeClr val="dk1"/>
                </a:solidFill>
                <a:latin typeface="Courier New"/>
                <a:ea typeface="Courier New"/>
                <a:cs typeface="Courier New"/>
                <a:sym typeface="Courier New"/>
              </a:rPr>
              <a:t>Korelacja Pearsona miÄ™dzy PercentSalaryHike a RelationshipSatisfaction: -0.04049008105707733, p_value = 0.12072710669196711</a:t>
            </a:r>
            <a:endParaRPr sz="850">
              <a:solidFill>
                <a:schemeClr val="dk1"/>
              </a:solidFill>
              <a:latin typeface="Courier New"/>
              <a:ea typeface="Courier New"/>
              <a:cs typeface="Courier New"/>
              <a:sym typeface="Courier New"/>
            </a:endParaRPr>
          </a:p>
        </p:txBody>
      </p:sp>
      <p:sp>
        <p:nvSpPr>
          <p:cNvPr id="499" name="Google Shape;499;p90"/>
          <p:cNvSpPr txBox="1"/>
          <p:nvPr/>
        </p:nvSpPr>
        <p:spPr>
          <a:xfrm>
            <a:off x="5686775" y="445625"/>
            <a:ext cx="3486000" cy="421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procentowym wzrostem wynagrodzenia a satysfakcją z relacji zawodowych</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Brak silnej korelacji: Punkty na wykresie rozproszenia są rozproszone równomiernie przez cały zakres procentowych podwyżek wynagrodzenia, nie pokazując wyraźnego wzorca lub trendu, co sugeruje brak silnej korelacji pomiędzy wielkością podwyżki a satysfakcją z relacji zawodowych.</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Brak statystycznie istotnego związku: Wynik korelacji Pearsona potwierdza te obserwacje, wskazując na bardzo niską korelację (r = -0.0049) z wysoką p-wartością (p = 0.1207), co oznacza, że nie ma statystycznie istotnego związku między tymi dwiema zmiennymi.</a:t>
            </a:r>
            <a:endParaRPr sz="1200">
              <a:solidFill>
                <a:srgbClr val="1F1F1F"/>
              </a:solidFill>
              <a:highlight>
                <a:srgbClr val="FFFFFF"/>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Podwyżki wynagrodzenia a morale pracowników: Podwyżki wynagrodzenia niekoniecznie wpływają na satysfakcję z relacji zawodowych, co może wskazywać, że pracownicy cenią inne aspekty pracy bardziej niż finansowe rekompensaty.</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Inwestycje w relacje międzyludzkie: Rozwój programów mających na celu poprawę relacji zawodowych może mieć większy wpływ na satysfakcję pracowników niż strategie oparte wyłącznie na wynagrodzeniach.</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Holistyczne podejście do satysfakcji pracowników: Dział HR powinien rozważyć bardziej złożone strategie, które obejmują zarówno wynagrodzenia, jak i inne aspekty pracy, które przyczyniają się do satysfakcji pracowników.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nvSpPr>
        <p:spPr>
          <a:xfrm>
            <a:off x="165925" y="1385925"/>
            <a:ext cx="8747100" cy="2324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pl" sz="1100">
                <a:solidFill>
                  <a:schemeClr val="dk1"/>
                </a:solidFill>
                <a:latin typeface="Roboto"/>
                <a:ea typeface="Roboto"/>
                <a:cs typeface="Roboto"/>
                <a:sym typeface="Roboto"/>
              </a:rPr>
              <a:t>Wykres przedstawia liczbę odejść pracowników z firmy (ang. attrition), podzieloną według grup wiekowych. Niebieskie słupki oznaczają liczbę pracowników, którzy pozostali w firmie, a pomarańczowe słupki reprezentują tych, którzy odeszli. Największa liczba odejść występuje w grupie wiekowej 30-39 lat, gdzie odeszło 533 pracowników. Natomiast w grupach wiekowych 40-49 oraz 50-59 lat liczba odejść jest znacznie mniejsza, odpowiednio 34 i 23 pracowników.</a:t>
            </a:r>
            <a:endParaRPr sz="1100">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rPr lang="pl" sz="1100">
                <a:solidFill>
                  <a:schemeClr val="dk1"/>
                </a:solidFill>
                <a:latin typeface="Roboto"/>
                <a:ea typeface="Roboto"/>
                <a:cs typeface="Roboto"/>
                <a:sym typeface="Roboto"/>
              </a:rPr>
              <a:t>Analizując ten wykres, można zauważyć, że największa fluktuacja pracowników występuje wśród osób w średnim wieku, co może sugerować potrzebę zbadania czynników pracy lub polityki firmy, które mogą przyczyniać się do tej tendencji. Może to również wskazywać na wyzwania związane z retencją pracowników w kluczowych latach ich kariery zawodowej.</a:t>
            </a:r>
            <a:endParaRPr sz="1100">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92"/>
          <p:cNvPicPr preferRelativeResize="0"/>
          <p:nvPr/>
        </p:nvPicPr>
        <p:blipFill>
          <a:blip r:embed="rId3">
            <a:alphaModFix/>
          </a:blip>
          <a:stretch>
            <a:fillRect/>
          </a:stretch>
        </p:blipFill>
        <p:spPr>
          <a:xfrm>
            <a:off x="304800" y="830200"/>
            <a:ext cx="4483801" cy="3656125"/>
          </a:xfrm>
          <a:prstGeom prst="rect">
            <a:avLst/>
          </a:prstGeom>
          <a:noFill/>
          <a:ln>
            <a:noFill/>
          </a:ln>
        </p:spPr>
      </p:pic>
      <p:sp>
        <p:nvSpPr>
          <p:cNvPr id="510" name="Google Shape;510;p92"/>
          <p:cNvSpPr txBox="1"/>
          <p:nvPr/>
        </p:nvSpPr>
        <p:spPr>
          <a:xfrm>
            <a:off x="439800" y="4572875"/>
            <a:ext cx="41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850">
                <a:solidFill>
                  <a:schemeClr val="dk1"/>
                </a:solidFill>
                <a:latin typeface="Courier New"/>
                <a:ea typeface="Courier New"/>
                <a:cs typeface="Courier New"/>
                <a:sym typeface="Courier New"/>
              </a:rPr>
              <a:t>Test ANOVA dla TrainingTimesLastYear a PerformanceRating: F_stat = 0.30858911559004226, p_value = 0.9327185567580716</a:t>
            </a:r>
            <a:endParaRPr sz="850">
              <a:solidFill>
                <a:schemeClr val="dk1"/>
              </a:solidFill>
              <a:latin typeface="Courier New"/>
              <a:ea typeface="Courier New"/>
              <a:cs typeface="Courier New"/>
              <a:sym typeface="Courier New"/>
            </a:endParaRPr>
          </a:p>
        </p:txBody>
      </p:sp>
      <p:sp>
        <p:nvSpPr>
          <p:cNvPr id="511" name="Google Shape;511;p92"/>
          <p:cNvSpPr txBox="1"/>
          <p:nvPr/>
        </p:nvSpPr>
        <p:spPr>
          <a:xfrm>
            <a:off x="457200" y="152400"/>
            <a:ext cx="460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200">
                <a:solidFill>
                  <a:srgbClr val="374151"/>
                </a:solidFill>
                <a:latin typeface="Roboto"/>
                <a:ea typeface="Roboto"/>
                <a:cs typeface="Roboto"/>
                <a:sym typeface="Roboto"/>
              </a:rPr>
              <a:t>Z</a:t>
            </a:r>
            <a:r>
              <a:rPr lang="pl" sz="1200">
                <a:solidFill>
                  <a:srgbClr val="374151"/>
                </a:solidFill>
                <a:latin typeface="Roboto"/>
                <a:ea typeface="Roboto"/>
                <a:cs typeface="Roboto"/>
                <a:sym typeface="Roboto"/>
              </a:rPr>
              <a:t>wiązek między liczbą godzin szkoleniowych w ostatnim roku a oceną wydajności</a:t>
            </a:r>
            <a:endParaRPr/>
          </a:p>
        </p:txBody>
      </p:sp>
      <p:sp>
        <p:nvSpPr>
          <p:cNvPr id="512" name="Google Shape;512;p92"/>
          <p:cNvSpPr txBox="1"/>
          <p:nvPr/>
        </p:nvSpPr>
        <p:spPr>
          <a:xfrm>
            <a:off x="5017200" y="607900"/>
            <a:ext cx="4014600" cy="421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liczbą godzin szkoleniowych a oceną wydajności</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Brak wyraźnego związku: Mediana liczby godzin szkoleniowych jest podobna dla pracowników z oceną wydajności 3 oraz 4. Rozpiętość liczby godzin szkoleniowych (rozstęp międzykwartylowy) wydaje się być szersza w przypadku pracowników z wyższą oceną wydajności (4), co może wskazywać na to, że w tej grupie występuje większe zróżnicowanie w ilości szkoleń.</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Brak statystycznie istotnego związku: Wynik testu ANOVA wskazuje na brak statystycznie istotnego związku między ilością godzin szkoleniowych a oceną wydajności (p-wartość = 0.9327), co oznacza, że liczba godzin spędzonych na szkoleniach nie jest dobrym wskaźnikiem wydajności w tej grupie pracowników.</a:t>
            </a:r>
            <a:endParaRPr sz="1200">
              <a:solidFill>
                <a:srgbClr val="1F1F1F"/>
              </a:solidFill>
              <a:highlight>
                <a:srgbClr val="FFFFFF"/>
              </a:high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Inwestycje w szkolenia: Istniejące programy szkoleniowe mogą wymagać ponownej oceny pod kątem ich wpływu na wydajność pracowników.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Personalizacja programów szkoleniowych: Może być korzystne dostosowanie szkoleń do indywidualnych potrzeb pracowników i ich specyficznych ścieżek rozwoju zawodowego.</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Inne czynniki wpływające na wydajność: Warto zidentyfikować inne czynniki, które mogą mieć większy wpływ na wydajność pracowników, takie jak motywacja, zaangażowanie, wsparcie menedżerów i warunki pracy.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94"/>
          <p:cNvPicPr preferRelativeResize="0"/>
          <p:nvPr/>
        </p:nvPicPr>
        <p:blipFill>
          <a:blip r:embed="rId3">
            <a:alphaModFix/>
          </a:blip>
          <a:stretch>
            <a:fillRect/>
          </a:stretch>
        </p:blipFill>
        <p:spPr>
          <a:xfrm>
            <a:off x="152400" y="152400"/>
            <a:ext cx="5276850" cy="4333875"/>
          </a:xfrm>
          <a:prstGeom prst="rect">
            <a:avLst/>
          </a:prstGeom>
          <a:noFill/>
          <a:ln>
            <a:noFill/>
          </a:ln>
        </p:spPr>
      </p:pic>
      <p:sp>
        <p:nvSpPr>
          <p:cNvPr id="523" name="Google Shape;523;p94"/>
          <p:cNvSpPr txBox="1"/>
          <p:nvPr/>
        </p:nvSpPr>
        <p:spPr>
          <a:xfrm>
            <a:off x="501225" y="4562475"/>
            <a:ext cx="50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750">
                <a:solidFill>
                  <a:schemeClr val="dk1"/>
                </a:solidFill>
                <a:latin typeface="Courier New"/>
                <a:ea typeface="Courier New"/>
                <a:cs typeface="Courier New"/>
                <a:sym typeface="Courier New"/>
              </a:rPr>
              <a:t>Test ANOVA dla TrainingTimesLastYear a JobInvolvement: F_stat = 1.2624763606315756, p_value = 0.2716832405552108</a:t>
            </a:r>
            <a:endParaRPr sz="750">
              <a:solidFill>
                <a:schemeClr val="dk1"/>
              </a:solidFill>
              <a:latin typeface="Courier New"/>
              <a:ea typeface="Courier New"/>
              <a:cs typeface="Courier New"/>
              <a:sym typeface="Courier New"/>
            </a:endParaRPr>
          </a:p>
        </p:txBody>
      </p:sp>
      <p:sp>
        <p:nvSpPr>
          <p:cNvPr id="524" name="Google Shape;524;p94"/>
          <p:cNvSpPr txBox="1"/>
          <p:nvPr/>
        </p:nvSpPr>
        <p:spPr>
          <a:xfrm>
            <a:off x="5588400" y="249600"/>
            <a:ext cx="3301800" cy="442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200">
                <a:solidFill>
                  <a:srgbClr val="1F1F1F"/>
                </a:solidFill>
                <a:highlight>
                  <a:srgbClr val="FFFFFF"/>
                </a:highlight>
              </a:rPr>
              <a:t>Kluczowe wnioski z analizy związku między liczbą godzin szkoleniowych a zaangażowaniem w pracę</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pl" sz="1200">
                <a:solidFill>
                  <a:srgbClr val="1F1F1F"/>
                </a:solidFill>
                <a:highlight>
                  <a:srgbClr val="FFFFFF"/>
                </a:highlight>
              </a:rPr>
              <a:t>Brak wyraźnego związku: Mediana liczby godzin szkoleniowych jest podobna dla wszystkich poziomów zaangażowania w pracę. Rozpiętość (rozstęp międzykwartylowy) liczby godzin szkoleniowych jest stosunkowo podobna w grupach o różnym poziomie zaangażowania, co wskazuje na to, że ilość szkolenia nie różni się znacząco między pracownikami o różnym stopniu zaangażowania.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pl" sz="1200">
                <a:solidFill>
                  <a:srgbClr val="1F1F1F"/>
                </a:solidFill>
                <a:highlight>
                  <a:srgbClr val="FFFFFF"/>
                </a:highlight>
              </a:rPr>
              <a:t>Brak statystycznie istotnego związku: Wynik testu ANOVA sugeruje, że nie ma statystycznie istotnego związku między liczbą godzin szkoleniowych a stopniem zaangażowania w pracę.</a:t>
            </a:r>
            <a:endParaRPr sz="1200">
              <a:solidFill>
                <a:srgbClr val="1F1F1F"/>
              </a:solidFill>
              <a:highlight>
                <a:srgbClr val="FFFFFF"/>
              </a:high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pl" sz="1200">
                <a:solidFill>
                  <a:srgbClr val="1F1F1F"/>
                </a:solidFill>
                <a:highlight>
                  <a:srgbClr val="FFFFFF"/>
                </a:highlight>
              </a:rPr>
              <a:t>Wnioski dla działu HR</a:t>
            </a:r>
            <a:endParaRPr sz="1200">
              <a:solidFill>
                <a:srgbClr val="1F1F1F"/>
              </a:solidFill>
              <a:highlight>
                <a:srgbClr val="FFFFFF"/>
              </a:highlight>
            </a:endParaRPr>
          </a:p>
          <a:p>
            <a:pPr indent="-304800" lvl="0" marL="457200" rtl="0" algn="l">
              <a:spcBef>
                <a:spcPts val="1800"/>
              </a:spcBef>
              <a:spcAft>
                <a:spcPts val="0"/>
              </a:spcAft>
              <a:buClr>
                <a:srgbClr val="1F1F1F"/>
              </a:buClr>
              <a:buSzPts val="1200"/>
              <a:buChar char="●"/>
            </a:pPr>
            <a:r>
              <a:rPr lang="pl" sz="1200">
                <a:solidFill>
                  <a:srgbClr val="1F1F1F"/>
                </a:solidFill>
                <a:highlight>
                  <a:srgbClr val="FFFFFF"/>
                </a:highlight>
              </a:rPr>
              <a:t>Szkolenia a zaangażowanie: Szkolenia nie są głównym czynnikiem wpływającym na zaangażowanie pracowników.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Dostosowanie szkoleń: Istnieje możliwość, że szkolenia mogą być bardziej skuteczne, jeśli będą dostosowane do indywidualnych potrzeb pracowników w kontekście ich zaangażowania w pracę.</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Ocena efektywności szkoleń: Może być potrzebna bardziej szczegółowa analiza efektywności szkoleń, by zrozumieć, jakie czynniki najlepiej przyczyniają się do zwiększenia zaangażowania pracowników.</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pl" sz="1200">
                <a:solidFill>
                  <a:srgbClr val="1F1F1F"/>
                </a:solidFill>
                <a:highlight>
                  <a:srgbClr val="FFFFFF"/>
                </a:highlight>
              </a:rPr>
              <a:t>Inne czynniki motywujące: Dział HR powinien zbadać inne strategie wzmacniania zaangażowania pracowników, które mogą obejmować elementy takie jak rozwój kariery, uznania, wynagrodzenia i kultura organizacyjna.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Rekomendacje</a:t>
            </a:r>
            <a:endParaRPr/>
          </a:p>
        </p:txBody>
      </p:sp>
      <p:sp>
        <p:nvSpPr>
          <p:cNvPr id="535" name="Google Shape;535;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pl" sz="1200">
                <a:solidFill>
                  <a:srgbClr val="374151"/>
                </a:solidFill>
                <a:latin typeface="Roboto"/>
                <a:ea typeface="Roboto"/>
                <a:cs typeface="Roboto"/>
                <a:sym typeface="Roboto"/>
              </a:rPr>
              <a:t>Rekomendacje:</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pl" sz="1200">
                <a:solidFill>
                  <a:srgbClr val="374151"/>
                </a:solidFill>
                <a:latin typeface="Roboto"/>
                <a:ea typeface="Roboto"/>
                <a:cs typeface="Roboto"/>
                <a:sym typeface="Roboto"/>
              </a:rPr>
              <a:t>Zarządzanie Oczekiwaniami: Wprowadzenie jasnych ścieżek kariery i transparentnych kryteriów awansu.</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pl" sz="1200">
                <a:solidFill>
                  <a:srgbClr val="374151"/>
                </a:solidFill>
                <a:latin typeface="Roboto"/>
                <a:ea typeface="Roboto"/>
                <a:cs typeface="Roboto"/>
                <a:sym typeface="Roboto"/>
              </a:rPr>
              <a:t>Personalizacja Szkoleń: Dostosowanie szkoleń do indywidualnych ścieżek rozwoju i preferencji pracowników.</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pl" sz="1200">
                <a:solidFill>
                  <a:srgbClr val="374151"/>
                </a:solidFill>
                <a:latin typeface="Roboto"/>
                <a:ea typeface="Roboto"/>
                <a:cs typeface="Roboto"/>
                <a:sym typeface="Roboto"/>
              </a:rPr>
              <a:t>Rozwój Kultury Organizacyjnej: Inwestycje w budowanie kultury organizacyjnej wspierającej zaangażowanie i satysfakcję.</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pl" sz="1200">
                <a:solidFill>
                  <a:srgbClr val="374151"/>
                </a:solidFill>
                <a:latin typeface="Roboto"/>
                <a:ea typeface="Roboto"/>
                <a:cs typeface="Roboto"/>
                <a:sym typeface="Roboto"/>
              </a:rPr>
              <a:t>Analiza Czynników Motywacyjnych: Identyfikacja i wdrażanie innych czynników motywacyjnych, które przyczyniają się do wzrostu produktywności.</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pl" sz="1200">
                <a:solidFill>
                  <a:srgbClr val="374151"/>
                </a:solidFill>
                <a:latin typeface="Roboto"/>
                <a:ea typeface="Roboto"/>
                <a:cs typeface="Roboto"/>
                <a:sym typeface="Roboto"/>
              </a:rPr>
              <a:t>Podsumowanie:</a:t>
            </a:r>
            <a:endParaRPr sz="1200">
              <a:solidFill>
                <a:srgbClr val="374151"/>
              </a:solidFill>
              <a:latin typeface="Roboto"/>
              <a:ea typeface="Roboto"/>
              <a:cs typeface="Roboto"/>
              <a:sym typeface="Roboto"/>
            </a:endParaRPr>
          </a:p>
          <a:p>
            <a:pPr indent="0" lvl="0" marL="0" rtl="0" algn="l">
              <a:spcBef>
                <a:spcPts val="1500"/>
              </a:spcBef>
              <a:spcAft>
                <a:spcPts val="1500"/>
              </a:spcAft>
              <a:buNone/>
            </a:pPr>
            <a:r>
              <a:rPr lang="pl" sz="1200">
                <a:solidFill>
                  <a:srgbClr val="374151"/>
                </a:solidFill>
                <a:latin typeface="Roboto"/>
                <a:ea typeface="Roboto"/>
                <a:cs typeface="Roboto"/>
                <a:sym typeface="Roboto"/>
              </a:rPr>
              <a:t>Dział HR powinien przyjąć holistyczne podejście do zarządzania talentami, skupiając się na szerokim spektrum czynników wpływających na dobrostan i zaangażowanie pracowników, przekraczających granice prostych rekompensat finansowych.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1"/>
          <p:cNvPicPr preferRelativeResize="0"/>
          <p:nvPr/>
        </p:nvPicPr>
        <p:blipFill>
          <a:blip r:embed="rId3">
            <a:alphaModFix/>
          </a:blip>
          <a:stretch>
            <a:fillRect/>
          </a:stretch>
        </p:blipFill>
        <p:spPr>
          <a:xfrm>
            <a:off x="678800" y="373800"/>
            <a:ext cx="7094425" cy="4548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