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9"/>
  </p:notesMasterIdLst>
  <p:sldIdLst>
    <p:sldId id="299" r:id="rId2"/>
    <p:sldId id="297" r:id="rId3"/>
    <p:sldId id="312" r:id="rId4"/>
    <p:sldId id="330" r:id="rId5"/>
    <p:sldId id="331" r:id="rId6"/>
    <p:sldId id="332" r:id="rId7"/>
    <p:sldId id="334" r:id="rId8"/>
    <p:sldId id="333" r:id="rId9"/>
    <p:sldId id="325" r:id="rId10"/>
    <p:sldId id="327" r:id="rId11"/>
    <p:sldId id="335" r:id="rId12"/>
    <p:sldId id="336" r:id="rId13"/>
    <p:sldId id="339" r:id="rId14"/>
    <p:sldId id="337" r:id="rId15"/>
    <p:sldId id="338" r:id="rId16"/>
    <p:sldId id="328" r:id="rId17"/>
    <p:sldId id="29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2E5DA-AB5B-466E-BE34-5CFA9B7AB872}">
  <a:tblStyle styleId="{71F2E5DA-AB5B-466E-BE34-5CFA9B7AB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812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33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910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916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294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 preserve="1">
  <p:cSld name="1_Contact u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79" name="Google Shape;79;p9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l="25071"/>
          <a:stretch/>
        </p:blipFill>
        <p:spPr>
          <a:xfrm>
            <a:off x="3052561" y="0"/>
            <a:ext cx="91355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1895222" y="1348860"/>
            <a:ext cx="4664100" cy="414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52400" dist="1143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900037" y="1348860"/>
            <a:ext cx="92700" cy="4146900"/>
          </a:xfrm>
          <a:prstGeom prst="roundRect">
            <a:avLst>
              <a:gd name="adj" fmla="val 0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692425" y="2473800"/>
            <a:ext cx="3130500" cy="180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16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USTOM_8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79" name="Google Shape;79;p9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" name="Google Shape;8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l="25071"/>
          <a:stretch/>
        </p:blipFill>
        <p:spPr>
          <a:xfrm>
            <a:off x="3052561" y="0"/>
            <a:ext cx="91355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1895222" y="1348860"/>
            <a:ext cx="4664100" cy="414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152400" dist="1143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900037" y="1348860"/>
            <a:ext cx="92700" cy="4146900"/>
          </a:xfrm>
          <a:prstGeom prst="roundRect">
            <a:avLst>
              <a:gd name="adj" fmla="val 0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692425" y="2473800"/>
            <a:ext cx="3130500" cy="180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/>
          <p:nvPr/>
        </p:nvSpPr>
        <p:spPr>
          <a:xfrm>
            <a:off x="1079500" y="1501100"/>
            <a:ext cx="10032900" cy="2410800"/>
          </a:xfrm>
          <a:prstGeom prst="roundRect">
            <a:avLst>
              <a:gd name="adj" fmla="val 44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15999" y="925847"/>
            <a:ext cx="2160000" cy="1080000"/>
          </a:xfrm>
          <a:prstGeom prst="roundRect">
            <a:avLst>
              <a:gd name="adj" fmla="val 4458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741" y="1015847"/>
            <a:ext cx="1660518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4217550" y="6707875"/>
            <a:ext cx="37569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3243100" y="2374517"/>
            <a:ext cx="5705700" cy="128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750" y="4125673"/>
            <a:ext cx="1708800" cy="1356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9" name="Google Shape;109;p11"/>
          <p:cNvSpPr/>
          <p:nvPr/>
        </p:nvSpPr>
        <p:spPr>
          <a:xfrm>
            <a:off x="0" y="5661812"/>
            <a:ext cx="12192000" cy="9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1"/>
          <p:cNvGrpSpPr/>
          <p:nvPr/>
        </p:nvGrpSpPr>
        <p:grpSpPr>
          <a:xfrm>
            <a:off x="686243" y="5742468"/>
            <a:ext cx="10819513" cy="783975"/>
            <a:chOff x="980000" y="5742468"/>
            <a:chExt cx="10819513" cy="783975"/>
          </a:xfrm>
        </p:grpSpPr>
        <p:pic>
          <p:nvPicPr>
            <p:cNvPr id="111" name="Google Shape;111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396075" y="5742468"/>
              <a:ext cx="2403438" cy="783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35800" y="5823398"/>
              <a:ext cx="3413201" cy="622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20216" y="5758881"/>
              <a:ext cx="2252396" cy="75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80000" y="5742469"/>
              <a:ext cx="1493278" cy="78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 - title only" preserve="1">
  <p:cSld name="1_White slide - 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45" name="Google Shape;45;p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0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-50 site" preserve="1">
  <p:cSld name="1_50-50 sit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6093599" y="0"/>
            <a:ext cx="609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85875" y="904675"/>
            <a:ext cx="5600400" cy="6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385875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31675" y="2488850"/>
            <a:ext cx="49053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3"/>
          </p:nvPr>
        </p:nvSpPr>
        <p:spPr>
          <a:xfrm>
            <a:off x="6511958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6540758" y="2436383"/>
            <a:ext cx="49392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Char char="●"/>
              <a:defRPr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Light"/>
              <a:buChar char="○"/>
              <a:defRPr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■"/>
              <a:defRPr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849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headline" preserve="1">
  <p:cSld name="1_Transition headlin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554063" y="2615373"/>
            <a:ext cx="795017" cy="672375"/>
            <a:chOff x="554063" y="2615373"/>
            <a:chExt cx="795017" cy="672375"/>
          </a:xfrm>
        </p:grpSpPr>
        <p:sp>
          <p:nvSpPr>
            <p:cNvPr id="59" name="Google Shape;59;p7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7355392" y="0"/>
            <a:ext cx="48366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1471750" y="2729450"/>
            <a:ext cx="47511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653783" y="4328983"/>
            <a:ext cx="4998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" preserve="1">
  <p:cSld name="1_White slid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149" name="Google Shape;149;p1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150" name="Google Shape;150;p1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312750" y="1239900"/>
            <a:ext cx="11566500" cy="4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4pPr>
            <a:lvl5pPr marL="228600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5pPr>
            <a:lvl6pPr marL="274320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6pPr>
            <a:lvl7pPr marL="320040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7pPr>
            <a:lvl8pPr marL="365760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8pPr>
            <a:lvl9pPr marL="411480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 preserve="1">
  <p:cSld name="1_Hel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532713" y="2274094"/>
            <a:ext cx="4054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0B32"/>
              </a:buClr>
              <a:buSzPts val="6000"/>
              <a:buFont typeface="Poppins Black"/>
              <a:buNone/>
            </a:pPr>
            <a:r>
              <a:rPr lang="pl-PL" sz="6000">
                <a:solidFill>
                  <a:srgbClr val="F20B32"/>
                </a:solidFill>
                <a:latin typeface="Poppins Black"/>
                <a:ea typeface="Poppins Black"/>
                <a:cs typeface="Poppins Black"/>
                <a:sym typeface="Poppins Black"/>
              </a:rPr>
              <a:t>HELLO</a:t>
            </a:r>
            <a:endParaRPr sz="6000">
              <a:solidFill>
                <a:srgbClr val="F20B3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25" name="Google Shape;25;p3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/>
        </p:nvSpPr>
        <p:spPr>
          <a:xfrm>
            <a:off x="2480733" y="2819400"/>
            <a:ext cx="18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606971" y="2862797"/>
            <a:ext cx="3585300" cy="3995100"/>
          </a:xfrm>
          <a:prstGeom prst="rect">
            <a:avLst/>
          </a:prstGeom>
          <a:solidFill>
            <a:srgbClr val="F20B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592598" y="1980287"/>
            <a:ext cx="2880000" cy="2880000"/>
          </a:xfrm>
          <a:prstGeom prst="ellipse">
            <a:avLst/>
          </a:prstGeom>
          <a:solidFill>
            <a:srgbClr val="F20B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532725" y="3122175"/>
            <a:ext cx="68067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82800" rIns="91425" bIns="91425" anchor="t" anchorCtr="0">
            <a:noAutofit/>
          </a:bodyPr>
          <a:lstStyle>
            <a:lvl1pPr marL="241300" marR="0" lvl="0" indent="-2413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59B98"/>
              </a:buClr>
              <a:buSzPts val="3600"/>
              <a:buFont typeface="Noto Sans Symbol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605500" y="4418400"/>
            <a:ext cx="6171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2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 - title only">
  <p:cSld name="CUSTOM_3_1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45" name="Google Shape;45;p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9380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-50 site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6093599" y="0"/>
            <a:ext cx="6098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9379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85875" y="904675"/>
            <a:ext cx="5600400" cy="6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385875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31675" y="2488850"/>
            <a:ext cx="49053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3"/>
          </p:nvPr>
        </p:nvSpPr>
        <p:spPr>
          <a:xfrm>
            <a:off x="6511958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6540758" y="2436383"/>
            <a:ext cx="49392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Char char="●"/>
              <a:defRPr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Light"/>
              <a:buChar char="○"/>
              <a:defRPr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■"/>
              <a:defRPr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headline">
  <p:cSld name="CUSTOM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554063" y="2615373"/>
            <a:ext cx="795017" cy="672375"/>
            <a:chOff x="554063" y="2615373"/>
            <a:chExt cx="795017" cy="672375"/>
          </a:xfrm>
        </p:grpSpPr>
        <p:sp>
          <p:nvSpPr>
            <p:cNvPr id="59" name="Google Shape;59;p7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7"/>
          <p:cNvSpPr txBox="1"/>
          <p:nvPr/>
        </p:nvSpPr>
        <p:spPr>
          <a:xfrm>
            <a:off x="1" y="6412971"/>
            <a:ext cx="7355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l-PL" sz="15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infoShareAcademy.com</a:t>
            </a:r>
            <a:endParaRPr sz="15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7355392" y="0"/>
            <a:ext cx="483661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178" y="2529000"/>
            <a:ext cx="3321032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1471750" y="2729450"/>
            <a:ext cx="47511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653783" y="4328983"/>
            <a:ext cx="4998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  <p:sldLayoutId id="2147483673" r:id="rId5"/>
    <p:sldLayoutId id="2147483667" r:id="rId6"/>
    <p:sldLayoutId id="2147483651" r:id="rId7"/>
    <p:sldLayoutId id="2147483652" r:id="rId8"/>
    <p:sldLayoutId id="2147483653" r:id="rId9"/>
    <p:sldLayoutId id="2147483655" r:id="rId10"/>
    <p:sldLayoutId id="214748365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8E69D6-F107-7F3D-E3D5-A5EF635F5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42B8-078F-3D50-331A-28E28634213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err="1"/>
              <a:t>Czyli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, jak </a:t>
            </a:r>
            <a:r>
              <a:rPr lang="pl-PL" dirty="0"/>
              <a:t>na przestrzeni lat zmieniał się</a:t>
            </a:r>
            <a:r>
              <a:rPr lang="en-GB" dirty="0"/>
              <a:t> </a:t>
            </a:r>
            <a:r>
              <a:rPr lang="pl-PL" dirty="0"/>
              <a:t>poziom szczęścia w różnych krajach oraz co wpływało na wyniki?</a:t>
            </a:r>
          </a:p>
          <a:p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9A704B1-FCAF-3E1D-E92F-3BEB10200F13}"/>
              </a:ext>
            </a:extLst>
          </p:cNvPr>
          <p:cNvSpPr txBox="1">
            <a:spLocks/>
          </p:cNvSpPr>
          <p:nvPr/>
        </p:nvSpPr>
        <p:spPr>
          <a:xfrm>
            <a:off x="8030424" y="2382496"/>
            <a:ext cx="3385996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oppins Light"/>
              <a:buChar char="●"/>
              <a:defRPr sz="19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oppins Light"/>
              <a:buChar char="○"/>
              <a:defRPr sz="15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●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○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■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●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○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■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u="sng" dirty="0" err="1">
                <a:solidFill>
                  <a:schemeClr val="bg1"/>
                </a:solidFill>
              </a:rPr>
              <a:t>Zespół</a:t>
            </a:r>
            <a:r>
              <a:rPr lang="en-GB" b="1" u="sng" dirty="0">
                <a:solidFill>
                  <a:schemeClr val="bg1"/>
                </a:solidFill>
              </a:rPr>
              <a:t> TYLDA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endParaRPr lang="en-GB" sz="400" b="1" dirty="0">
              <a:solidFill>
                <a:schemeClr val="bg1"/>
              </a:solidFill>
            </a:endParaRP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sz="1200" b="1" dirty="0">
                <a:solidFill>
                  <a:schemeClr val="bg1"/>
                </a:solidFill>
              </a:rPr>
              <a:t>[A-Z]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BRYSIAK Marcin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STRUGALSKA Adriana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ZACHAREWICZ </a:t>
            </a:r>
            <a:r>
              <a:rPr lang="en-GB" b="1" spc="70" dirty="0" err="1">
                <a:solidFill>
                  <a:schemeClr val="bg1"/>
                </a:solidFill>
              </a:rPr>
              <a:t>Łukasz</a:t>
            </a:r>
            <a:endParaRPr lang="en-GB" b="1" spc="7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E3DF5-9E39-8705-647D-B2C58FC9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6" y="4620149"/>
            <a:ext cx="2599727" cy="2171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384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r>
              <a:rPr lang="pl-PL" sz="2400" dirty="0"/>
              <a:t>Korelacja między </a:t>
            </a:r>
            <a:r>
              <a:rPr lang="pl-PL" sz="2400" dirty="0">
                <a:solidFill>
                  <a:schemeClr val="accent1">
                    <a:lumMod val="75000"/>
                  </a:schemeClr>
                </a:solidFill>
              </a:rPr>
              <a:t>oczekiwaną długością życia </a:t>
            </a:r>
            <a:r>
              <a:rPr lang="pl-PL" sz="2400" dirty="0"/>
              <a:t>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01" y="1044186"/>
            <a:ext cx="11102677" cy="58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r>
              <a:rPr lang="pl-PL" sz="2400" dirty="0"/>
              <a:t>Korelacja między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poczuciem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wolności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dirty="0"/>
              <a:t>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33" y="929148"/>
            <a:ext cx="11418967" cy="58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dirty="0">
                <a:solidFill>
                  <a:schemeClr val="accent1">
                    <a:lumMod val="75000"/>
                  </a:schemeClr>
                </a:solidFill>
              </a:rPr>
              <a:t>Wsparcie społeczne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rodzina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etc)</a:t>
            </a:r>
            <a:r>
              <a:rPr lang="pl-PL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dirty="0"/>
              <a:t>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81381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Wpływ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effectLst/>
                <a:latin typeface="Benton Sans Book"/>
              </a:rPr>
              <a:t>PKB</a:t>
            </a:r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 na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930204"/>
            <a:ext cx="11265498" cy="58894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06AE74F-E21A-9983-121E-5C49C55B1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3" y="888909"/>
            <a:ext cx="11363797" cy="58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effectLst/>
                <a:latin typeface="Benton Sans Book"/>
              </a:rPr>
              <a:t>Poziom zaufania obywateli do rządu w kontekście korupcji </a:t>
            </a:r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930204"/>
            <a:ext cx="11265498" cy="58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4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effectLst/>
                <a:latin typeface="Benton Sans Book"/>
              </a:rPr>
              <a:t>Hojność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Benton Sans Book"/>
              </a:rPr>
              <a:t>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effectLst/>
                <a:latin typeface="Benton Sans Book"/>
              </a:rPr>
              <a:t>mieszkańców</a:t>
            </a:r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 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892914"/>
            <a:ext cx="11265498" cy="596508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AC35EE-EDBC-D386-89AF-5125017FF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3" y="942630"/>
            <a:ext cx="11409614" cy="58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r>
              <a:rPr lang="en-GB" dirty="0"/>
              <a:t> - </a:t>
            </a:r>
            <a:r>
              <a:rPr lang="en-GB" dirty="0" err="1"/>
              <a:t>Największy</a:t>
            </a:r>
            <a:r>
              <a:rPr lang="en-GB" dirty="0"/>
              <a:t> </a:t>
            </a: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szczęście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54" y="1503371"/>
            <a:ext cx="2352959" cy="4538100"/>
          </a:xfrm>
        </p:spPr>
        <p:txBody>
          <a:bodyPr>
            <a:normAutofit/>
          </a:bodyPr>
          <a:lstStyle/>
          <a:p>
            <a:r>
              <a:rPr lang="en-GB" sz="1600" dirty="0"/>
              <a:t>Po </a:t>
            </a:r>
            <a:r>
              <a:rPr lang="en-GB" sz="1600" dirty="0" err="1"/>
              <a:t>analizie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</a:t>
            </a:r>
            <a:r>
              <a:rPr lang="en-GB" sz="1600" dirty="0" err="1"/>
              <a:t>można</a:t>
            </a:r>
            <a:r>
              <a:rPr lang="en-GB" sz="1600" dirty="0"/>
              <a:t> </a:t>
            </a:r>
            <a:r>
              <a:rPr lang="en-GB" sz="1600" dirty="0" err="1"/>
              <a:t>wywnioskować</a:t>
            </a:r>
            <a:r>
              <a:rPr lang="en-GB" sz="1600" dirty="0"/>
              <a:t>, </a:t>
            </a:r>
            <a:r>
              <a:rPr lang="en-GB" sz="1600" dirty="0" err="1"/>
              <a:t>że</a:t>
            </a:r>
            <a:r>
              <a:rPr lang="en-GB" sz="1600" dirty="0"/>
              <a:t> </a:t>
            </a:r>
            <a:r>
              <a:rPr lang="en-GB" sz="1600" dirty="0" err="1"/>
              <a:t>najwiekszy</a:t>
            </a:r>
            <a:r>
              <a:rPr lang="en-GB" sz="1600" dirty="0"/>
              <a:t> </a:t>
            </a:r>
            <a:r>
              <a:rPr lang="en-GB" sz="1600" dirty="0" err="1"/>
              <a:t>wpływ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szczęście</a:t>
            </a:r>
            <a:r>
              <a:rPr lang="en-GB" sz="1600" dirty="0"/>
              <a:t> ma </a:t>
            </a:r>
            <a:r>
              <a:rPr lang="en-GB" sz="1600" dirty="0" err="1"/>
              <a:t>poziom</a:t>
            </a:r>
            <a:r>
              <a:rPr lang="en-GB" sz="1600" dirty="0"/>
              <a:t> </a:t>
            </a:r>
            <a:r>
              <a:rPr lang="en-GB" sz="1600" dirty="0" err="1"/>
              <a:t>rozwinięcia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zamożności</a:t>
            </a:r>
            <a:r>
              <a:rPr lang="en-GB" sz="1600" dirty="0"/>
              <a:t> </a:t>
            </a:r>
            <a:r>
              <a:rPr lang="en-GB" sz="1600" dirty="0" err="1"/>
              <a:t>danego</a:t>
            </a:r>
            <a:r>
              <a:rPr lang="en-GB" sz="1600" dirty="0"/>
              <a:t> </a:t>
            </a:r>
            <a:r>
              <a:rPr lang="en-GB" sz="1600" dirty="0" err="1"/>
              <a:t>kraju</a:t>
            </a:r>
            <a:r>
              <a:rPr lang="en-GB" sz="1600" dirty="0"/>
              <a:t>. </a:t>
            </a:r>
            <a:r>
              <a:rPr lang="en-GB" sz="1600" dirty="0" err="1"/>
              <a:t>Żaden</a:t>
            </a:r>
            <a:r>
              <a:rPr lang="en-GB" sz="1600" dirty="0"/>
              <a:t> z </a:t>
            </a:r>
            <a:r>
              <a:rPr lang="en-GB" sz="1600" dirty="0" err="1"/>
              <a:t>czynników</a:t>
            </a:r>
            <a:r>
              <a:rPr lang="en-GB" sz="1600" dirty="0"/>
              <a:t>, w </a:t>
            </a:r>
            <a:r>
              <a:rPr lang="en-GB" sz="1600" dirty="0" err="1"/>
              <a:t>pojedynkę</a:t>
            </a:r>
            <a:r>
              <a:rPr lang="en-GB" sz="1600" dirty="0"/>
              <a:t>, </a:t>
            </a:r>
            <a:r>
              <a:rPr lang="en-GB" sz="1600" dirty="0" err="1"/>
              <a:t>nie</a:t>
            </a:r>
            <a:r>
              <a:rPr lang="en-GB" sz="1600" dirty="0"/>
              <a:t> </a:t>
            </a:r>
            <a:r>
              <a:rPr lang="en-GB" sz="1600" dirty="0" err="1"/>
              <a:t>wykazał</a:t>
            </a:r>
            <a:r>
              <a:rPr lang="en-GB" sz="1600" dirty="0"/>
              <a:t> </a:t>
            </a:r>
            <a:r>
              <a:rPr lang="en-GB" sz="1600" dirty="0" err="1"/>
              <a:t>bezpośrednio</a:t>
            </a:r>
            <a:r>
              <a:rPr lang="en-GB" sz="1600" dirty="0"/>
              <a:t> </a:t>
            </a:r>
            <a:r>
              <a:rPr lang="en-GB" sz="1600" dirty="0" err="1"/>
              <a:t>wpływu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zmianę</a:t>
            </a:r>
            <a:r>
              <a:rPr lang="en-GB" sz="1600" dirty="0"/>
              <a:t> </a:t>
            </a:r>
            <a:r>
              <a:rPr lang="en-GB" sz="1600" dirty="0" err="1"/>
              <a:t>poczucia</a:t>
            </a:r>
            <a:r>
              <a:rPr lang="en-GB" sz="1600" dirty="0"/>
              <a:t> </a:t>
            </a:r>
            <a:r>
              <a:rPr lang="en-GB" sz="1600" dirty="0" err="1"/>
              <a:t>szczęścia</a:t>
            </a:r>
            <a:r>
              <a:rPr lang="en-GB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4FFE7-7744-2609-B620-07A6B460F7F9}"/>
              </a:ext>
            </a:extLst>
          </p:cNvPr>
          <p:cNvSpPr txBox="1"/>
          <p:nvPr/>
        </p:nvSpPr>
        <p:spPr>
          <a:xfrm>
            <a:off x="4043082" y="2187388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tu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nasze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tezy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podsumowujące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4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31D9-2A3D-872C-C30C-2482491A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669768"/>
                </a:solidFill>
                <a:effectLst/>
                <a:latin typeface="Consolas" panose="020B0609020204030204" pitchFamily="49" charset="0"/>
              </a:rPr>
              <a:t>--the end--</a:t>
            </a:r>
            <a:br>
              <a:rPr lang="en-GB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41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8BD4-791B-7FF0-D42B-5CE692E9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9" y="517220"/>
            <a:ext cx="5721148" cy="603600"/>
          </a:xfrm>
        </p:spPr>
        <p:txBody>
          <a:bodyPr/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2EE9-4A37-837E-5960-4D9FD1BAD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98" y="1323995"/>
            <a:ext cx="5606307" cy="396300"/>
          </a:xfrm>
        </p:spPr>
        <p:txBody>
          <a:bodyPr/>
          <a:lstStyle/>
          <a:p>
            <a:r>
              <a:rPr lang="en-GB" dirty="0"/>
              <a:t>J</a:t>
            </a:r>
            <a:r>
              <a:rPr lang="pl-PL" dirty="0" err="1"/>
              <a:t>ak</a:t>
            </a:r>
            <a:r>
              <a:rPr lang="pl-PL" dirty="0"/>
              <a:t> na przestrzeni lat </a:t>
            </a:r>
            <a:endParaRPr lang="en-GB" dirty="0"/>
          </a:p>
          <a:p>
            <a:r>
              <a:rPr lang="pl-PL" dirty="0"/>
              <a:t>zmieniał się poziom szczęścia </a:t>
            </a:r>
            <a:endParaRPr lang="en-GB" dirty="0"/>
          </a:p>
          <a:p>
            <a:r>
              <a:rPr lang="pl-PL" dirty="0"/>
              <a:t>w różnych krajach </a:t>
            </a:r>
            <a:endParaRPr lang="en-GB" dirty="0"/>
          </a:p>
          <a:p>
            <a:r>
              <a:rPr lang="pl-PL" dirty="0"/>
              <a:t>oraz co wpływało na wyniki?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A882D-78C7-E9AC-7949-5CA33046D5A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217" y="3077790"/>
            <a:ext cx="5814830" cy="2006765"/>
          </a:xfrm>
        </p:spPr>
        <p:txBody>
          <a:bodyPr/>
          <a:lstStyle/>
          <a:p>
            <a:r>
              <a:rPr lang="en-GB" dirty="0"/>
              <a:t>Dane </a:t>
            </a:r>
            <a:r>
              <a:rPr lang="en-GB" dirty="0" err="1"/>
              <a:t>pochodzą</a:t>
            </a:r>
            <a:r>
              <a:rPr lang="en-GB" dirty="0"/>
              <a:t> z </a:t>
            </a:r>
            <a:r>
              <a:rPr lang="en-GB" dirty="0" err="1"/>
              <a:t>ankiety</a:t>
            </a:r>
            <a:r>
              <a:rPr lang="en-GB" dirty="0"/>
              <a:t> Gallup World Poll z 5 </a:t>
            </a:r>
            <a:r>
              <a:rPr lang="en-GB" dirty="0" err="1"/>
              <a:t>lat</a:t>
            </a:r>
            <a:r>
              <a:rPr lang="en-GB" dirty="0"/>
              <a:t>: 2015 - 2019* - </a:t>
            </a:r>
            <a:r>
              <a:rPr lang="en-GB" dirty="0" err="1"/>
              <a:t>ery</a:t>
            </a:r>
            <a:r>
              <a:rPr lang="en-GB" dirty="0"/>
              <a:t> “</a:t>
            </a:r>
            <a:r>
              <a:rPr lang="en-GB" dirty="0" err="1"/>
              <a:t>przedcovidowej</a:t>
            </a:r>
            <a:r>
              <a:rPr lang="en-GB" dirty="0"/>
              <a:t>”</a:t>
            </a:r>
          </a:p>
          <a:p>
            <a:r>
              <a:rPr lang="en-GB" dirty="0" err="1"/>
              <a:t>Odpowiedzi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</a:t>
            </a:r>
            <a:r>
              <a:rPr lang="en-GB" dirty="0" err="1"/>
              <a:t>ewaluacje</a:t>
            </a:r>
            <a:r>
              <a:rPr lang="en-GB" dirty="0"/>
              <a:t> </a:t>
            </a:r>
            <a:r>
              <a:rPr lang="en-GB" dirty="0" err="1"/>
              <a:t>względem</a:t>
            </a:r>
            <a:r>
              <a:rPr lang="en-GB" dirty="0"/>
              <a:t> </a:t>
            </a:r>
            <a:r>
              <a:rPr lang="en-GB" dirty="0" err="1"/>
              <a:t>drabiny</a:t>
            </a:r>
            <a:r>
              <a:rPr lang="en-GB" dirty="0"/>
              <a:t> </a:t>
            </a:r>
            <a:r>
              <a:rPr lang="en-GB" dirty="0" err="1"/>
              <a:t>Cantril</a:t>
            </a:r>
            <a:r>
              <a:rPr lang="en-GB" dirty="0"/>
              <a:t> - od 0 </a:t>
            </a:r>
            <a:r>
              <a:rPr lang="en-GB" dirty="0" err="1"/>
              <a:t>najgorsza</a:t>
            </a:r>
            <a:r>
              <a:rPr lang="en-GB" dirty="0"/>
              <a:t> </a:t>
            </a:r>
            <a:r>
              <a:rPr lang="en-GB" dirty="0" err="1"/>
              <a:t>ocena</a:t>
            </a:r>
            <a:r>
              <a:rPr lang="en-GB" dirty="0"/>
              <a:t> do 10 </a:t>
            </a:r>
            <a:r>
              <a:rPr lang="en-GB" dirty="0" err="1"/>
              <a:t>najlepsza</a:t>
            </a:r>
            <a:endParaRPr lang="en-GB" dirty="0"/>
          </a:p>
          <a:p>
            <a:r>
              <a:rPr lang="en-GB" dirty="0" err="1"/>
              <a:t>Badanie</a:t>
            </a:r>
            <a:r>
              <a:rPr lang="en-GB" dirty="0"/>
              <a:t> </a:t>
            </a:r>
            <a:r>
              <a:rPr lang="en-GB" dirty="0" err="1"/>
              <a:t>przeprowadzone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6 </a:t>
            </a:r>
            <a:r>
              <a:rPr lang="en-GB" dirty="0" err="1"/>
              <a:t>czynników</a:t>
            </a:r>
            <a:r>
              <a:rPr lang="en-GB" dirty="0"/>
              <a:t>: </a:t>
            </a:r>
          </a:p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AB5AA2-7729-C68E-33F5-F5FDFB1E9BEB}"/>
              </a:ext>
            </a:extLst>
          </p:cNvPr>
          <p:cNvSpPr txBox="1">
            <a:spLocks/>
          </p:cNvSpPr>
          <p:nvPr/>
        </p:nvSpPr>
        <p:spPr>
          <a:xfrm>
            <a:off x="118285" y="6385872"/>
            <a:ext cx="5977715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oppins"/>
              <a:buChar char="●"/>
              <a:defRPr sz="1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■"/>
              <a:defRPr sz="11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○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■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○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■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07950" indent="0">
              <a:buFont typeface="Poppins"/>
              <a:buNone/>
            </a:pPr>
            <a:r>
              <a:rPr lang="pl-PL" sz="1400" b="0" i="0" u="none" strike="noStrike" baseline="0" dirty="0">
                <a:solidFill>
                  <a:srgbClr val="000000"/>
                </a:solidFill>
                <a:latin typeface="ArialMT"/>
              </a:rPr>
              <a:t>Dane: </a:t>
            </a:r>
            <a:r>
              <a:rPr lang="pl-PL" sz="1400" b="0" i="0" u="none" strike="noStrike" baseline="0" dirty="0">
                <a:solidFill>
                  <a:srgbClr val="1155CD"/>
                </a:solidFill>
                <a:latin typeface="ArialMT"/>
              </a:rPr>
              <a:t>https://www.kaggle.com/unsdsn/world-happiness</a:t>
            </a:r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8C7ED-442B-27DA-D310-0EB516CA9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1000"/>
                    </a14:imgEffect>
                  </a14:imgLayer>
                </a14:imgProps>
              </a:ext>
            </a:extLst>
          </a:blip>
          <a:srcRect l="1" r="1542"/>
          <a:stretch/>
        </p:blipFill>
        <p:spPr>
          <a:xfrm>
            <a:off x="6334306" y="1432961"/>
            <a:ext cx="5600400" cy="3992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0E5421-3464-A054-00EC-837ED9AD7095}"/>
              </a:ext>
            </a:extLst>
          </p:cNvPr>
          <p:cNvSpPr txBox="1"/>
          <p:nvPr/>
        </p:nvSpPr>
        <p:spPr>
          <a:xfrm>
            <a:off x="8496825" y="1403673"/>
            <a:ext cx="127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6600FF"/>
                </a:solidFill>
              </a:rPr>
              <a:t>Cantril</a:t>
            </a:r>
            <a:r>
              <a:rPr lang="en-GB" sz="1200" dirty="0">
                <a:solidFill>
                  <a:srgbClr val="6600FF"/>
                </a:solidFill>
              </a:rPr>
              <a:t> ladder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AB8D8-5E4D-3EF9-1886-83652FB17D6D}"/>
              </a:ext>
            </a:extLst>
          </p:cNvPr>
          <p:cNvSpPr txBox="1"/>
          <p:nvPr/>
        </p:nvSpPr>
        <p:spPr>
          <a:xfrm>
            <a:off x="464948" y="5152341"/>
            <a:ext cx="5721148" cy="15240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1. GDP per capita, 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2.  Family / Social support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3. Healthy Life expectancy</a:t>
            </a:r>
          </a:p>
          <a:p>
            <a:pPr marL="107950" indent="0">
              <a:lnSpc>
                <a:spcPct val="150000"/>
              </a:lnSpc>
              <a:buNone/>
            </a:pPr>
            <a:endParaRPr lang="en-GB" sz="1600" dirty="0"/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4. Freedom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5. Generosity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6. Perceptions of corruption</a:t>
            </a:r>
          </a:p>
        </p:txBody>
      </p:sp>
    </p:spTree>
    <p:extLst>
      <p:ext uri="{BB962C8B-B14F-4D97-AF65-F5344CB8AC3E}">
        <p14:creationId xmlns:p14="http://schemas.microsoft.com/office/powerpoint/2010/main" val="368917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6" y="320605"/>
            <a:ext cx="11309062" cy="509700"/>
          </a:xfrm>
        </p:spPr>
        <p:txBody>
          <a:bodyPr>
            <a:noAutofit/>
          </a:bodyPr>
          <a:lstStyle/>
          <a:p>
            <a:r>
              <a:rPr lang="pl-PL" sz="2700" dirty="0"/>
              <a:t>Mapa </a:t>
            </a:r>
            <a:r>
              <a:rPr lang="en-GB" sz="2700" dirty="0" err="1"/>
              <a:t>świata</a:t>
            </a:r>
            <a:r>
              <a:rPr lang="en-GB" sz="2700" dirty="0"/>
              <a:t> </a:t>
            </a:r>
            <a:r>
              <a:rPr lang="en-GB" sz="2700" dirty="0" err="1"/>
              <a:t>i</a:t>
            </a:r>
            <a:r>
              <a:rPr lang="en-GB" sz="2700" dirty="0"/>
              <a:t> </a:t>
            </a:r>
            <a:r>
              <a:rPr lang="en-GB" sz="2700" dirty="0" err="1"/>
              <a:t>średnia</a:t>
            </a:r>
            <a:r>
              <a:rPr lang="en-GB" sz="2700" dirty="0"/>
              <a:t> </a:t>
            </a:r>
            <a:r>
              <a:rPr lang="en-GB" sz="2700" dirty="0" err="1"/>
              <a:t>ocena</a:t>
            </a:r>
            <a:r>
              <a:rPr lang="en-GB" sz="2700" dirty="0"/>
              <a:t> </a:t>
            </a:r>
            <a:r>
              <a:rPr lang="en-GB" sz="2700" dirty="0" err="1"/>
              <a:t>szczęścia</a:t>
            </a:r>
            <a:r>
              <a:rPr lang="en-GB" sz="2700" dirty="0"/>
              <a:t> z </a:t>
            </a:r>
            <a:r>
              <a:rPr lang="en-GB" sz="2700" dirty="0" err="1"/>
              <a:t>lat</a:t>
            </a:r>
            <a:r>
              <a:rPr lang="en-GB" sz="2700" dirty="0"/>
              <a:t> 2015-2019, </a:t>
            </a:r>
            <a:r>
              <a:rPr lang="en-GB" sz="2700" dirty="0" err="1"/>
              <a:t>regiony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0BAF206-94A9-50BA-EED2-4C58FC9B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31" y="728252"/>
            <a:ext cx="10681530" cy="607960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C0B5D88-0D27-3A65-F68E-C8AC46B9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8" y="5839691"/>
            <a:ext cx="1454225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6" y="320605"/>
            <a:ext cx="11309062" cy="509700"/>
          </a:xfrm>
        </p:spPr>
        <p:txBody>
          <a:bodyPr>
            <a:noAutofit/>
          </a:bodyPr>
          <a:lstStyle/>
          <a:p>
            <a:r>
              <a:rPr lang="pl-PL" sz="2700" dirty="0"/>
              <a:t>Mapa </a:t>
            </a:r>
            <a:r>
              <a:rPr lang="en-GB" sz="2700" dirty="0" err="1"/>
              <a:t>świata</a:t>
            </a:r>
            <a:r>
              <a:rPr lang="en-GB" sz="2700" dirty="0"/>
              <a:t> </a:t>
            </a:r>
            <a:r>
              <a:rPr lang="en-GB" sz="2700" dirty="0" err="1"/>
              <a:t>i</a:t>
            </a:r>
            <a:r>
              <a:rPr lang="en-GB" sz="2700" dirty="0"/>
              <a:t> </a:t>
            </a:r>
            <a:r>
              <a:rPr lang="en-GB" sz="2700" dirty="0" err="1"/>
              <a:t>średnia</a:t>
            </a:r>
            <a:r>
              <a:rPr lang="en-GB" sz="2700" dirty="0"/>
              <a:t> </a:t>
            </a:r>
            <a:r>
              <a:rPr lang="en-GB" sz="2700" dirty="0" err="1"/>
              <a:t>ocena</a:t>
            </a:r>
            <a:r>
              <a:rPr lang="en-GB" sz="2700" dirty="0"/>
              <a:t> </a:t>
            </a:r>
            <a:r>
              <a:rPr lang="en-GB" sz="2700" dirty="0" err="1"/>
              <a:t>szczęścia</a:t>
            </a:r>
            <a:r>
              <a:rPr lang="en-GB" sz="2700" dirty="0"/>
              <a:t> z </a:t>
            </a:r>
            <a:r>
              <a:rPr lang="en-GB" sz="2700" dirty="0" err="1"/>
              <a:t>lat</a:t>
            </a:r>
            <a:r>
              <a:rPr lang="en-GB" sz="2700" dirty="0"/>
              <a:t> 2015-2019, </a:t>
            </a:r>
            <a:r>
              <a:rPr lang="pl-PL" sz="2700" dirty="0"/>
              <a:t>kraje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0BAF206-94A9-50BA-EED2-4C58FC9B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31" y="728252"/>
            <a:ext cx="10681530" cy="602769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C0B5D88-0D27-3A65-F68E-C8AC46B9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8" y="5839691"/>
            <a:ext cx="1454225" cy="55882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CBB20AF-17AA-EC68-0132-211FC9009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99" y="728251"/>
            <a:ext cx="10919514" cy="60796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1D8F559-5754-2878-4E08-1C3E61A3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37" y="5820640"/>
            <a:ext cx="1454225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Kraje z największą średnią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DF186-2092-5A54-F5B3-37842482E690}"/>
              </a:ext>
            </a:extLst>
          </p:cNvPr>
          <p:cNvSpPr txBox="1"/>
          <p:nvPr/>
        </p:nvSpPr>
        <p:spPr>
          <a:xfrm>
            <a:off x="10605247" y="2613036"/>
            <a:ext cx="1205261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800" dirty="0" err="1"/>
              <a:t>dodać</a:t>
            </a:r>
            <a:r>
              <a:rPr lang="en-GB" sz="1800" dirty="0"/>
              <a:t> </a:t>
            </a:r>
            <a:r>
              <a:rPr lang="en-GB" sz="1800" dirty="0" err="1"/>
              <a:t>etykiety</a:t>
            </a:r>
            <a:r>
              <a:rPr lang="en-GB" sz="1800" dirty="0"/>
              <a:t> </a:t>
            </a:r>
            <a:r>
              <a:rPr lang="en-GB" sz="1800" dirty="0" err="1"/>
              <a:t>wartości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045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Kraje z naj</a:t>
            </a:r>
            <a:r>
              <a:rPr lang="en-GB" dirty="0" err="1"/>
              <a:t>mniej</a:t>
            </a:r>
            <a:r>
              <a:rPr lang="pl-PL" dirty="0" err="1"/>
              <a:t>szą</a:t>
            </a:r>
            <a:r>
              <a:rPr lang="pl-PL" dirty="0"/>
              <a:t> średnią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5834D39-1BD6-1591-466B-3890EF72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42" y="631506"/>
            <a:ext cx="10647266" cy="622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Regiony od największej średniej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1BFC9D0-2D6F-12DB-64CA-CBF90B51D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21" y="667298"/>
            <a:ext cx="10601987" cy="613559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6DCF390-5FFA-B8AC-F0FA-E17A2624F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25" y="648928"/>
            <a:ext cx="10551483" cy="61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/>
              <a:t>Ragiony</a:t>
            </a:r>
            <a:r>
              <a:rPr lang="pl-PL" dirty="0"/>
              <a:t> od najmniejszej średniej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5834D39-1BD6-1591-466B-3890EF72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42" y="631506"/>
            <a:ext cx="10647266" cy="622649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D04AD85-8D38-09B3-C51F-833621CCF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76" y="648929"/>
            <a:ext cx="10616850" cy="61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pl-PL" dirty="0"/>
              <a:t>Polska na tle Top 10 krajów z największą i najniższą średnią szczęścia w latach 2015-2019</a:t>
            </a:r>
            <a:br>
              <a:rPr lang="en-GB" dirty="0"/>
            </a:b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6A88967-31E4-6791-A879-5CD0DC43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1" y="1090146"/>
            <a:ext cx="10528451" cy="56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6223"/>
      </p:ext>
    </p:extLst>
  </p:cSld>
  <p:clrMapOvr>
    <a:masterClrMapping/>
  </p:clrMapOvr>
</p:sld>
</file>

<file path=ppt/theme/theme1.xml><?xml version="1.0" encoding="utf-8"?>
<a:theme xmlns:a="http://schemas.openxmlformats.org/drawingml/2006/main" name="[IPA] Szablon prezentacj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314</Words>
  <Application>Microsoft Office PowerPoint</Application>
  <PresentationFormat>Widescreen</PresentationFormat>
  <Paragraphs>42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ArialMT</vt:lpstr>
      <vt:lpstr>Benton Sans Book</vt:lpstr>
      <vt:lpstr>Calibri</vt:lpstr>
      <vt:lpstr>Consolas</vt:lpstr>
      <vt:lpstr>Montserrat</vt:lpstr>
      <vt:lpstr>Noto Sans Symbols</vt:lpstr>
      <vt:lpstr>Poppins</vt:lpstr>
      <vt:lpstr>Poppins Black</vt:lpstr>
      <vt:lpstr>Poppins Light</vt:lpstr>
      <vt:lpstr>[IPA] Szablon prezentacji</vt:lpstr>
      <vt:lpstr>PowerPoint Presentation</vt:lpstr>
      <vt:lpstr>Szczęście bez granic</vt:lpstr>
      <vt:lpstr>Mapa świata i średnia ocena szczęścia z lat 2015-2019, regiony </vt:lpstr>
      <vt:lpstr>Mapa świata i średnia ocena szczęścia z lat 2015-2019, kraje </vt:lpstr>
      <vt:lpstr>Kraje z największą średnią szczęścia  </vt:lpstr>
      <vt:lpstr>Kraje z najmniejszą średnią szczęścia  </vt:lpstr>
      <vt:lpstr>Regiony od największej średniej szczęścia  </vt:lpstr>
      <vt:lpstr>Ragiony od najmniejszej średniej szczęścia  </vt:lpstr>
      <vt:lpstr>Polska na tle Top 10 krajów z największą i najniższą średnią szczęścia w latach 2015-2019 </vt:lpstr>
      <vt:lpstr>Korelacja między oczekiwaną długością życia a średnią szczęścia </vt:lpstr>
      <vt:lpstr>Korelacja między poczuciem wolności a średnią szczęścia </vt:lpstr>
      <vt:lpstr>Wsparcie społeczne (rodzina etc) a średnia szczęścia </vt:lpstr>
      <vt:lpstr>Wpływ PKB na średnią szczęścia </vt:lpstr>
      <vt:lpstr>Poziom zaufania obywateli do rządu w kontekście korupcji a średnia szczęścia </vt:lpstr>
      <vt:lpstr>Hojność mieszkańców a średnia szczęścia </vt:lpstr>
      <vt:lpstr>Szczęście bez granic - Największy wpływ na szczęście</vt:lpstr>
      <vt:lpstr>--the end--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Jurkiewicz</dc:creator>
  <cp:lastModifiedBy>Ag Second</cp:lastModifiedBy>
  <cp:revision>39</cp:revision>
  <dcterms:modified xsi:type="dcterms:W3CDTF">2023-10-29T16:26:55Z</dcterms:modified>
</cp:coreProperties>
</file>