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3" r:id="rId3"/>
    <p:sldId id="268" r:id="rId4"/>
    <p:sldId id="297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DD7E7-CF05-4DA8-9477-FECF37F22A89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BF1-35E3-477A-9FC1-36624D31F7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73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C86223-5FAD-4764-943F-EF15A229C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5173E4-95F9-4948-9B40-B0D167DAB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372261-6A23-47EB-A126-187C050B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F7478A-8924-4E60-8B76-AC32B34C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2551D9F-83DA-4121-878E-4C066CF3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025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4FCB1D-C046-4227-B6F7-5F71CB84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13FAEDD-2CC4-4B74-858C-CD02F508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CC5958-9FD5-4F9C-8389-8FA310A1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4ADFB5-CAB0-4393-ADD1-EF790FF5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362557-3D9E-46E4-8AB7-AEAB3EAD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E179DA4-617D-41E2-9E33-28456BF72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5F24DB0-43AB-4BC4-B6B1-E024F1ED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D04660-85FD-427A-8399-E8996032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6D7AB5-239B-47D3-8803-1B5CB567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1586F8-1602-4207-8972-672D17C4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5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A9FBE7-3348-496A-95D9-8C6D3D66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8B36BC-AD57-4369-B803-9C199D04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1F4854-7F62-4941-A2D6-A4E4221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CE98FB-8009-42FD-8AF8-8EEF80EF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C96080-05B3-468A-B5F0-F64F921B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605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00785E-092D-4740-A609-8E548BA8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B466DC5-6C08-4334-A1AD-E083BC41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B73A0B-EAE5-4002-A09B-08B8DCA5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52D62C-1779-4E0F-A494-11E4CA1A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5380EF-85A7-4B05-B21B-B0E5F51B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69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C2DFB8-9CD9-4BC4-8386-F7BE2B13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0049FA-BEE4-46E1-9BDD-D92BA235A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0B7B7DA-0974-4E2C-B7FD-6647F5D1A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8F61592-1F94-43F6-A9DE-314B9CE8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1ED896-D061-4646-BEC4-0011F7B6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15C0864-6C30-4CC7-82A2-387CB92D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78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C842D-3BA2-484A-92B6-0B78468F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105BB68-4B49-4C63-A25F-CAD52645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54320BF-EAAF-4FBA-8000-21A389F6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CAFBD12-CA51-4E59-B2D7-8D7C4747F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FAD99BD-E409-4363-8551-97163C79F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C1F22C4-7F8D-4802-B3C2-92083F06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B5649FD-70F8-4EAC-9C05-8B89E75A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D78D3BB-C742-4FF1-88CF-7C1710E8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2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A9B1F3-B6D8-4B24-A9FB-ADDAC154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4E8A2A0-548F-415D-96A9-E1714EAE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44A04DA-673C-4DBB-BB19-6680371C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824FA0-C9C8-48D3-BF98-17C497C6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49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FA75F94-C028-47E9-94A7-CDD5216C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8682911-0649-4CD4-AEDA-6F52055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B9D3504-B38B-4FC8-9FCE-AA11D8CC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933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C2E231-1760-4877-B355-95E348C6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C8E7E4-ABCB-4B47-892A-91AF1C732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E28FE10-AA7A-4D5B-855E-000D5BB59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C88D80F-2F26-4ED3-8046-D93F1EC9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BF0F70-807D-44A2-8D15-DAEAEAE8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678AA3-34D1-4936-BC39-79DC02EF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159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281B4-951C-41D9-A5F4-72071A3D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4923A2B-7D7A-49F0-9120-C873634CA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89C9E8-29CF-43EE-A047-EC5B279DF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2B78EC4-5B43-4301-9444-16F5EBE2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C1855D-8602-453A-8E09-E74D9D9B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EA817CE-7671-4BE9-892D-F3E516F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32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2ADE5C2-4A33-4CE4-9A30-79B58A68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42D2E3-323D-4579-B1E3-A7BB2A77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AEF1FF-EB76-437E-935B-3D4FFAF4C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41BA-D05B-4EA6-8DC8-D3182A03BB2A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A5046D-E196-49DA-AD45-9A1F0549C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017385-0B2F-46F9-A4BD-23732C2EA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270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uciml/mushroom-class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2" descr="So Many Mushrooms! (U.S. National Park Service)">
            <a:extLst>
              <a:ext uri="{FF2B5EF4-FFF2-40B4-BE49-F238E27FC236}">
                <a16:creationId xmlns:a16="http://schemas.microsoft.com/office/drawing/2014/main" id="{3B92F4B2-A604-4E92-8333-003BA7317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7" r="21000" b="45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3F7B609-ADEC-4C08-B48E-D514769C7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l-PL" sz="4400" b="1" dirty="0">
                <a:latin typeface="Arial" panose="020B0604020202020204" pitchFamily="34" charset="0"/>
                <a:cs typeface="Arial" panose="020B0604020202020204" pitchFamily="34" charset="0"/>
              </a:rPr>
              <a:t>Mushroom classification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449099-888F-4EBA-9EC1-3787A52A8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620072"/>
            <a:ext cx="4023359" cy="2086636"/>
          </a:xfrm>
        </p:spPr>
        <p:txBody>
          <a:bodyPr>
            <a:normAutofit/>
          </a:bodyPr>
          <a:lstStyle/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Data Virus</a:t>
            </a:r>
          </a:p>
          <a:p>
            <a:pPr algn="l"/>
            <a:endParaRPr lang="pl-PL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Dagmara Bromirska</a:t>
            </a: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Małgorzata Szczypiór</a:t>
            </a: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Bartosz Kulpa</a:t>
            </a: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Tomasz Ziółkowski</a:t>
            </a: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Konrad Grygo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277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0599A4C-C9CE-4330-995A-FAC1A585332A}"/>
              </a:ext>
            </a:extLst>
          </p:cNvPr>
          <p:cNvSpPr txBox="1"/>
          <p:nvPr/>
        </p:nvSpPr>
        <p:spPr>
          <a:xfrm>
            <a:off x="4167272" y="80211"/>
            <a:ext cx="7466563" cy="1390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Baza danych – </a:t>
            </a:r>
            <a:r>
              <a:rPr lang="pl-PL" sz="17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Mushroom Classification</a:t>
            </a:r>
            <a:endParaRPr lang="pl-PL" sz="17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Grzyby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jadalne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 oraz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trujące 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– ocena na podstawie 22 cech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8124 obserwacji, z czego 52% grzybów jest jadalnych</a:t>
            </a:r>
          </a:p>
        </p:txBody>
      </p:sp>
      <p:pic>
        <p:nvPicPr>
          <p:cNvPr id="7" name="Symbol zastępczy zawartości 4">
            <a:extLst>
              <a:ext uri="{FF2B5EF4-FFF2-40B4-BE49-F238E27FC236}">
                <a16:creationId xmlns:a16="http://schemas.microsoft.com/office/drawing/2014/main" id="{4961D2DC-F7CE-4809-A5D7-ACA227549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5397" y="1998739"/>
            <a:ext cx="3362325" cy="3429000"/>
          </a:xfr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D7C0A75-074D-4338-83A7-B5277D143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003" y="1998739"/>
            <a:ext cx="336232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2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4356769" y="-554380"/>
            <a:ext cx="7466563" cy="417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Zbiór bez wartości pustych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złożony (dokładny) opis każdego grzyba (12 kolorów blaszek, 10 kolorów kapelusza, 9 zapachów)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Usunięta tylko jedna cecha, identyczna dla wszystkich grzybów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Wstępne charakterystyki grzybów: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60FD0B37-B955-437B-B697-540BAB52D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31267"/>
              </p:ext>
            </p:extLst>
          </p:nvPr>
        </p:nvGraphicFramePr>
        <p:xfrm>
          <a:off x="4447892" y="2317676"/>
          <a:ext cx="64026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24">
                  <a:extLst>
                    <a:ext uri="{9D8B030D-6E8A-4147-A177-3AD203B41FA5}">
                      <a16:colId xmlns:a16="http://schemas.microsoft.com/office/drawing/2014/main" val="2628530749"/>
                    </a:ext>
                  </a:extLst>
                </a:gridCol>
                <a:gridCol w="3201324">
                  <a:extLst>
                    <a:ext uri="{9D8B030D-6E8A-4147-A177-3AD203B41FA5}">
                      <a16:colId xmlns:a16="http://schemas.microsoft.com/office/drawing/2014/main" val="4103627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Jadalnych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Trujących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7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Bezwonny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Brak przebarwień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2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1" dirty="0">
                          <a:solidFill>
                            <a:srgbClr val="FF0000"/>
                          </a:solidFill>
                        </a:rPr>
                        <a:t>Blaszka nie dotyka trzonka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rgbClr val="FF0000"/>
                          </a:solidFill>
                        </a:rPr>
                        <a:t>Blaszka nie dotyka trzonka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Gładka powierzchnia trzonka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Bliskie położenie blaszek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79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Szeroka blaszka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Pojedynczy pierścień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1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31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87E98F8-EF6A-46C2-BA30-53463DEDEB8A}"/>
              </a:ext>
            </a:extLst>
          </p:cNvPr>
          <p:cNvSpPr txBox="1"/>
          <p:nvPr/>
        </p:nvSpPr>
        <p:spPr>
          <a:xfrm>
            <a:off x="136358" y="80211"/>
            <a:ext cx="37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Grzyby jadalne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7F3DD5F-789D-451C-BF8E-890EB8CC6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8" y="1085855"/>
            <a:ext cx="4031796" cy="2461782"/>
          </a:xfrm>
          <a:prstGeom prst="rect">
            <a:avLst/>
          </a:prstGeom>
        </p:spPr>
      </p:pic>
      <p:pic>
        <p:nvPicPr>
          <p:cNvPr id="1026" name="Picture 2" descr="The Mushroom Farmer » Milky bell cap">
            <a:extLst>
              <a:ext uri="{FF2B5EF4-FFF2-40B4-BE49-F238E27FC236}">
                <a16:creationId xmlns:a16="http://schemas.microsoft.com/office/drawing/2014/main" id="{5F8A4F92-33D4-48B0-8F59-98C551746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29" y="1218649"/>
            <a:ext cx="2196193" cy="219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948556C-DB18-4BA5-805C-344B82F8A82D}"/>
              </a:ext>
            </a:extLst>
          </p:cNvPr>
          <p:cNvSpPr txBox="1"/>
          <p:nvPr/>
        </p:nvSpPr>
        <p:spPr>
          <a:xfrm>
            <a:off x="261257" y="685805"/>
            <a:ext cx="534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Grzyby o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dzwonowym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kapeluszu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są zazwyczaj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jadalne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D6B892E-50CD-4E77-8E03-272F04111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307" y="4138275"/>
            <a:ext cx="4279446" cy="2550444"/>
          </a:xfrm>
          <a:prstGeom prst="rect">
            <a:avLst/>
          </a:prstGeom>
        </p:spPr>
      </p:pic>
      <p:pic>
        <p:nvPicPr>
          <p:cNvPr id="1028" name="Picture 4" descr="No Odor Vector Images (43)">
            <a:extLst>
              <a:ext uri="{FF2B5EF4-FFF2-40B4-BE49-F238E27FC236}">
                <a16:creationId xmlns:a16="http://schemas.microsoft.com/office/drawing/2014/main" id="{880FAFE5-E6C4-4D6A-9EFF-07F66B4FC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57" y="4121947"/>
            <a:ext cx="22669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B07026A-259B-4B56-8977-E3D14E77C4FE}"/>
              </a:ext>
            </a:extLst>
          </p:cNvPr>
          <p:cNvSpPr txBox="1"/>
          <p:nvPr/>
        </p:nvSpPr>
        <p:spPr>
          <a:xfrm>
            <a:off x="8294915" y="3767148"/>
            <a:ext cx="372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A także te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bezwonne</a:t>
            </a:r>
          </a:p>
        </p:txBody>
      </p:sp>
    </p:spTree>
    <p:extLst>
      <p:ext uri="{BB962C8B-B14F-4D97-AF65-F5344CB8AC3E}">
        <p14:creationId xmlns:p14="http://schemas.microsoft.com/office/powerpoint/2010/main" val="211114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87E98F8-EF6A-46C2-BA30-53463DEDEB8A}"/>
              </a:ext>
            </a:extLst>
          </p:cNvPr>
          <p:cNvSpPr txBox="1"/>
          <p:nvPr/>
        </p:nvSpPr>
        <p:spPr>
          <a:xfrm>
            <a:off x="136358" y="80211"/>
            <a:ext cx="37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Grzyby trujące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48556C-DB18-4BA5-805C-344B82F8A82D}"/>
              </a:ext>
            </a:extLst>
          </p:cNvPr>
          <p:cNvSpPr txBox="1"/>
          <p:nvPr/>
        </p:nvSpPr>
        <p:spPr>
          <a:xfrm>
            <a:off x="261257" y="685805"/>
            <a:ext cx="632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Szare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pławożółte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blaszki to najczęściej oznaki grzybów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trujących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B07026A-259B-4B56-8977-E3D14E77C4FE}"/>
              </a:ext>
            </a:extLst>
          </p:cNvPr>
          <p:cNvSpPr txBox="1"/>
          <p:nvPr/>
        </p:nvSpPr>
        <p:spPr>
          <a:xfrm>
            <a:off x="6095999" y="3783393"/>
            <a:ext cx="573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Grzyby trujące zazwyczaj posiadają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białe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zielone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zarodniki</a:t>
            </a:r>
          </a:p>
        </p:txBody>
      </p:sp>
      <p:pic>
        <p:nvPicPr>
          <p:cNvPr id="2050" name="Picture 2" descr="Buff Fishy Milky (Lactifluus luteolus) - mushrooms of Eastern Texas">
            <a:extLst>
              <a:ext uri="{FF2B5EF4-FFF2-40B4-BE49-F238E27FC236}">
                <a16:creationId xmlns:a16="http://schemas.microsoft.com/office/drawing/2014/main" id="{57B0B93C-CDDE-4B61-A697-7F516A32F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920" y="144520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14374869-8971-48C7-B62F-58F1DB3D6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8" y="1084018"/>
            <a:ext cx="4298562" cy="25857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883CF49-11E9-4B8D-9448-CDB428B4A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970" y="4121947"/>
            <a:ext cx="4307301" cy="25857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0D1C45-A695-4484-89E8-B719E0CD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745" y="4121947"/>
            <a:ext cx="3132509" cy="243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3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78683" y="-609812"/>
            <a:ext cx="7466563" cy="2846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Wstępne przygotowanie danych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Encoding zmiennych jakościowych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B5C8AA4-D372-4C28-B25E-9941EE49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7" y="1003096"/>
            <a:ext cx="2085975" cy="3724275"/>
          </a:xfrm>
          <a:prstGeom prst="rect">
            <a:avLst/>
          </a:prstGeom>
        </p:spPr>
      </p:pic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5FCCEB9A-B6F9-4B04-87A9-D0B9065E4B5D}"/>
              </a:ext>
            </a:extLst>
          </p:cNvPr>
          <p:cNvSpPr/>
          <p:nvPr/>
        </p:nvSpPr>
        <p:spPr>
          <a:xfrm>
            <a:off x="2698511" y="2037635"/>
            <a:ext cx="2604407" cy="118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F736B19-F77B-4CE2-8831-3690B0F6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567" y="1003096"/>
            <a:ext cx="4714875" cy="381000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75E11CF-EF5B-4B86-A330-AF6A1D6206CA}"/>
              </a:ext>
            </a:extLst>
          </p:cNvPr>
          <p:cNvSpPr txBox="1"/>
          <p:nvPr/>
        </p:nvSpPr>
        <p:spPr>
          <a:xfrm>
            <a:off x="78682" y="5128907"/>
            <a:ext cx="7466563" cy="1977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Zmienna „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” jako target</a:t>
            </a:r>
            <a:b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Łącznie </a:t>
            </a:r>
            <a:r>
              <a:rPr lang="pl-PL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zmiennych objaśniających</a:t>
            </a:r>
            <a:endParaRPr lang="pl-PL" sz="17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102746" y="-457413"/>
            <a:ext cx="7573401" cy="4485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Ograniczenie zbioru danych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Podanie 21 szczegółowych parametrów mogłoby jednak przytłoczyć użytkownika naszej aplikacji</a:t>
            </a:r>
            <a:b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Dlatego też – zmniejszamy ilość zmiennych i ograniczamy się do najważniejszych cech, które jest w stanie podać użytkownik</a:t>
            </a:r>
            <a:b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Nasz ostateczny zbiór danych ma </a:t>
            </a:r>
            <a:r>
              <a:rPr lang="pl-PL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zmiennych objaśniających</a:t>
            </a:r>
            <a:br>
              <a:rPr lang="pl-PL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Zmienne dotyczą głównie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kapelusza, blaszek 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oraz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 trzonka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 – te cechy powinien być nam w stanie podać użytkownik aplikacji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0811882-72D0-4C7E-B63F-2AB37A59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08" y="3693658"/>
            <a:ext cx="6143625" cy="29813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B2CCEF-E434-424B-AD9D-35EFE6BE9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207" y="863374"/>
            <a:ext cx="4686047" cy="24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D409F7-E841-484A-9587-2E9F932D9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147" y="3797652"/>
            <a:ext cx="42862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0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2571416" y="-302865"/>
            <a:ext cx="7049168" cy="3019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Sprawdzenie różnych modeli uczenia maszynowego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Drzewa decyzyjne 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okazały się modelem o najwyższej dokładności. Niewiele gorsze były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KNN, SVC 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oraz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lasy losowe</a:t>
            </a:r>
            <a:b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Najsłabiej poradziła sobie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regresja logistyczna</a:t>
            </a:r>
            <a:b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Najważniejszą zmienną przy każdym modelu (oprócz SVC) było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przebarwienie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EE071F0-7B70-4E8E-9260-2DF8B8160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42" y="3135612"/>
            <a:ext cx="8363315" cy="33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4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26 Mushroom Wallpapers - Wallpaperboat">
            <a:extLst>
              <a:ext uri="{FF2B5EF4-FFF2-40B4-BE49-F238E27FC236}">
                <a16:creationId xmlns:a16="http://schemas.microsoft.com/office/drawing/2014/main" id="{152E55F6-2A5E-4DA8-8AF4-736BDE864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0" y="889908"/>
            <a:ext cx="121920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700" b="1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APLIKACJA</a:t>
            </a:r>
            <a:endParaRPr lang="en-US" sz="4700" b="1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3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yw pakietu Office">
  <a:themeElements>
    <a:clrScheme name="Czerwony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256</Words>
  <Application>Microsoft Office PowerPoint</Application>
  <PresentationFormat>Panoramiczny</PresentationFormat>
  <Paragraphs>53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Mushroom classification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Elections 2016</dc:title>
  <dc:creator>Konrad</dc:creator>
  <cp:lastModifiedBy> </cp:lastModifiedBy>
  <cp:revision>69</cp:revision>
  <dcterms:created xsi:type="dcterms:W3CDTF">2021-02-28T11:15:45Z</dcterms:created>
  <dcterms:modified xsi:type="dcterms:W3CDTF">2021-06-27T09:29:59Z</dcterms:modified>
</cp:coreProperties>
</file>