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Lora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maticSC-bold.fntdata"/><Relationship Id="rId1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eee04d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eee04d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eee04d4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eee04d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f2bb804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1f2bb804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eee04d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eee04d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1f2bb80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1f2bb80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eee04d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eee04d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0482583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0482583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eee04d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6eee04d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6eee04d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6eee04d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eee04d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eee04d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6eee04d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6eee04d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1800">
                <a:solidFill>
                  <a:srgbClr val="000000"/>
                </a:solidFill>
                <a:highlight>
                  <a:srgbClr val="F3F3F3"/>
                </a:highlight>
                <a:latin typeface="Lora"/>
                <a:ea typeface="Lora"/>
                <a:cs typeface="Lora"/>
                <a:sym typeface="Lora"/>
              </a:rPr>
              <a:t>World Development Indicators</a:t>
            </a:r>
            <a:endParaRPr b="0" sz="1800">
              <a:solidFill>
                <a:srgbClr val="000000"/>
              </a:solidFill>
              <a:highlight>
                <a:srgbClr val="F3F3F3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pl" sz="1250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lang="pl" sz="4800">
                <a:solidFill>
                  <a:srgbClr val="000000"/>
                </a:solidFill>
                <a:highlight>
                  <a:srgbClr val="F3F3F3"/>
                </a:highlight>
                <a:latin typeface="Lora"/>
                <a:ea typeface="Lora"/>
                <a:cs typeface="Lora"/>
                <a:sym typeface="Lora"/>
              </a:rPr>
              <a:t>Najlepsi z najlepszych</a:t>
            </a:r>
            <a:br>
              <a:rPr b="0" lang="pl" sz="4800">
                <a:solidFill>
                  <a:srgbClr val="000000"/>
                </a:solidFill>
                <a:highlight>
                  <a:srgbClr val="F3F3F3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b="0" lang="pl" sz="4800">
                <a:solidFill>
                  <a:srgbClr val="000000"/>
                </a:solidFill>
                <a:highlight>
                  <a:srgbClr val="F3F3F3"/>
                </a:highlight>
                <a:latin typeface="Lora"/>
                <a:ea typeface="Lora"/>
                <a:cs typeface="Lora"/>
                <a:sym typeface="Lora"/>
              </a:rPr>
              <a:t>i najgorsi z najgorszych</a:t>
            </a:r>
            <a:endParaRPr sz="4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13625"/>
            <a:ext cx="8520600" cy="961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500">
                <a:solidFill>
                  <a:srgbClr val="000000"/>
                </a:solidFill>
                <a:highlight>
                  <a:srgbClr val="F3F3F3"/>
                </a:highlight>
                <a:latin typeface="Lora"/>
                <a:ea typeface="Lora"/>
                <a:cs typeface="Lora"/>
                <a:sym typeface="Lora"/>
              </a:rPr>
              <a:t>P</a:t>
            </a:r>
            <a:r>
              <a:rPr b="0" lang="pl" sz="2500">
                <a:solidFill>
                  <a:srgbClr val="000000"/>
                </a:solidFill>
                <a:highlight>
                  <a:srgbClr val="F3F3F3"/>
                </a:highlight>
                <a:latin typeface="Lora"/>
                <a:ea typeface="Lora"/>
                <a:cs typeface="Lora"/>
                <a:sym typeface="Lora"/>
              </a:rPr>
              <a:t>aństwa Europy, które stały się potentatami lub… popadły w ruinę</a:t>
            </a:r>
            <a:endParaRPr sz="3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Korelacja PKB do ______________________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63" y="1082675"/>
            <a:ext cx="6810375" cy="381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150">
                <a:solidFill>
                  <a:srgbClr val="C1AA6C"/>
                </a:solidFill>
                <a:latin typeface="Arial"/>
                <a:ea typeface="Arial"/>
                <a:cs typeface="Arial"/>
                <a:sym typeface="Arial"/>
              </a:rPr>
              <a:t>Gross savings (% of GDP)</a:t>
            </a:r>
            <a:endParaRPr sz="50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9950"/>
            <a:ext cx="8835376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l" sz="232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Gross savings (current US$)</a:t>
            </a:r>
            <a:endParaRPr b="0" sz="232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250"/>
            <a:ext cx="8520599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Założenia analizy wskaźników ekonomicznym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71450" y="998000"/>
            <a:ext cx="84114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Zakres geograficzny:	</a:t>
            </a:r>
            <a:r>
              <a:rPr b="1" lang="pl"/>
              <a:t>kraje Europejskie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Zakres dat: 		</a:t>
            </a:r>
            <a:r>
              <a:rPr b="1" lang="pl"/>
              <a:t>lata 1980-2014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Wskaźnik bazowy:	</a:t>
            </a:r>
            <a:r>
              <a:rPr b="1" lang="pl"/>
              <a:t>PKB na osobę [$]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/>
              <a:t>Wybór państw: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Polska			</a:t>
            </a:r>
            <a:r>
              <a:rPr b="1" lang="pl"/>
              <a:t>(POL)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sąsiedzi Polski		</a:t>
            </a:r>
            <a:r>
              <a:rPr b="1" lang="pl"/>
              <a:t>(UKR, CZ)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gospodarki z rankingów </a:t>
            </a:r>
            <a:br>
              <a:rPr lang="pl"/>
            </a:br>
            <a:r>
              <a:rPr lang="pl"/>
              <a:t>“najlepszych do życia”</a:t>
            </a:r>
            <a:br>
              <a:rPr lang="pl"/>
            </a:br>
            <a:r>
              <a:rPr lang="pl"/>
              <a:t>				</a:t>
            </a:r>
            <a:r>
              <a:rPr b="1" lang="pl"/>
              <a:t>(ISL, FIN, LUX)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duże wzrosty 		</a:t>
            </a:r>
            <a:r>
              <a:rPr b="1" lang="pl"/>
              <a:t>(EST, IRL, BiH)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gospodarki zmagające</a:t>
            </a:r>
            <a:br>
              <a:rPr lang="pl"/>
            </a:br>
            <a:r>
              <a:rPr lang="pl"/>
              <a:t>się z kryzysem		</a:t>
            </a:r>
            <a:r>
              <a:rPr b="1" lang="pl"/>
              <a:t>(GR)</a:t>
            </a:r>
            <a:endParaRPr b="1"/>
          </a:p>
        </p:txBody>
      </p:sp>
      <p:grpSp>
        <p:nvGrpSpPr>
          <p:cNvPr id="64" name="Google Shape;64;p14"/>
          <p:cNvGrpSpPr/>
          <p:nvPr/>
        </p:nvGrpSpPr>
        <p:grpSpPr>
          <a:xfrm>
            <a:off x="4230700" y="998000"/>
            <a:ext cx="4889845" cy="3890548"/>
            <a:chOff x="4230700" y="998000"/>
            <a:chExt cx="4889845" cy="3890548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8962" l="21632" r="4512" t="14887"/>
            <a:stretch/>
          </p:blipFill>
          <p:spPr>
            <a:xfrm>
              <a:off x="4262950" y="998000"/>
              <a:ext cx="4857595" cy="3890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4230700" y="1590675"/>
              <a:ext cx="4287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PKB na osobę [$] gospodarek europejskich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32980"/>
            <a:ext cx="8690100" cy="40771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97810"/>
            <a:ext cx="8690101" cy="409329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Wybrane gospodarki do analizy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25" y="925125"/>
            <a:ext cx="7454350" cy="4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Korelacja PKB do bezrobocia (% całk. siły rob.)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713" y="952500"/>
            <a:ext cx="6224574" cy="405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Korelacja PKB do ______________________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175" y="996950"/>
            <a:ext cx="6308949" cy="3803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Korelacja PKB do ______________________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75" y="996950"/>
            <a:ext cx="6886850" cy="38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04800" y="309350"/>
            <a:ext cx="85377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2400">
                <a:latin typeface="Lora"/>
                <a:ea typeface="Lora"/>
                <a:cs typeface="Lora"/>
                <a:sym typeface="Lora"/>
              </a:rPr>
              <a:t>Korelacja PKB do ______________________</a:t>
            </a:r>
            <a:endParaRPr b="0"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63" y="996950"/>
            <a:ext cx="6886874" cy="3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