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77" r:id="rId10"/>
    <p:sldId id="267" r:id="rId11"/>
    <p:sldId id="278" r:id="rId12"/>
    <p:sldId id="275" r:id="rId13"/>
    <p:sldId id="276" r:id="rId14"/>
    <p:sldId id="274" r:id="rId15"/>
    <p:sldId id="262" r:id="rId16"/>
    <p:sldId id="263" r:id="rId17"/>
    <p:sldId id="264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BRz3lb9FN8RvCTm4dkdzY1y3oE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ł Mielniczek" initials="" lastIdx="2" clrIdx="0"/>
  <p:cmAuthor id="1" name="Maria Onuszko" initials="MO" lastIdx="1" clrIdx="1">
    <p:extLst>
      <p:ext uri="{19B8F6BF-5375-455C-9EA6-DF929625EA0E}">
        <p15:presenceInfo xmlns:p15="http://schemas.microsoft.com/office/powerpoint/2012/main" userId="Maria Onusz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567D60-540B-4FB9-9D68-974322EEE868}">
  <a:tblStyle styleId="{39567D60-540B-4FB9-9D68-974322EEE86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CDDC597-20CF-40B9-A615-3BFC032A14C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iu1\Desktop\InfoShare\projekt_SQL\excel_wykres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sia\Desktop\Projekt%20sql\do%20projektu_rankingi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sia\Desktop\Projekt%20sql\do%20projektu_rankingi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sia\Desktop\Projekt%20sql\wyliczenia_do_projektu_SQL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sia\Desktop\Projekt%20sql\do%20projektu_rankingi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sia\Desktop\Projekt%20sql\do%20projektu_rankingi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iu1\Desktop\InfoShare\projekt_SQL\excel_wykres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iu1\Desktop\InfoShare\projekt_SQL\excel_wykres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iu1\Desktop\InfoShare\projekt_SQL\excel_wykres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iu1\Desktop\InfoShare\projekt_SQL\excel_wykres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iu1\Desktop\InfoShare\projekt_SQL\excel_wykres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iu1\Desktop\InfoShare\projekt_SQL\excel_wykres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siu1\Desktop\InfoShare\projekt_SQL\excel_wykres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sia\Desktop\Projekt%20sql\do%20projektu_rankingi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[excel_wykresy.xlsx]pogoda_m-c!Tabela przestawna5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900" b="1" dirty="0"/>
              <a:t>SF Bay </a:t>
            </a:r>
            <a:r>
              <a:rPr lang="pl-PL" sz="900" b="1" dirty="0" err="1"/>
              <a:t>Area</a:t>
            </a:r>
            <a:r>
              <a:rPr lang="pl-PL" sz="900" b="1" dirty="0"/>
              <a:t> - </a:t>
            </a:r>
          </a:p>
          <a:p>
            <a:pPr>
              <a:defRPr sz="900" b="1"/>
            </a:pPr>
            <a:r>
              <a:rPr lang="pl-PL" sz="900" b="1" dirty="0" err="1"/>
              <a:t>Temperature</a:t>
            </a:r>
            <a:endParaRPr lang="pl-PL" sz="900" b="1" dirty="0"/>
          </a:p>
        </c:rich>
      </c:tx>
      <c:layout>
        <c:manualLayout>
          <c:xMode val="edge"/>
          <c:yMode val="edge"/>
          <c:x val="7.5611577460480264E-2"/>
          <c:y val="2.69946936211224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rgbClr val="0070C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rgbClr val="0070C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rgbClr val="0070C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rgbClr val="0070C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rgbClr val="0070C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rgbClr val="0070C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007541033633892"/>
          <c:y val="0.18613553769750438"/>
          <c:w val="0.53443172461761368"/>
          <c:h val="0.65479535210729845"/>
        </c:manualLayout>
      </c:layout>
      <c:lineChart>
        <c:grouping val="standard"/>
        <c:varyColors val="0"/>
        <c:ser>
          <c:idx val="0"/>
          <c:order val="0"/>
          <c:tx>
            <c:strRef>
              <c:f>'pogoda_m-c'!$B$67:$B$69</c:f>
              <c:strCache>
                <c:ptCount val="1"/>
                <c:pt idx="0">
                  <c:v>Mountain View - Max monthy temp.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'pogoda_m-c'!$A$70:$A$82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'pogoda_m-c'!$B$70:$B$82</c:f>
              <c:numCache>
                <c:formatCode>General</c:formatCode>
                <c:ptCount val="12"/>
                <c:pt idx="0">
                  <c:v>63.758000000000003</c:v>
                </c:pt>
                <c:pt idx="1">
                  <c:v>65.5</c:v>
                </c:pt>
                <c:pt idx="2">
                  <c:v>70.242000000000004</c:v>
                </c:pt>
                <c:pt idx="3">
                  <c:v>70.683000000000007</c:v>
                </c:pt>
                <c:pt idx="4">
                  <c:v>71.626999999999995</c:v>
                </c:pt>
                <c:pt idx="5">
                  <c:v>76.7</c:v>
                </c:pt>
                <c:pt idx="6">
                  <c:v>78.451999999999998</c:v>
                </c:pt>
                <c:pt idx="7">
                  <c:v>78.477000000000004</c:v>
                </c:pt>
                <c:pt idx="8">
                  <c:v>78.617000000000004</c:v>
                </c:pt>
                <c:pt idx="9">
                  <c:v>75.322999999999993</c:v>
                </c:pt>
                <c:pt idx="10">
                  <c:v>67.150000000000006</c:v>
                </c:pt>
                <c:pt idx="11">
                  <c:v>60.418999999999997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41-4C03-9CB3-4B7378F31B24}"/>
            </c:ext>
          </c:extLst>
        </c:ser>
        <c:ser>
          <c:idx val="1"/>
          <c:order val="1"/>
          <c:tx>
            <c:strRef>
              <c:f>'pogoda_m-c'!$C$67:$C$69</c:f>
              <c:strCache>
                <c:ptCount val="1"/>
                <c:pt idx="0">
                  <c:v>Mountain View - Mean monthly temp.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'pogoda_m-c'!$A$70:$A$82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'pogoda_m-c'!$C$70:$C$82</c:f>
              <c:numCache>
                <c:formatCode>General</c:formatCode>
                <c:ptCount val="12"/>
                <c:pt idx="0">
                  <c:v>51.645000000000003</c:v>
                </c:pt>
                <c:pt idx="1">
                  <c:v>56</c:v>
                </c:pt>
                <c:pt idx="2">
                  <c:v>60.225999999999999</c:v>
                </c:pt>
                <c:pt idx="3">
                  <c:v>60.716999999999999</c:v>
                </c:pt>
                <c:pt idx="4">
                  <c:v>62.966000000000001</c:v>
                </c:pt>
                <c:pt idx="5">
                  <c:v>67.2</c:v>
                </c:pt>
                <c:pt idx="6">
                  <c:v>69.887</c:v>
                </c:pt>
                <c:pt idx="7">
                  <c:v>69.923000000000002</c:v>
                </c:pt>
                <c:pt idx="8">
                  <c:v>67.75</c:v>
                </c:pt>
                <c:pt idx="9">
                  <c:v>62.741999999999997</c:v>
                </c:pt>
                <c:pt idx="10">
                  <c:v>56.15</c:v>
                </c:pt>
                <c:pt idx="11">
                  <c:v>50.71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41-4C03-9CB3-4B7378F31B24}"/>
            </c:ext>
          </c:extLst>
        </c:ser>
        <c:ser>
          <c:idx val="2"/>
          <c:order val="2"/>
          <c:tx>
            <c:strRef>
              <c:f>'pogoda_m-c'!$D$67:$D$69</c:f>
              <c:strCache>
                <c:ptCount val="1"/>
                <c:pt idx="0">
                  <c:v>Mountain View - Min monthly temp.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'pogoda_m-c'!$A$70:$A$82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'pogoda_m-c'!$D$70:$D$82</c:f>
              <c:numCache>
                <c:formatCode>General</c:formatCode>
                <c:ptCount val="12"/>
                <c:pt idx="0">
                  <c:v>41.402999999999999</c:v>
                </c:pt>
                <c:pt idx="1">
                  <c:v>47.018000000000001</c:v>
                </c:pt>
                <c:pt idx="2">
                  <c:v>49.79</c:v>
                </c:pt>
                <c:pt idx="3">
                  <c:v>50.417000000000002</c:v>
                </c:pt>
                <c:pt idx="4">
                  <c:v>53.847000000000001</c:v>
                </c:pt>
                <c:pt idx="5">
                  <c:v>57.15</c:v>
                </c:pt>
                <c:pt idx="6">
                  <c:v>60.887</c:v>
                </c:pt>
                <c:pt idx="7">
                  <c:v>61.137999999999998</c:v>
                </c:pt>
                <c:pt idx="8">
                  <c:v>57.45</c:v>
                </c:pt>
                <c:pt idx="9">
                  <c:v>51.274000000000001</c:v>
                </c:pt>
                <c:pt idx="10">
                  <c:v>46.317</c:v>
                </c:pt>
                <c:pt idx="11">
                  <c:v>42.161000000000001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41-4C03-9CB3-4B7378F31B24}"/>
            </c:ext>
          </c:extLst>
        </c:ser>
        <c:ser>
          <c:idx val="3"/>
          <c:order val="3"/>
          <c:tx>
            <c:strRef>
              <c:f>'pogoda_m-c'!$E$67:$E$69</c:f>
              <c:strCache>
                <c:ptCount val="1"/>
                <c:pt idx="0">
                  <c:v>Palo Alto - Max monthy temp.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'pogoda_m-c'!$A$70:$A$82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'pogoda_m-c'!$E$70:$E$82</c:f>
              <c:numCache>
                <c:formatCode>General</c:formatCode>
                <c:ptCount val="12"/>
                <c:pt idx="0">
                  <c:v>64.548000000000002</c:v>
                </c:pt>
                <c:pt idx="1">
                  <c:v>66</c:v>
                </c:pt>
                <c:pt idx="2">
                  <c:v>70.113</c:v>
                </c:pt>
                <c:pt idx="3">
                  <c:v>70.082999999999998</c:v>
                </c:pt>
                <c:pt idx="4">
                  <c:v>71.757999999999996</c:v>
                </c:pt>
                <c:pt idx="5">
                  <c:v>76.332999999999998</c:v>
                </c:pt>
                <c:pt idx="6">
                  <c:v>78.129000000000005</c:v>
                </c:pt>
                <c:pt idx="7">
                  <c:v>77.733999999999995</c:v>
                </c:pt>
                <c:pt idx="8">
                  <c:v>77.466999999999999</c:v>
                </c:pt>
                <c:pt idx="9">
                  <c:v>74.774000000000001</c:v>
                </c:pt>
                <c:pt idx="10">
                  <c:v>66.766999999999996</c:v>
                </c:pt>
                <c:pt idx="11">
                  <c:v>60.758000000000003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241-4C03-9CB3-4B7378F31B24}"/>
            </c:ext>
          </c:extLst>
        </c:ser>
        <c:ser>
          <c:idx val="4"/>
          <c:order val="4"/>
          <c:tx>
            <c:strRef>
              <c:f>'pogoda_m-c'!$F$67:$F$69</c:f>
              <c:strCache>
                <c:ptCount val="1"/>
                <c:pt idx="0">
                  <c:v>Palo Alto - Mean monthly temp.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'pogoda_m-c'!$A$70:$A$82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'pogoda_m-c'!$F$70:$F$82</c:f>
              <c:numCache>
                <c:formatCode>General</c:formatCode>
                <c:ptCount val="12"/>
                <c:pt idx="0">
                  <c:v>53.725999999999999</c:v>
                </c:pt>
                <c:pt idx="1">
                  <c:v>57.320999999999998</c:v>
                </c:pt>
                <c:pt idx="2">
                  <c:v>60.113</c:v>
                </c:pt>
                <c:pt idx="3">
                  <c:v>60.482999999999997</c:v>
                </c:pt>
                <c:pt idx="4">
                  <c:v>63.225999999999999</c:v>
                </c:pt>
                <c:pt idx="5">
                  <c:v>67.382999999999996</c:v>
                </c:pt>
                <c:pt idx="6">
                  <c:v>70.031999999999996</c:v>
                </c:pt>
                <c:pt idx="7">
                  <c:v>70.108999999999995</c:v>
                </c:pt>
                <c:pt idx="8">
                  <c:v>68.433000000000007</c:v>
                </c:pt>
                <c:pt idx="9">
                  <c:v>63.694000000000003</c:v>
                </c:pt>
                <c:pt idx="10">
                  <c:v>57.582999999999998</c:v>
                </c:pt>
                <c:pt idx="11">
                  <c:v>52.323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241-4C03-9CB3-4B7378F31B24}"/>
            </c:ext>
          </c:extLst>
        </c:ser>
        <c:ser>
          <c:idx val="5"/>
          <c:order val="5"/>
          <c:tx>
            <c:strRef>
              <c:f>'pogoda_m-c'!$G$67:$G$69</c:f>
              <c:strCache>
                <c:ptCount val="1"/>
                <c:pt idx="0">
                  <c:v>Palo Alto - Min monthly temp.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'pogoda_m-c'!$A$70:$A$82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'pogoda_m-c'!$G$70:$G$82</c:f>
              <c:numCache>
                <c:formatCode>General</c:formatCode>
                <c:ptCount val="12"/>
                <c:pt idx="0">
                  <c:v>42.613</c:v>
                </c:pt>
                <c:pt idx="1">
                  <c:v>48.429000000000002</c:v>
                </c:pt>
                <c:pt idx="2">
                  <c:v>49.935000000000002</c:v>
                </c:pt>
                <c:pt idx="3">
                  <c:v>50.8</c:v>
                </c:pt>
                <c:pt idx="4">
                  <c:v>54.5</c:v>
                </c:pt>
                <c:pt idx="5">
                  <c:v>58.667000000000002</c:v>
                </c:pt>
                <c:pt idx="6">
                  <c:v>61.984000000000002</c:v>
                </c:pt>
                <c:pt idx="7">
                  <c:v>62.063000000000002</c:v>
                </c:pt>
                <c:pt idx="8">
                  <c:v>59.05</c:v>
                </c:pt>
                <c:pt idx="9">
                  <c:v>52.274000000000001</c:v>
                </c:pt>
                <c:pt idx="10">
                  <c:v>48.017000000000003</c:v>
                </c:pt>
                <c:pt idx="11">
                  <c:v>43.451999999999998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241-4C03-9CB3-4B7378F31B24}"/>
            </c:ext>
          </c:extLst>
        </c:ser>
        <c:ser>
          <c:idx val="6"/>
          <c:order val="6"/>
          <c:tx>
            <c:strRef>
              <c:f>'pogoda_m-c'!$H$67:$H$69</c:f>
              <c:strCache>
                <c:ptCount val="1"/>
                <c:pt idx="0">
                  <c:v>Redwood City - Max monthy temp.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'pogoda_m-c'!$A$70:$A$82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'pogoda_m-c'!$H$70:$H$82</c:f>
              <c:numCache>
                <c:formatCode>General</c:formatCode>
                <c:ptCount val="12"/>
                <c:pt idx="0">
                  <c:v>61.145000000000003</c:v>
                </c:pt>
                <c:pt idx="1">
                  <c:v>62.768000000000001</c:v>
                </c:pt>
                <c:pt idx="2">
                  <c:v>68.031999999999996</c:v>
                </c:pt>
                <c:pt idx="3">
                  <c:v>68.132999999999996</c:v>
                </c:pt>
                <c:pt idx="4">
                  <c:v>68.613</c:v>
                </c:pt>
                <c:pt idx="5">
                  <c:v>75.400000000000006</c:v>
                </c:pt>
                <c:pt idx="6">
                  <c:v>77.370999999999995</c:v>
                </c:pt>
                <c:pt idx="7">
                  <c:v>77.984999999999999</c:v>
                </c:pt>
                <c:pt idx="8">
                  <c:v>76.25</c:v>
                </c:pt>
                <c:pt idx="9">
                  <c:v>73.081000000000003</c:v>
                </c:pt>
                <c:pt idx="10">
                  <c:v>64.983000000000004</c:v>
                </c:pt>
                <c:pt idx="11">
                  <c:v>58.871000000000002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241-4C03-9CB3-4B7378F31B24}"/>
            </c:ext>
          </c:extLst>
        </c:ser>
        <c:ser>
          <c:idx val="7"/>
          <c:order val="7"/>
          <c:tx>
            <c:strRef>
              <c:f>'pogoda_m-c'!$I$67:$I$69</c:f>
              <c:strCache>
                <c:ptCount val="1"/>
                <c:pt idx="0">
                  <c:v>Redwood City - Mean monthly temp.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'pogoda_m-c'!$A$70:$A$82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'pogoda_m-c'!$I$70:$I$82</c:f>
              <c:numCache>
                <c:formatCode>General</c:formatCode>
                <c:ptCount val="12"/>
                <c:pt idx="0">
                  <c:v>52.451999999999998</c:v>
                </c:pt>
                <c:pt idx="1">
                  <c:v>55.625</c:v>
                </c:pt>
                <c:pt idx="2">
                  <c:v>59.097000000000001</c:v>
                </c:pt>
                <c:pt idx="3">
                  <c:v>59.232999999999997</c:v>
                </c:pt>
                <c:pt idx="4">
                  <c:v>61.128999999999998</c:v>
                </c:pt>
                <c:pt idx="5">
                  <c:v>65.933000000000007</c:v>
                </c:pt>
                <c:pt idx="6">
                  <c:v>68.709999999999994</c:v>
                </c:pt>
                <c:pt idx="7">
                  <c:v>69.153999999999996</c:v>
                </c:pt>
                <c:pt idx="8">
                  <c:v>67.483000000000004</c:v>
                </c:pt>
                <c:pt idx="9">
                  <c:v>63.258000000000003</c:v>
                </c:pt>
                <c:pt idx="10">
                  <c:v>56.95</c:v>
                </c:pt>
                <c:pt idx="11">
                  <c:v>51.194000000000003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241-4C03-9CB3-4B7378F31B24}"/>
            </c:ext>
          </c:extLst>
        </c:ser>
        <c:ser>
          <c:idx val="8"/>
          <c:order val="8"/>
          <c:tx>
            <c:strRef>
              <c:f>'pogoda_m-c'!$J$67:$J$69</c:f>
              <c:strCache>
                <c:ptCount val="1"/>
                <c:pt idx="0">
                  <c:v>Redwood City - Min monthly temp.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'pogoda_m-c'!$A$70:$A$82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'pogoda_m-c'!$J$70:$J$82</c:f>
              <c:numCache>
                <c:formatCode>General</c:formatCode>
                <c:ptCount val="12"/>
                <c:pt idx="0">
                  <c:v>43.758000000000003</c:v>
                </c:pt>
                <c:pt idx="1">
                  <c:v>48.286000000000001</c:v>
                </c:pt>
                <c:pt idx="2">
                  <c:v>50.21</c:v>
                </c:pt>
                <c:pt idx="3">
                  <c:v>50.133000000000003</c:v>
                </c:pt>
                <c:pt idx="4">
                  <c:v>53.71</c:v>
                </c:pt>
                <c:pt idx="5">
                  <c:v>56.417000000000002</c:v>
                </c:pt>
                <c:pt idx="6">
                  <c:v>59.984000000000002</c:v>
                </c:pt>
                <c:pt idx="7">
                  <c:v>60.569000000000003</c:v>
                </c:pt>
                <c:pt idx="8">
                  <c:v>58.767000000000003</c:v>
                </c:pt>
                <c:pt idx="9">
                  <c:v>53.402999999999999</c:v>
                </c:pt>
                <c:pt idx="10">
                  <c:v>48.9</c:v>
                </c:pt>
                <c:pt idx="11">
                  <c:v>43.581000000000003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241-4C03-9CB3-4B7378F31B24}"/>
            </c:ext>
          </c:extLst>
        </c:ser>
        <c:ser>
          <c:idx val="9"/>
          <c:order val="9"/>
          <c:tx>
            <c:strRef>
              <c:f>'pogoda_m-c'!$K$67:$K$69</c:f>
              <c:strCache>
                <c:ptCount val="1"/>
                <c:pt idx="0">
                  <c:v>San Francisco - Max monthy temp.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'pogoda_m-c'!$A$70:$A$82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'pogoda_m-c'!$K$70:$K$82</c:f>
              <c:numCache>
                <c:formatCode>General</c:formatCode>
                <c:ptCount val="12"/>
                <c:pt idx="0">
                  <c:v>62.305999999999997</c:v>
                </c:pt>
                <c:pt idx="1">
                  <c:v>62.945999999999998</c:v>
                </c:pt>
                <c:pt idx="2">
                  <c:v>67.935000000000002</c:v>
                </c:pt>
                <c:pt idx="3">
                  <c:v>67.55</c:v>
                </c:pt>
                <c:pt idx="4">
                  <c:v>68.016000000000005</c:v>
                </c:pt>
                <c:pt idx="5">
                  <c:v>71.45</c:v>
                </c:pt>
                <c:pt idx="6">
                  <c:v>73.855000000000004</c:v>
                </c:pt>
                <c:pt idx="7">
                  <c:v>74.908000000000001</c:v>
                </c:pt>
                <c:pt idx="8">
                  <c:v>74.099999999999994</c:v>
                </c:pt>
                <c:pt idx="9">
                  <c:v>72.305999999999997</c:v>
                </c:pt>
                <c:pt idx="10">
                  <c:v>65.099999999999994</c:v>
                </c:pt>
                <c:pt idx="11">
                  <c:v>59.628999999999998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241-4C03-9CB3-4B7378F31B24}"/>
            </c:ext>
          </c:extLst>
        </c:ser>
        <c:ser>
          <c:idx val="10"/>
          <c:order val="10"/>
          <c:tx>
            <c:strRef>
              <c:f>'pogoda_m-c'!$L$67:$L$69</c:f>
              <c:strCache>
                <c:ptCount val="1"/>
                <c:pt idx="0">
                  <c:v>San Francisco - Mean monthly temp.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'pogoda_m-c'!$A$70:$A$82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'pogoda_m-c'!$L$70:$L$82</c:f>
              <c:numCache>
                <c:formatCode>General</c:formatCode>
                <c:ptCount val="12"/>
                <c:pt idx="0">
                  <c:v>53.354999999999997</c:v>
                </c:pt>
                <c:pt idx="1">
                  <c:v>55.606999999999999</c:v>
                </c:pt>
                <c:pt idx="2">
                  <c:v>58.805999999999997</c:v>
                </c:pt>
                <c:pt idx="3">
                  <c:v>58.667000000000002</c:v>
                </c:pt>
                <c:pt idx="4">
                  <c:v>60.774000000000001</c:v>
                </c:pt>
                <c:pt idx="5">
                  <c:v>63.433</c:v>
                </c:pt>
                <c:pt idx="6">
                  <c:v>66.968000000000004</c:v>
                </c:pt>
                <c:pt idx="7">
                  <c:v>67.891999999999996</c:v>
                </c:pt>
                <c:pt idx="8">
                  <c:v>66.466999999999999</c:v>
                </c:pt>
                <c:pt idx="9">
                  <c:v>62.677</c:v>
                </c:pt>
                <c:pt idx="10">
                  <c:v>57.183</c:v>
                </c:pt>
                <c:pt idx="11">
                  <c:v>52.597000000000001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241-4C03-9CB3-4B7378F31B24}"/>
            </c:ext>
          </c:extLst>
        </c:ser>
        <c:ser>
          <c:idx val="11"/>
          <c:order val="11"/>
          <c:tx>
            <c:strRef>
              <c:f>'pogoda_m-c'!$M$67:$M$69</c:f>
              <c:strCache>
                <c:ptCount val="1"/>
                <c:pt idx="0">
                  <c:v>San Francisco - Min monthly temp.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'pogoda_m-c'!$A$70:$A$82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'pogoda_m-c'!$M$70:$M$82</c:f>
              <c:numCache>
                <c:formatCode>General</c:formatCode>
                <c:ptCount val="12"/>
                <c:pt idx="0">
                  <c:v>43.871000000000002</c:v>
                </c:pt>
                <c:pt idx="1">
                  <c:v>47.893000000000001</c:v>
                </c:pt>
                <c:pt idx="2">
                  <c:v>49.305999999999997</c:v>
                </c:pt>
                <c:pt idx="3">
                  <c:v>49.366999999999997</c:v>
                </c:pt>
                <c:pt idx="4">
                  <c:v>53.048000000000002</c:v>
                </c:pt>
                <c:pt idx="5">
                  <c:v>54.883000000000003</c:v>
                </c:pt>
                <c:pt idx="6">
                  <c:v>59.548000000000002</c:v>
                </c:pt>
                <c:pt idx="7">
                  <c:v>60.384999999999998</c:v>
                </c:pt>
                <c:pt idx="8">
                  <c:v>58.417000000000002</c:v>
                </c:pt>
                <c:pt idx="9">
                  <c:v>52.418999999999997</c:v>
                </c:pt>
                <c:pt idx="10">
                  <c:v>48.933</c:v>
                </c:pt>
                <c:pt idx="11">
                  <c:v>45.113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8241-4C03-9CB3-4B7378F31B24}"/>
            </c:ext>
          </c:extLst>
        </c:ser>
        <c:ser>
          <c:idx val="12"/>
          <c:order val="12"/>
          <c:tx>
            <c:strRef>
              <c:f>'pogoda_m-c'!$N$67:$N$69</c:f>
              <c:strCache>
                <c:ptCount val="1"/>
                <c:pt idx="0">
                  <c:v>San Jose - Max monthy temp.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'pogoda_m-c'!$A$70:$A$82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'pogoda_m-c'!$N$70:$N$82</c:f>
              <c:numCache>
                <c:formatCode>General</c:formatCode>
                <c:ptCount val="12"/>
                <c:pt idx="0">
                  <c:v>64.113</c:v>
                </c:pt>
                <c:pt idx="1">
                  <c:v>65.195999999999998</c:v>
                </c:pt>
                <c:pt idx="2">
                  <c:v>71.387</c:v>
                </c:pt>
                <c:pt idx="3">
                  <c:v>71.400000000000006</c:v>
                </c:pt>
                <c:pt idx="4">
                  <c:v>72.790000000000006</c:v>
                </c:pt>
                <c:pt idx="5">
                  <c:v>79.150000000000006</c:v>
                </c:pt>
                <c:pt idx="6">
                  <c:v>80.451999999999998</c:v>
                </c:pt>
                <c:pt idx="7">
                  <c:v>80.738</c:v>
                </c:pt>
                <c:pt idx="8">
                  <c:v>78.599999999999994</c:v>
                </c:pt>
                <c:pt idx="9">
                  <c:v>75.483999999999995</c:v>
                </c:pt>
                <c:pt idx="10">
                  <c:v>67.233000000000004</c:v>
                </c:pt>
                <c:pt idx="11">
                  <c:v>60.613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8241-4C03-9CB3-4B7378F31B24}"/>
            </c:ext>
          </c:extLst>
        </c:ser>
        <c:ser>
          <c:idx val="13"/>
          <c:order val="13"/>
          <c:tx>
            <c:strRef>
              <c:f>'pogoda_m-c'!$O$67:$O$69</c:f>
              <c:strCache>
                <c:ptCount val="1"/>
                <c:pt idx="0">
                  <c:v>San Jose - Mean monthly temp.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'pogoda_m-c'!$A$70:$A$82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'pogoda_m-c'!$O$70:$O$82</c:f>
              <c:numCache>
                <c:formatCode>General</c:formatCode>
                <c:ptCount val="12"/>
                <c:pt idx="0">
                  <c:v>52.871000000000002</c:v>
                </c:pt>
                <c:pt idx="1">
                  <c:v>56.125</c:v>
                </c:pt>
                <c:pt idx="2">
                  <c:v>60.354999999999997</c:v>
                </c:pt>
                <c:pt idx="3">
                  <c:v>60.466999999999999</c:v>
                </c:pt>
                <c:pt idx="4">
                  <c:v>63.161000000000001</c:v>
                </c:pt>
                <c:pt idx="5">
                  <c:v>67.783000000000001</c:v>
                </c:pt>
                <c:pt idx="6">
                  <c:v>70.596999999999994</c:v>
                </c:pt>
                <c:pt idx="7">
                  <c:v>70.738</c:v>
                </c:pt>
                <c:pt idx="8">
                  <c:v>68.516999999999996</c:v>
                </c:pt>
                <c:pt idx="9">
                  <c:v>63.774000000000001</c:v>
                </c:pt>
                <c:pt idx="10">
                  <c:v>56.832999999999998</c:v>
                </c:pt>
                <c:pt idx="11">
                  <c:v>51.323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8241-4C03-9CB3-4B7378F31B24}"/>
            </c:ext>
          </c:extLst>
        </c:ser>
        <c:ser>
          <c:idx val="14"/>
          <c:order val="14"/>
          <c:tx>
            <c:strRef>
              <c:f>'pogoda_m-c'!$P$67:$P$69</c:f>
              <c:strCache>
                <c:ptCount val="1"/>
                <c:pt idx="0">
                  <c:v>San Jose - Min monthly temp.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'pogoda_m-c'!$A$70:$A$82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'pogoda_m-c'!$P$70:$P$82</c:f>
              <c:numCache>
                <c:formatCode>General</c:formatCode>
                <c:ptCount val="12"/>
                <c:pt idx="0">
                  <c:v>41.048000000000002</c:v>
                </c:pt>
                <c:pt idx="1">
                  <c:v>46.554000000000002</c:v>
                </c:pt>
                <c:pt idx="2">
                  <c:v>48.645000000000003</c:v>
                </c:pt>
                <c:pt idx="3">
                  <c:v>49.167000000000002</c:v>
                </c:pt>
                <c:pt idx="4">
                  <c:v>53.048000000000002</c:v>
                </c:pt>
                <c:pt idx="5">
                  <c:v>56.05</c:v>
                </c:pt>
                <c:pt idx="6">
                  <c:v>60.097000000000001</c:v>
                </c:pt>
                <c:pt idx="7">
                  <c:v>60.231000000000002</c:v>
                </c:pt>
                <c:pt idx="8">
                  <c:v>57.966999999999999</c:v>
                </c:pt>
                <c:pt idx="9">
                  <c:v>51.645000000000003</c:v>
                </c:pt>
                <c:pt idx="10">
                  <c:v>46.033000000000001</c:v>
                </c:pt>
                <c:pt idx="11">
                  <c:v>41.597000000000001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8241-4C03-9CB3-4B7378F31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2176240"/>
        <c:axId val="1472179568"/>
      </c:lineChart>
      <c:catAx>
        <c:axId val="1472176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 err="1"/>
                  <a:t>month</a:t>
                </a:r>
                <a:endParaRPr lang="pl-PL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72179568"/>
        <c:crosses val="autoZero"/>
        <c:auto val="1"/>
        <c:lblAlgn val="ctr"/>
        <c:lblOffset val="100"/>
        <c:noMultiLvlLbl val="0"/>
      </c:catAx>
      <c:valAx>
        <c:axId val="147217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 err="1"/>
                  <a:t>temperature</a:t>
                </a:r>
                <a:endParaRPr lang="pl-PL" dirty="0"/>
              </a:p>
            </c:rich>
          </c:tx>
          <c:layout>
            <c:manualLayout>
              <c:xMode val="edge"/>
              <c:yMode val="edge"/>
              <c:x val="6.7759797365089169E-3"/>
              <c:y val="0.366875993331063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7217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07393717717915"/>
          <c:y val="4.5539830237527848E-2"/>
          <c:w val="0.34032903290604483"/>
          <c:h val="0.900005669290609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200" b="1"/>
              <a:t>Liczba stacji dokujących w poszczególnych miastach</a:t>
            </a:r>
            <a:r>
              <a:rPr lang="pl-PL" sz="1200" b="1" baseline="0"/>
              <a:t> </a:t>
            </a:r>
            <a:endParaRPr lang="en-US" sz="12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projekt1!$L$17</c:f>
              <c:strCache>
                <c:ptCount val="1"/>
                <c:pt idx="0">
                  <c:v>dock_count_availability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projekt1!$J$18:$J$22</c:f>
              <c:strCache>
                <c:ptCount val="5"/>
                <c:pt idx="0">
                  <c:v>San Francisco</c:v>
                </c:pt>
                <c:pt idx="1">
                  <c:v>San Jose</c:v>
                </c:pt>
                <c:pt idx="2">
                  <c:v>Mountain View</c:v>
                </c:pt>
                <c:pt idx="3">
                  <c:v>Redwood City</c:v>
                </c:pt>
                <c:pt idx="4">
                  <c:v>Palo Alto</c:v>
                </c:pt>
              </c:strCache>
            </c:strRef>
          </c:cat>
          <c:val>
            <c:numRef>
              <c:f>projekt1!$L$18:$L$22</c:f>
              <c:numCache>
                <c:formatCode>General</c:formatCode>
                <c:ptCount val="5"/>
                <c:pt idx="0">
                  <c:v>665</c:v>
                </c:pt>
                <c:pt idx="1">
                  <c:v>264</c:v>
                </c:pt>
                <c:pt idx="2">
                  <c:v>117</c:v>
                </c:pt>
                <c:pt idx="3">
                  <c:v>115</c:v>
                </c:pt>
                <c:pt idx="4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30-4A1B-B141-96C9FED3E4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384400"/>
        <c:axId val="58386480"/>
      </c:barChart>
      <c:catAx>
        <c:axId val="58384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8386480"/>
        <c:crosses val="autoZero"/>
        <c:auto val="1"/>
        <c:lblAlgn val="ctr"/>
        <c:lblOffset val="100"/>
        <c:noMultiLvlLbl val="0"/>
      </c:catAx>
      <c:valAx>
        <c:axId val="5838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838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200" b="1" dirty="0"/>
              <a:t>Struktura procentowa rowerów,</a:t>
            </a:r>
            <a:r>
              <a:rPr lang="pl-PL" sz="1200" b="1" baseline="0" dirty="0"/>
              <a:t> które wyjechały z danego miasta niezależnie od warunków pogodowych oraz czasu</a:t>
            </a:r>
            <a:endParaRPr lang="en-US" sz="1200" b="1" dirty="0"/>
          </a:p>
        </c:rich>
      </c:tx>
      <c:layout>
        <c:manualLayout>
          <c:xMode val="edge"/>
          <c:yMode val="edge"/>
          <c:x val="0.10203454077861623"/>
          <c:y val="1.46175987256216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C0D-4EE0-AB83-09921BB2E5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C0D-4EE0-AB83-09921BB2E5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C0D-4EE0-AB83-09921BB2E5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C0D-4EE0-AB83-09921BB2E5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C0D-4EE0-AB83-09921BB2E5E0}"/>
              </c:ext>
            </c:extLst>
          </c:dPt>
          <c:dLbls>
            <c:dLbl>
              <c:idx val="0"/>
              <c:layout>
                <c:manualLayout>
                  <c:x val="-0.13899662206925401"/>
                  <c:y val="-0.22336060052165005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C0D-4EE0-AB83-09921BB2E5E0}"/>
                </c:ext>
              </c:extLst>
            </c:dLbl>
            <c:dLbl>
              <c:idx val="1"/>
              <c:layout>
                <c:manualLayout>
                  <c:x val="-5.3738626421697314E-2"/>
                  <c:y val="7.8417541557305348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C0D-4EE0-AB83-09921BB2E5E0}"/>
                </c:ext>
              </c:extLst>
            </c:dLbl>
            <c:dLbl>
              <c:idx val="2"/>
              <c:layout>
                <c:manualLayout>
                  <c:x val="-0.21529549431321085"/>
                  <c:y val="0.21048775153105859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C0D-4EE0-AB83-09921BB2E5E0}"/>
                </c:ext>
              </c:extLst>
            </c:dLbl>
            <c:dLbl>
              <c:idx val="3"/>
              <c:layout>
                <c:manualLayout>
                  <c:x val="-0.13562882764654419"/>
                  <c:y val="0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C0D-4EE0-AB83-09921BB2E5E0}"/>
                </c:ext>
              </c:extLst>
            </c:dLbl>
            <c:dLbl>
              <c:idx val="4"/>
              <c:layout>
                <c:manualLayout>
                  <c:x val="0.19933508311461068"/>
                  <c:y val="3.960994459025955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C0D-4EE0-AB83-09921BB2E5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projekt1!$F$18:$F$22</c:f>
              <c:strCache>
                <c:ptCount val="5"/>
                <c:pt idx="0">
                  <c:v>San Francisco</c:v>
                </c:pt>
                <c:pt idx="1">
                  <c:v>San Jose</c:v>
                </c:pt>
                <c:pt idx="2">
                  <c:v>Mountain View</c:v>
                </c:pt>
                <c:pt idx="3">
                  <c:v>Palo Alto</c:v>
                </c:pt>
                <c:pt idx="4">
                  <c:v>Redwood City</c:v>
                </c:pt>
              </c:strCache>
            </c:strRef>
          </c:cat>
          <c:val>
            <c:numRef>
              <c:f>projekt1!$H$18:$H$22</c:f>
              <c:numCache>
                <c:formatCode>0%</c:formatCode>
                <c:ptCount val="5"/>
                <c:pt idx="0">
                  <c:v>0.90111185908391411</c:v>
                </c:pt>
                <c:pt idx="1">
                  <c:v>5.6537788133303679E-2</c:v>
                </c:pt>
                <c:pt idx="2">
                  <c:v>2.711658474623074E-2</c:v>
                </c:pt>
                <c:pt idx="3">
                  <c:v>1.0109573869445743E-2</c:v>
                </c:pt>
                <c:pt idx="4">
                  <c:v>5.124194167105748E-3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C0D-4EE0-AB83-09921BB2E5E0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Liczba rowerów</a:t>
            </a:r>
            <a:r>
              <a:rPr lang="pl-PL" baseline="0" dirty="0">
                <a:latin typeface="Calibri" panose="020F0502020204030204" pitchFamily="34" charset="0"/>
                <a:cs typeface="Calibri" panose="020F0502020204030204" pitchFamily="34" charset="0"/>
              </a:rPr>
              <a:t> wypożyczonych w danym miesiącu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dni_tygodnia!$T$1</c:f>
              <c:strCache>
                <c:ptCount val="1"/>
                <c:pt idx="0">
                  <c:v>bikes_per_month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6D6-4022-BF7C-433104E4E7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dni_tygodnia!$S$2:$S$13</c:f>
              <c:strCache>
                <c:ptCount val="12"/>
                <c:pt idx="0">
                  <c:v>january  </c:v>
                </c:pt>
                <c:pt idx="1">
                  <c:v>february </c:v>
                </c:pt>
                <c:pt idx="2">
                  <c:v>march    </c:v>
                </c:pt>
                <c:pt idx="3">
                  <c:v>april    </c:v>
                </c:pt>
                <c:pt idx="4">
                  <c:v>may      </c:v>
                </c:pt>
                <c:pt idx="5">
                  <c:v>june     </c:v>
                </c:pt>
                <c:pt idx="6">
                  <c:v>july     </c:v>
                </c:pt>
                <c:pt idx="7">
                  <c:v>august   </c:v>
                </c:pt>
                <c:pt idx="8">
                  <c:v>september</c:v>
                </c:pt>
                <c:pt idx="9">
                  <c:v>october  </c:v>
                </c:pt>
                <c:pt idx="10">
                  <c:v>november </c:v>
                </c:pt>
                <c:pt idx="11">
                  <c:v>december </c:v>
                </c:pt>
              </c:strCache>
            </c:strRef>
          </c:cat>
          <c:val>
            <c:numRef>
              <c:f>dni_tygodnia!$T$2:$T$13</c:f>
              <c:numCache>
                <c:formatCode>General</c:formatCode>
                <c:ptCount val="12"/>
                <c:pt idx="0">
                  <c:v>52268</c:v>
                </c:pt>
                <c:pt idx="1">
                  <c:v>45425</c:v>
                </c:pt>
                <c:pt idx="2">
                  <c:v>56219</c:v>
                </c:pt>
                <c:pt idx="3">
                  <c:v>57584</c:v>
                </c:pt>
                <c:pt idx="4">
                  <c:v>58042</c:v>
                </c:pt>
                <c:pt idx="5">
                  <c:v>61889</c:v>
                </c:pt>
                <c:pt idx="6">
                  <c:v>63755</c:v>
                </c:pt>
                <c:pt idx="7">
                  <c:v>65221</c:v>
                </c:pt>
                <c:pt idx="8">
                  <c:v>56925</c:v>
                </c:pt>
                <c:pt idx="9">
                  <c:v>63325</c:v>
                </c:pt>
                <c:pt idx="10">
                  <c:v>49735</c:v>
                </c:pt>
                <c:pt idx="11">
                  <c:v>39571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D6-4022-BF7C-433104E4E7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9050544"/>
        <c:axId val="1657836128"/>
      </c:barChart>
      <c:catAx>
        <c:axId val="136905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657836128"/>
        <c:crosses val="autoZero"/>
        <c:auto val="1"/>
        <c:lblAlgn val="ctr"/>
        <c:lblOffset val="100"/>
        <c:noMultiLvlLbl val="0"/>
      </c:catAx>
      <c:valAx>
        <c:axId val="165783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36905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pl-PL">
                <a:latin typeface="Calibri" panose="020F0502020204030204" pitchFamily="34" charset="0"/>
                <a:cs typeface="Calibri" panose="020F0502020204030204" pitchFamily="34" charset="0"/>
              </a:rPr>
              <a:t>Liczba wypożyczonych rowerów w poszczególnych godzinach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godziny!$C$1</c:f>
              <c:strCache>
                <c:ptCount val="1"/>
                <c:pt idx="0">
                  <c:v>total_bikes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godziny!$B$2:$B$25</c:f>
              <c:numCache>
                <c:formatCode>h:mm:ss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0.16666666666666666</c:v>
                </c:pt>
                <c:pt idx="5">
                  <c:v>0.20833333333333334</c:v>
                </c:pt>
                <c:pt idx="6">
                  <c:v>0.25</c:v>
                </c:pt>
                <c:pt idx="7">
                  <c:v>0.29166666666666669</c:v>
                </c:pt>
                <c:pt idx="8">
                  <c:v>0.33333333333333331</c:v>
                </c:pt>
                <c:pt idx="9">
                  <c:v>0.375</c:v>
                </c:pt>
                <c:pt idx="10">
                  <c:v>0.41666666666666669</c:v>
                </c:pt>
                <c:pt idx="11">
                  <c:v>0.45833333333333331</c:v>
                </c:pt>
                <c:pt idx="12">
                  <c:v>0.5</c:v>
                </c:pt>
                <c:pt idx="13">
                  <c:v>0.54166666666666663</c:v>
                </c:pt>
                <c:pt idx="14">
                  <c:v>0.58333333333333337</c:v>
                </c:pt>
                <c:pt idx="15">
                  <c:v>0.625</c:v>
                </c:pt>
                <c:pt idx="16">
                  <c:v>0.66666666666666663</c:v>
                </c:pt>
                <c:pt idx="17">
                  <c:v>0.70833333333333337</c:v>
                </c:pt>
                <c:pt idx="18">
                  <c:v>0.75</c:v>
                </c:pt>
                <c:pt idx="19">
                  <c:v>0.79166666666666663</c:v>
                </c:pt>
                <c:pt idx="20">
                  <c:v>0.83333333333333337</c:v>
                </c:pt>
                <c:pt idx="21">
                  <c:v>0.875</c:v>
                </c:pt>
                <c:pt idx="22">
                  <c:v>0.91666666666666663</c:v>
                </c:pt>
                <c:pt idx="23">
                  <c:v>0.95833333333333337</c:v>
                </c:pt>
              </c:numCache>
            </c:numRef>
          </c:cat>
          <c:val>
            <c:numRef>
              <c:f>godziny!$C$2:$C$25</c:f>
              <c:numCache>
                <c:formatCode>General</c:formatCode>
                <c:ptCount val="24"/>
                <c:pt idx="0">
                  <c:v>2171</c:v>
                </c:pt>
                <c:pt idx="1">
                  <c:v>1189</c:v>
                </c:pt>
                <c:pt idx="2">
                  <c:v>688</c:v>
                </c:pt>
                <c:pt idx="3">
                  <c:v>346</c:v>
                </c:pt>
                <c:pt idx="4">
                  <c:v>1022</c:v>
                </c:pt>
                <c:pt idx="5">
                  <c:v>3449</c:v>
                </c:pt>
                <c:pt idx="6">
                  <c:v>14312</c:v>
                </c:pt>
                <c:pt idx="7">
                  <c:v>43939</c:v>
                </c:pt>
                <c:pt idx="8">
                  <c:v>85864</c:v>
                </c:pt>
                <c:pt idx="9">
                  <c:v>62897</c:v>
                </c:pt>
                <c:pt idx="10">
                  <c:v>30106</c:v>
                </c:pt>
                <c:pt idx="11">
                  <c:v>29141</c:v>
                </c:pt>
                <c:pt idx="12">
                  <c:v>34384</c:v>
                </c:pt>
                <c:pt idx="13">
                  <c:v>31740</c:v>
                </c:pt>
                <c:pt idx="14">
                  <c:v>27156</c:v>
                </c:pt>
                <c:pt idx="15">
                  <c:v>33223</c:v>
                </c:pt>
                <c:pt idx="16">
                  <c:v>59099</c:v>
                </c:pt>
                <c:pt idx="17">
                  <c:v>82705</c:v>
                </c:pt>
                <c:pt idx="18">
                  <c:v>57652</c:v>
                </c:pt>
                <c:pt idx="19">
                  <c:v>29188</c:v>
                </c:pt>
                <c:pt idx="20">
                  <c:v>16527</c:v>
                </c:pt>
                <c:pt idx="21">
                  <c:v>11277</c:v>
                </c:pt>
                <c:pt idx="22">
                  <c:v>7434</c:v>
                </c:pt>
                <c:pt idx="23">
                  <c:v>4450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83-484C-8F0E-0247A3815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7011984"/>
        <c:axId val="1437009904"/>
      </c:barChart>
      <c:catAx>
        <c:axId val="1437011984"/>
        <c:scaling>
          <c:orientation val="minMax"/>
        </c:scaling>
        <c:delete val="0"/>
        <c:axPos val="b"/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37009904"/>
        <c:crosses val="autoZero"/>
        <c:auto val="1"/>
        <c:lblAlgn val="ctr"/>
        <c:lblOffset val="100"/>
        <c:noMultiLvlLbl val="0"/>
      </c:catAx>
      <c:valAx>
        <c:axId val="143700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37011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pl-PL"/>
              <a:t>Liczba oddanych rowerów w poszczególnych godzinach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godziny!$A$33:$A$56</c:f>
              <c:numCache>
                <c:formatCode>h:mm:ss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0.16666666666666666</c:v>
                </c:pt>
                <c:pt idx="5">
                  <c:v>0.20833333333333334</c:v>
                </c:pt>
                <c:pt idx="6">
                  <c:v>0.25</c:v>
                </c:pt>
                <c:pt idx="7">
                  <c:v>0.29166666666666669</c:v>
                </c:pt>
                <c:pt idx="8">
                  <c:v>0.33333333333333331</c:v>
                </c:pt>
                <c:pt idx="9">
                  <c:v>0.375</c:v>
                </c:pt>
                <c:pt idx="10">
                  <c:v>0.41666666666666669</c:v>
                </c:pt>
                <c:pt idx="11">
                  <c:v>0.45833333333333331</c:v>
                </c:pt>
                <c:pt idx="12">
                  <c:v>0.5</c:v>
                </c:pt>
                <c:pt idx="13">
                  <c:v>0.54166666666666663</c:v>
                </c:pt>
                <c:pt idx="14">
                  <c:v>0.58333333333333337</c:v>
                </c:pt>
                <c:pt idx="15">
                  <c:v>0.625</c:v>
                </c:pt>
                <c:pt idx="16">
                  <c:v>0.66666666666666663</c:v>
                </c:pt>
                <c:pt idx="17">
                  <c:v>0.70833333333333337</c:v>
                </c:pt>
                <c:pt idx="18">
                  <c:v>0.75</c:v>
                </c:pt>
                <c:pt idx="19">
                  <c:v>0.79166666666666663</c:v>
                </c:pt>
                <c:pt idx="20">
                  <c:v>0.83333333333333337</c:v>
                </c:pt>
                <c:pt idx="21">
                  <c:v>0.875</c:v>
                </c:pt>
                <c:pt idx="22">
                  <c:v>0.91666666666666663</c:v>
                </c:pt>
                <c:pt idx="23">
                  <c:v>0.95833333333333337</c:v>
                </c:pt>
              </c:numCache>
            </c:numRef>
          </c:cat>
          <c:val>
            <c:numRef>
              <c:f>godziny!$B$33:$B$56</c:f>
              <c:numCache>
                <c:formatCode>General</c:formatCode>
                <c:ptCount val="24"/>
                <c:pt idx="0">
                  <c:v>2584</c:v>
                </c:pt>
                <c:pt idx="1">
                  <c:v>1242</c:v>
                </c:pt>
                <c:pt idx="2">
                  <c:v>820</c:v>
                </c:pt>
                <c:pt idx="3">
                  <c:v>380</c:v>
                </c:pt>
                <c:pt idx="4">
                  <c:v>974</c:v>
                </c:pt>
                <c:pt idx="5">
                  <c:v>2917</c:v>
                </c:pt>
                <c:pt idx="6">
                  <c:v>11945</c:v>
                </c:pt>
                <c:pt idx="7">
                  <c:v>37173</c:v>
                </c:pt>
                <c:pt idx="8">
                  <c:v>80039</c:v>
                </c:pt>
                <c:pt idx="9">
                  <c:v>70492</c:v>
                </c:pt>
                <c:pt idx="10">
                  <c:v>31258</c:v>
                </c:pt>
                <c:pt idx="11">
                  <c:v>26300</c:v>
                </c:pt>
                <c:pt idx="12">
                  <c:v>32699</c:v>
                </c:pt>
                <c:pt idx="13">
                  <c:v>31707</c:v>
                </c:pt>
                <c:pt idx="14">
                  <c:v>26946</c:v>
                </c:pt>
                <c:pt idx="15">
                  <c:v>30711</c:v>
                </c:pt>
                <c:pt idx="16">
                  <c:v>54584</c:v>
                </c:pt>
                <c:pt idx="17">
                  <c:v>84524</c:v>
                </c:pt>
                <c:pt idx="18">
                  <c:v>65346</c:v>
                </c:pt>
                <c:pt idx="19">
                  <c:v>33460</c:v>
                </c:pt>
                <c:pt idx="20">
                  <c:v>18432</c:v>
                </c:pt>
                <c:pt idx="21">
                  <c:v>12272</c:v>
                </c:pt>
                <c:pt idx="22">
                  <c:v>8281</c:v>
                </c:pt>
                <c:pt idx="23">
                  <c:v>4873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B2-46E5-8623-B0AC0F1A64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9576192"/>
        <c:axId val="1779574944"/>
      </c:barChart>
      <c:catAx>
        <c:axId val="1779576192"/>
        <c:scaling>
          <c:orientation val="minMax"/>
        </c:scaling>
        <c:delete val="0"/>
        <c:axPos val="b"/>
        <c:numFmt formatCode="h:mm:ss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pl-PL"/>
          </a:p>
        </c:txPr>
        <c:crossAx val="1779574944"/>
        <c:crosses val="autoZero"/>
        <c:auto val="1"/>
        <c:lblAlgn val="ctr"/>
        <c:lblOffset val="100"/>
        <c:noMultiLvlLbl val="0"/>
      </c:catAx>
      <c:valAx>
        <c:axId val="177957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pl-PL"/>
          </a:p>
        </c:txPr>
        <c:crossAx val="177957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[excel_wykresy.xlsx]pogoda_m-c!Tabela przestawna7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000" b="1"/>
              <a:t>SF Bay Area </a:t>
            </a:r>
          </a:p>
          <a:p>
            <a:pPr>
              <a:defRPr sz="1000" b="1"/>
            </a:pPr>
            <a:r>
              <a:rPr lang="pl-PL" sz="1000" b="1"/>
              <a:t>Wind</a:t>
            </a:r>
            <a:r>
              <a:rPr lang="pl-PL" sz="1000" b="1" baseline="0"/>
              <a:t> speed</a:t>
            </a:r>
            <a:endParaRPr lang="pl-PL" sz="1000" b="1"/>
          </a:p>
        </c:rich>
      </c:tx>
      <c:layout>
        <c:manualLayout>
          <c:xMode val="edge"/>
          <c:yMode val="edge"/>
          <c:x val="0.11024919838301446"/>
          <c:y val="3.68014194774483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rgbClr val="0070C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rgbClr val="0070C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rgbClr val="0070C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rgbClr val="0070C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rgbClr val="0070C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rgbClr val="0070C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rgbClr val="FF0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rgbClr val="00B05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7474574513094094E-2"/>
          <c:y val="0.18316961117543795"/>
          <c:w val="0.5575997068745866"/>
          <c:h val="0.67492265795419326"/>
        </c:manualLayout>
      </c:layout>
      <c:lineChart>
        <c:grouping val="standard"/>
        <c:varyColors val="0"/>
        <c:ser>
          <c:idx val="0"/>
          <c:order val="0"/>
          <c:tx>
            <c:strRef>
              <c:f>'pogoda_m-c'!$B$194:$B$196</c:f>
              <c:strCache>
                <c:ptCount val="1"/>
                <c:pt idx="0">
                  <c:v>Mountain View - Max monthly wind speed [mph]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'pogoda_m-c'!$A$197:$A$209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'pogoda_m-c'!$B$197:$B$209</c:f>
              <c:numCache>
                <c:formatCode>General</c:formatCode>
                <c:ptCount val="12"/>
                <c:pt idx="0">
                  <c:v>12.871</c:v>
                </c:pt>
                <c:pt idx="1">
                  <c:v>18.571000000000002</c:v>
                </c:pt>
                <c:pt idx="2">
                  <c:v>15.823</c:v>
                </c:pt>
                <c:pt idx="3">
                  <c:v>17.667000000000002</c:v>
                </c:pt>
                <c:pt idx="4">
                  <c:v>18.952000000000002</c:v>
                </c:pt>
                <c:pt idx="5">
                  <c:v>18.783000000000001</c:v>
                </c:pt>
                <c:pt idx="6">
                  <c:v>19.597000000000001</c:v>
                </c:pt>
                <c:pt idx="7">
                  <c:v>19.2</c:v>
                </c:pt>
                <c:pt idx="8">
                  <c:v>15.5</c:v>
                </c:pt>
                <c:pt idx="9">
                  <c:v>15.597</c:v>
                </c:pt>
                <c:pt idx="10">
                  <c:v>13.65</c:v>
                </c:pt>
                <c:pt idx="11">
                  <c:v>14.629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02-49D8-9BED-02733D018FCA}"/>
            </c:ext>
          </c:extLst>
        </c:ser>
        <c:ser>
          <c:idx val="1"/>
          <c:order val="1"/>
          <c:tx>
            <c:strRef>
              <c:f>'pogoda_m-c'!$C$194:$C$196</c:f>
              <c:strCache>
                <c:ptCount val="1"/>
                <c:pt idx="0">
                  <c:v>Mountain View - Mean monthly wind speed [mph]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'pogoda_m-c'!$A$197:$A$209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'pogoda_m-c'!$C$197:$C$209</c:f>
              <c:numCache>
                <c:formatCode>General</c:formatCode>
                <c:ptCount val="12"/>
                <c:pt idx="0">
                  <c:v>2.694</c:v>
                </c:pt>
                <c:pt idx="1">
                  <c:v>4.0179999999999998</c:v>
                </c:pt>
                <c:pt idx="2">
                  <c:v>4.984</c:v>
                </c:pt>
                <c:pt idx="3">
                  <c:v>6</c:v>
                </c:pt>
                <c:pt idx="4">
                  <c:v>6.6449999999999996</c:v>
                </c:pt>
                <c:pt idx="5">
                  <c:v>6.9169999999999998</c:v>
                </c:pt>
                <c:pt idx="6">
                  <c:v>7.3390000000000004</c:v>
                </c:pt>
                <c:pt idx="7">
                  <c:v>6.508</c:v>
                </c:pt>
                <c:pt idx="8">
                  <c:v>3.7</c:v>
                </c:pt>
                <c:pt idx="9">
                  <c:v>2.903</c:v>
                </c:pt>
                <c:pt idx="10">
                  <c:v>2.133</c:v>
                </c:pt>
                <c:pt idx="11">
                  <c:v>3.0649999999999999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02-49D8-9BED-02733D018FCA}"/>
            </c:ext>
          </c:extLst>
        </c:ser>
        <c:ser>
          <c:idx val="2"/>
          <c:order val="2"/>
          <c:tx>
            <c:strRef>
              <c:f>'pogoda_m-c'!$D$194:$D$196</c:f>
              <c:strCache>
                <c:ptCount val="1"/>
                <c:pt idx="0">
                  <c:v>Mountain View - Min monthly wind speed [mph]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'pogoda_m-c'!$A$197:$A$209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'pogoda_m-c'!$D$197:$D$209</c:f>
              <c:numCache>
                <c:formatCode>General</c:formatCode>
                <c:ptCount val="12"/>
                <c:pt idx="0">
                  <c:v>17.984000000000002</c:v>
                </c:pt>
                <c:pt idx="1">
                  <c:v>28.268000000000001</c:v>
                </c:pt>
                <c:pt idx="2">
                  <c:v>20.344999999999999</c:v>
                </c:pt>
                <c:pt idx="3">
                  <c:v>22.119</c:v>
                </c:pt>
                <c:pt idx="4">
                  <c:v>24.015999999999998</c:v>
                </c:pt>
                <c:pt idx="5">
                  <c:v>23.202999999999999</c:v>
                </c:pt>
                <c:pt idx="6">
                  <c:v>23.870999999999999</c:v>
                </c:pt>
                <c:pt idx="7">
                  <c:v>23.344000000000001</c:v>
                </c:pt>
                <c:pt idx="8">
                  <c:v>20.95</c:v>
                </c:pt>
                <c:pt idx="9">
                  <c:v>24.870999999999999</c:v>
                </c:pt>
                <c:pt idx="10">
                  <c:v>18.850000000000001</c:v>
                </c:pt>
                <c:pt idx="11">
                  <c:v>22.806000000000001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02-49D8-9BED-02733D018FCA}"/>
            </c:ext>
          </c:extLst>
        </c:ser>
        <c:ser>
          <c:idx val="3"/>
          <c:order val="3"/>
          <c:tx>
            <c:strRef>
              <c:f>'pogoda_m-c'!$E$194:$E$196</c:f>
              <c:strCache>
                <c:ptCount val="1"/>
                <c:pt idx="0">
                  <c:v>Palo Alto - Max monthly wind speed [mph]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'pogoda_m-c'!$A$197:$A$209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'pogoda_m-c'!$E$197:$E$209</c:f>
              <c:numCache>
                <c:formatCode>General</c:formatCode>
                <c:ptCount val="12"/>
                <c:pt idx="0">
                  <c:v>11.71</c:v>
                </c:pt>
                <c:pt idx="1">
                  <c:v>14.911</c:v>
                </c:pt>
                <c:pt idx="2">
                  <c:v>16.515999999999998</c:v>
                </c:pt>
                <c:pt idx="3">
                  <c:v>18.95</c:v>
                </c:pt>
                <c:pt idx="4">
                  <c:v>19.032</c:v>
                </c:pt>
                <c:pt idx="5">
                  <c:v>17.783000000000001</c:v>
                </c:pt>
                <c:pt idx="6">
                  <c:v>21.113</c:v>
                </c:pt>
                <c:pt idx="7">
                  <c:v>18.687999999999999</c:v>
                </c:pt>
                <c:pt idx="8">
                  <c:v>17.533000000000001</c:v>
                </c:pt>
                <c:pt idx="9">
                  <c:v>13.935</c:v>
                </c:pt>
                <c:pt idx="10">
                  <c:v>11.6</c:v>
                </c:pt>
                <c:pt idx="11">
                  <c:v>13.581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602-49D8-9BED-02733D018FCA}"/>
            </c:ext>
          </c:extLst>
        </c:ser>
        <c:ser>
          <c:idx val="4"/>
          <c:order val="4"/>
          <c:tx>
            <c:strRef>
              <c:f>'pogoda_m-c'!$F$194:$F$196</c:f>
              <c:strCache>
                <c:ptCount val="1"/>
                <c:pt idx="0">
                  <c:v>Palo Alto - Mean monthly wind speed [mph]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'pogoda_m-c'!$A$197:$A$209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'pogoda_m-c'!$F$197:$F$209</c:f>
              <c:numCache>
                <c:formatCode>General</c:formatCode>
                <c:ptCount val="12"/>
                <c:pt idx="0">
                  <c:v>3.097</c:v>
                </c:pt>
                <c:pt idx="1">
                  <c:v>6.1070000000000002</c:v>
                </c:pt>
                <c:pt idx="2">
                  <c:v>7.758</c:v>
                </c:pt>
                <c:pt idx="3">
                  <c:v>8.9830000000000005</c:v>
                </c:pt>
                <c:pt idx="4">
                  <c:v>8.8550000000000004</c:v>
                </c:pt>
                <c:pt idx="5">
                  <c:v>8.5670000000000002</c:v>
                </c:pt>
                <c:pt idx="6">
                  <c:v>9.452</c:v>
                </c:pt>
                <c:pt idx="7">
                  <c:v>9.0310000000000006</c:v>
                </c:pt>
                <c:pt idx="8">
                  <c:v>6.7830000000000004</c:v>
                </c:pt>
                <c:pt idx="9">
                  <c:v>5.048</c:v>
                </c:pt>
                <c:pt idx="10">
                  <c:v>4.25</c:v>
                </c:pt>
                <c:pt idx="11">
                  <c:v>5.1289999999999996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602-49D8-9BED-02733D018FCA}"/>
            </c:ext>
          </c:extLst>
        </c:ser>
        <c:ser>
          <c:idx val="5"/>
          <c:order val="5"/>
          <c:tx>
            <c:strRef>
              <c:f>'pogoda_m-c'!$G$194:$G$196</c:f>
              <c:strCache>
                <c:ptCount val="1"/>
                <c:pt idx="0">
                  <c:v>Palo Alto - Min monthly wind speed [mph]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'pogoda_m-c'!$A$197:$A$209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'pogoda_m-c'!$G$197:$G$209</c:f>
              <c:numCache>
                <c:formatCode>General</c:formatCode>
                <c:ptCount val="12"/>
                <c:pt idx="0">
                  <c:v>14.677</c:v>
                </c:pt>
                <c:pt idx="1">
                  <c:v>23.4</c:v>
                </c:pt>
                <c:pt idx="2">
                  <c:v>24.713999999999999</c:v>
                </c:pt>
                <c:pt idx="3">
                  <c:v>23.25</c:v>
                </c:pt>
                <c:pt idx="4">
                  <c:v>24.111000000000001</c:v>
                </c:pt>
                <c:pt idx="5">
                  <c:v>22.9</c:v>
                </c:pt>
                <c:pt idx="6">
                  <c:v>23.625</c:v>
                </c:pt>
                <c:pt idx="7">
                  <c:v>22.937999999999999</c:v>
                </c:pt>
                <c:pt idx="8">
                  <c:v>22.946999999999999</c:v>
                </c:pt>
                <c:pt idx="9">
                  <c:v>19.219000000000001</c:v>
                </c:pt>
                <c:pt idx="10">
                  <c:v>17.094000000000001</c:v>
                </c:pt>
                <c:pt idx="11">
                  <c:v>19.263000000000002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602-49D8-9BED-02733D018FCA}"/>
            </c:ext>
          </c:extLst>
        </c:ser>
        <c:ser>
          <c:idx val="6"/>
          <c:order val="6"/>
          <c:tx>
            <c:strRef>
              <c:f>'pogoda_m-c'!$H$194:$H$196</c:f>
              <c:strCache>
                <c:ptCount val="1"/>
                <c:pt idx="0">
                  <c:v>Redwood City - Max monthly wind speed [mph]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'pogoda_m-c'!$A$197:$A$209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'pogoda_m-c'!$H$197:$H$209</c:f>
              <c:numCache>
                <c:formatCode>General</c:formatCode>
                <c:ptCount val="12"/>
                <c:pt idx="0">
                  <c:v>7.6289999999999996</c:v>
                </c:pt>
                <c:pt idx="1">
                  <c:v>12.429</c:v>
                </c:pt>
                <c:pt idx="2">
                  <c:v>12.581</c:v>
                </c:pt>
                <c:pt idx="3">
                  <c:v>16.399999999999999</c:v>
                </c:pt>
                <c:pt idx="4">
                  <c:v>18.919</c:v>
                </c:pt>
                <c:pt idx="5">
                  <c:v>16.033000000000001</c:v>
                </c:pt>
                <c:pt idx="6">
                  <c:v>15.065</c:v>
                </c:pt>
                <c:pt idx="7">
                  <c:v>14.538</c:v>
                </c:pt>
                <c:pt idx="8">
                  <c:v>16.05</c:v>
                </c:pt>
                <c:pt idx="9">
                  <c:v>11.452</c:v>
                </c:pt>
                <c:pt idx="10">
                  <c:v>10.95</c:v>
                </c:pt>
                <c:pt idx="11">
                  <c:v>11.226000000000001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602-49D8-9BED-02733D018FCA}"/>
            </c:ext>
          </c:extLst>
        </c:ser>
        <c:ser>
          <c:idx val="7"/>
          <c:order val="7"/>
          <c:tx>
            <c:strRef>
              <c:f>'pogoda_m-c'!$I$194:$I$196</c:f>
              <c:strCache>
                <c:ptCount val="1"/>
                <c:pt idx="0">
                  <c:v>Redwood City - Mean monthly wind speed [mph]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'pogoda_m-c'!$A$197:$A$209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'pogoda_m-c'!$I$197:$I$209</c:f>
              <c:numCache>
                <c:formatCode>General</c:formatCode>
                <c:ptCount val="12"/>
                <c:pt idx="0">
                  <c:v>1.597</c:v>
                </c:pt>
                <c:pt idx="1">
                  <c:v>3.964</c:v>
                </c:pt>
                <c:pt idx="2">
                  <c:v>3.452</c:v>
                </c:pt>
                <c:pt idx="3">
                  <c:v>5.133</c:v>
                </c:pt>
                <c:pt idx="4">
                  <c:v>6.71</c:v>
                </c:pt>
                <c:pt idx="5">
                  <c:v>5.7830000000000004</c:v>
                </c:pt>
                <c:pt idx="6">
                  <c:v>4.9189999999999996</c:v>
                </c:pt>
                <c:pt idx="7">
                  <c:v>4.508</c:v>
                </c:pt>
                <c:pt idx="8">
                  <c:v>4.4669999999999996</c:v>
                </c:pt>
                <c:pt idx="9">
                  <c:v>2.71</c:v>
                </c:pt>
                <c:pt idx="10">
                  <c:v>2.117</c:v>
                </c:pt>
                <c:pt idx="11">
                  <c:v>2.855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602-49D8-9BED-02733D018FCA}"/>
            </c:ext>
          </c:extLst>
        </c:ser>
        <c:ser>
          <c:idx val="8"/>
          <c:order val="8"/>
          <c:tx>
            <c:strRef>
              <c:f>'pogoda_m-c'!$J$194:$J$196</c:f>
              <c:strCache>
                <c:ptCount val="1"/>
                <c:pt idx="0">
                  <c:v>Redwood City - Min monthly wind speed [mph]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'pogoda_m-c'!$A$197:$A$209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'pogoda_m-c'!$J$197:$J$209</c:f>
              <c:numCache>
                <c:formatCode>General</c:formatCode>
                <c:ptCount val="12"/>
                <c:pt idx="0">
                  <c:v>21.75</c:v>
                </c:pt>
                <c:pt idx="1">
                  <c:v>24.5</c:v>
                </c:pt>
                <c:pt idx="2">
                  <c:v>20.792000000000002</c:v>
                </c:pt>
                <c:pt idx="3">
                  <c:v>22.657</c:v>
                </c:pt>
                <c:pt idx="4">
                  <c:v>23.959</c:v>
                </c:pt>
                <c:pt idx="5">
                  <c:v>21.091000000000001</c:v>
                </c:pt>
                <c:pt idx="6">
                  <c:v>22.026</c:v>
                </c:pt>
                <c:pt idx="7">
                  <c:v>20.315999999999999</c:v>
                </c:pt>
                <c:pt idx="8">
                  <c:v>21.3</c:v>
                </c:pt>
                <c:pt idx="9">
                  <c:v>21.75</c:v>
                </c:pt>
                <c:pt idx="10">
                  <c:v>20.6</c:v>
                </c:pt>
                <c:pt idx="11">
                  <c:v>25.181999999999999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602-49D8-9BED-02733D018FCA}"/>
            </c:ext>
          </c:extLst>
        </c:ser>
        <c:ser>
          <c:idx val="9"/>
          <c:order val="9"/>
          <c:tx>
            <c:strRef>
              <c:f>'pogoda_m-c'!$K$194:$K$196</c:f>
              <c:strCache>
                <c:ptCount val="1"/>
                <c:pt idx="0">
                  <c:v>San Francisco - Max monthly wind speed [mph]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'pogoda_m-c'!$A$197:$A$209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'pogoda_m-c'!$K$197:$K$209</c:f>
              <c:numCache>
                <c:formatCode>General</c:formatCode>
                <c:ptCount val="12"/>
                <c:pt idx="0">
                  <c:v>13.161</c:v>
                </c:pt>
                <c:pt idx="1">
                  <c:v>19.446000000000002</c:v>
                </c:pt>
                <c:pt idx="2">
                  <c:v>18.065000000000001</c:v>
                </c:pt>
                <c:pt idx="3">
                  <c:v>21</c:v>
                </c:pt>
                <c:pt idx="4">
                  <c:v>21.047999999999998</c:v>
                </c:pt>
                <c:pt idx="5">
                  <c:v>20.483000000000001</c:v>
                </c:pt>
                <c:pt idx="6">
                  <c:v>20.177</c:v>
                </c:pt>
                <c:pt idx="7">
                  <c:v>19.707999999999998</c:v>
                </c:pt>
                <c:pt idx="8">
                  <c:v>22.3</c:v>
                </c:pt>
                <c:pt idx="9">
                  <c:v>19.161000000000001</c:v>
                </c:pt>
                <c:pt idx="10">
                  <c:v>16.033000000000001</c:v>
                </c:pt>
                <c:pt idx="11">
                  <c:v>16.806000000000001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602-49D8-9BED-02733D018FCA}"/>
            </c:ext>
          </c:extLst>
        </c:ser>
        <c:ser>
          <c:idx val="10"/>
          <c:order val="10"/>
          <c:tx>
            <c:strRef>
              <c:f>'pogoda_m-c'!$L$194:$L$196</c:f>
              <c:strCache>
                <c:ptCount val="1"/>
                <c:pt idx="0">
                  <c:v>San Francisco - Mean monthly wind speed [mph]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'pogoda_m-c'!$A$197:$A$209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'pogoda_m-c'!$L$197:$L$209</c:f>
              <c:numCache>
                <c:formatCode>General</c:formatCode>
                <c:ptCount val="12"/>
                <c:pt idx="0">
                  <c:v>4.1449999999999996</c:v>
                </c:pt>
                <c:pt idx="1">
                  <c:v>7.6429999999999998</c:v>
                </c:pt>
                <c:pt idx="2">
                  <c:v>7.274</c:v>
                </c:pt>
                <c:pt idx="3">
                  <c:v>9.2829999999999995</c:v>
                </c:pt>
                <c:pt idx="4">
                  <c:v>10.805999999999999</c:v>
                </c:pt>
                <c:pt idx="5">
                  <c:v>9.6170000000000009</c:v>
                </c:pt>
                <c:pt idx="6">
                  <c:v>10.323</c:v>
                </c:pt>
                <c:pt idx="7">
                  <c:v>9.6460000000000008</c:v>
                </c:pt>
                <c:pt idx="8">
                  <c:v>10.3</c:v>
                </c:pt>
                <c:pt idx="9">
                  <c:v>7.6609999999999996</c:v>
                </c:pt>
                <c:pt idx="10">
                  <c:v>5.65</c:v>
                </c:pt>
                <c:pt idx="11">
                  <c:v>6.1130000000000004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0602-49D8-9BED-02733D018FCA}"/>
            </c:ext>
          </c:extLst>
        </c:ser>
        <c:ser>
          <c:idx val="11"/>
          <c:order val="11"/>
          <c:tx>
            <c:strRef>
              <c:f>'pogoda_m-c'!$M$194:$M$196</c:f>
              <c:strCache>
                <c:ptCount val="1"/>
                <c:pt idx="0">
                  <c:v>San Francisco - Min monthly wind speed [mph]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'pogoda_m-c'!$A$197:$A$209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'pogoda_m-c'!$M$197:$M$209</c:f>
              <c:numCache>
                <c:formatCode>General</c:formatCode>
                <c:ptCount val="12"/>
                <c:pt idx="0">
                  <c:v>16.245999999999999</c:v>
                </c:pt>
                <c:pt idx="1">
                  <c:v>24.106999999999999</c:v>
                </c:pt>
                <c:pt idx="2">
                  <c:v>24.786000000000001</c:v>
                </c:pt>
                <c:pt idx="3">
                  <c:v>27.233000000000001</c:v>
                </c:pt>
                <c:pt idx="4">
                  <c:v>26.279</c:v>
                </c:pt>
                <c:pt idx="5">
                  <c:v>25.431000000000001</c:v>
                </c:pt>
                <c:pt idx="6">
                  <c:v>24.629000000000001</c:v>
                </c:pt>
                <c:pt idx="7">
                  <c:v>25.045999999999999</c:v>
                </c:pt>
                <c:pt idx="8">
                  <c:v>28.593</c:v>
                </c:pt>
                <c:pt idx="9">
                  <c:v>24.966999999999999</c:v>
                </c:pt>
                <c:pt idx="10">
                  <c:v>21.317</c:v>
                </c:pt>
                <c:pt idx="11">
                  <c:v>21.968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0602-49D8-9BED-02733D018FCA}"/>
            </c:ext>
          </c:extLst>
        </c:ser>
        <c:ser>
          <c:idx val="12"/>
          <c:order val="12"/>
          <c:tx>
            <c:strRef>
              <c:f>'pogoda_m-c'!$N$194:$N$196</c:f>
              <c:strCache>
                <c:ptCount val="1"/>
                <c:pt idx="0">
                  <c:v>San Jose - Max monthly wind speed [mph]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'pogoda_m-c'!$A$197:$A$209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'pogoda_m-c'!$N$197:$N$209</c:f>
              <c:numCache>
                <c:formatCode>General</c:formatCode>
                <c:ptCount val="12"/>
                <c:pt idx="0">
                  <c:v>11.194000000000001</c:v>
                </c:pt>
                <c:pt idx="1">
                  <c:v>16.696000000000002</c:v>
                </c:pt>
                <c:pt idx="2">
                  <c:v>16.952000000000002</c:v>
                </c:pt>
                <c:pt idx="3">
                  <c:v>18.516999999999999</c:v>
                </c:pt>
                <c:pt idx="4">
                  <c:v>19.581</c:v>
                </c:pt>
                <c:pt idx="5">
                  <c:v>17.733000000000001</c:v>
                </c:pt>
                <c:pt idx="6">
                  <c:v>17.838999999999999</c:v>
                </c:pt>
                <c:pt idx="7">
                  <c:v>17.585000000000001</c:v>
                </c:pt>
                <c:pt idx="8">
                  <c:v>17.933</c:v>
                </c:pt>
                <c:pt idx="9">
                  <c:v>15.387</c:v>
                </c:pt>
                <c:pt idx="10">
                  <c:v>13.3</c:v>
                </c:pt>
                <c:pt idx="11">
                  <c:v>14.339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0602-49D8-9BED-02733D018FCA}"/>
            </c:ext>
          </c:extLst>
        </c:ser>
        <c:ser>
          <c:idx val="13"/>
          <c:order val="13"/>
          <c:tx>
            <c:strRef>
              <c:f>'pogoda_m-c'!$O$194:$O$196</c:f>
              <c:strCache>
                <c:ptCount val="1"/>
                <c:pt idx="0">
                  <c:v>San Jose - Mean monthly wind speed [mph]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'pogoda_m-c'!$A$197:$A$209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'pogoda_m-c'!$O$197:$O$209</c:f>
              <c:numCache>
                <c:formatCode>General</c:formatCode>
                <c:ptCount val="12"/>
                <c:pt idx="0">
                  <c:v>2.758</c:v>
                </c:pt>
                <c:pt idx="1">
                  <c:v>5.7859999999999996</c:v>
                </c:pt>
                <c:pt idx="2">
                  <c:v>5.952</c:v>
                </c:pt>
                <c:pt idx="3">
                  <c:v>6.9829999999999997</c:v>
                </c:pt>
                <c:pt idx="4">
                  <c:v>7.726</c:v>
                </c:pt>
                <c:pt idx="5">
                  <c:v>7.117</c:v>
                </c:pt>
                <c:pt idx="6">
                  <c:v>7.3869999999999996</c:v>
                </c:pt>
                <c:pt idx="7">
                  <c:v>6.9080000000000004</c:v>
                </c:pt>
                <c:pt idx="8">
                  <c:v>6.6669999999999998</c:v>
                </c:pt>
                <c:pt idx="9">
                  <c:v>4.8550000000000004</c:v>
                </c:pt>
                <c:pt idx="10">
                  <c:v>4.0330000000000004</c:v>
                </c:pt>
                <c:pt idx="11">
                  <c:v>4.5810000000000004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0602-49D8-9BED-02733D018FCA}"/>
            </c:ext>
          </c:extLst>
        </c:ser>
        <c:ser>
          <c:idx val="14"/>
          <c:order val="14"/>
          <c:tx>
            <c:strRef>
              <c:f>'pogoda_m-c'!$P$194:$P$196</c:f>
              <c:strCache>
                <c:ptCount val="1"/>
                <c:pt idx="0">
                  <c:v>San Jose - Min monthly wind speed [mph]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'pogoda_m-c'!$A$197:$A$209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'pogoda_m-c'!$P$197:$P$209</c:f>
              <c:numCache>
                <c:formatCode>General</c:formatCode>
                <c:ptCount val="12"/>
                <c:pt idx="0">
                  <c:v>14.516999999999999</c:v>
                </c:pt>
                <c:pt idx="1">
                  <c:v>21.213999999999999</c:v>
                </c:pt>
                <c:pt idx="2">
                  <c:v>21.827999999999999</c:v>
                </c:pt>
                <c:pt idx="3">
                  <c:v>23.266999999999999</c:v>
                </c:pt>
                <c:pt idx="4">
                  <c:v>24.338999999999999</c:v>
                </c:pt>
                <c:pt idx="5">
                  <c:v>22.542000000000002</c:v>
                </c:pt>
                <c:pt idx="6">
                  <c:v>22.306000000000001</c:v>
                </c:pt>
                <c:pt idx="7">
                  <c:v>22.123000000000001</c:v>
                </c:pt>
                <c:pt idx="8">
                  <c:v>22.667000000000002</c:v>
                </c:pt>
                <c:pt idx="9">
                  <c:v>19.831</c:v>
                </c:pt>
                <c:pt idx="10">
                  <c:v>16.576000000000001</c:v>
                </c:pt>
                <c:pt idx="11">
                  <c:v>18.443000000000001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0602-49D8-9BED-02733D018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758304"/>
        <c:axId val="121763296"/>
      </c:lineChart>
      <c:catAx>
        <c:axId val="121758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 err="1"/>
                  <a:t>month</a:t>
                </a:r>
                <a:endParaRPr lang="pl-PL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21763296"/>
        <c:crosses val="autoZero"/>
        <c:auto val="1"/>
        <c:lblAlgn val="ctr"/>
        <c:lblOffset val="100"/>
        <c:noMultiLvlLbl val="0"/>
      </c:catAx>
      <c:valAx>
        <c:axId val="12176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wind </a:t>
                </a:r>
                <a:r>
                  <a:rPr lang="pl-PL" dirty="0" err="1"/>
                  <a:t>speed</a:t>
                </a:r>
                <a:r>
                  <a:rPr lang="pl-PL" dirty="0"/>
                  <a:t> [</a:t>
                </a:r>
                <a:r>
                  <a:rPr lang="pl-PL" dirty="0" err="1"/>
                  <a:t>mph</a:t>
                </a:r>
                <a:r>
                  <a:rPr lang="pl-PL" dirty="0"/>
                  <a:t>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21758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590301102072356"/>
          <c:y val="3.5472886726563159E-2"/>
          <c:w val="0.34025455188198106"/>
          <c:h val="0.950792199581141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[excel_wykresy.xlsx]pogoda_m-c!Tabela przestawna8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000" b="1" dirty="0"/>
              <a:t>SF Bay </a:t>
            </a:r>
            <a:r>
              <a:rPr lang="pl-PL" sz="1000" b="1" dirty="0" err="1"/>
              <a:t>Area</a:t>
            </a:r>
            <a:r>
              <a:rPr lang="pl-PL" sz="1000" b="1" dirty="0"/>
              <a:t> </a:t>
            </a:r>
          </a:p>
          <a:p>
            <a:pPr>
              <a:defRPr sz="1000" b="1"/>
            </a:pPr>
            <a:r>
              <a:rPr lang="pl-PL" sz="1000" b="1" i="0" u="none" strike="noStrike" baseline="0" dirty="0" err="1"/>
              <a:t>Percipitation</a:t>
            </a:r>
            <a:endParaRPr lang="pl-PL" sz="1000" b="1" dirty="0"/>
          </a:p>
        </c:rich>
      </c:tx>
      <c:layout>
        <c:manualLayout>
          <c:xMode val="edge"/>
          <c:yMode val="edge"/>
          <c:x val="0.87526983202166742"/>
          <c:y val="7.41278696427032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C000"/>
          </a:solidFill>
          <a:ln>
            <a:solidFill>
              <a:srgbClr val="FFC000"/>
            </a:solidFill>
          </a:ln>
          <a:effectLst/>
          <a:sp3d>
            <a:contourClr>
              <a:srgbClr val="FFC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0000"/>
          </a:solidFill>
          <a:ln>
            <a:solidFill>
              <a:srgbClr val="FF0000"/>
            </a:solidFill>
          </a:ln>
          <a:effectLst/>
          <a:sp3d>
            <a:contourClr>
              <a:srgbClr val="FF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B050"/>
          </a:solidFill>
          <a:ln>
            <a:solidFill>
              <a:srgbClr val="00B050"/>
            </a:solidFill>
          </a:ln>
          <a:effectLst/>
          <a:sp3d>
            <a:contourClr>
              <a:srgbClr val="00B05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7030A0"/>
          </a:solidFill>
          <a:ln>
            <a:solidFill>
              <a:srgbClr val="7030A0"/>
            </a:solidFill>
          </a:ln>
          <a:effectLst/>
          <a:sp3d>
            <a:contourClr>
              <a:srgbClr val="7030A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C000"/>
          </a:solidFill>
          <a:ln>
            <a:solidFill>
              <a:srgbClr val="FFC000"/>
            </a:solidFill>
          </a:ln>
          <a:effectLst/>
          <a:sp3d>
            <a:contourClr>
              <a:srgbClr val="FFC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0000"/>
          </a:solidFill>
          <a:ln>
            <a:solidFill>
              <a:srgbClr val="FF0000"/>
            </a:solidFill>
          </a:ln>
          <a:effectLst/>
          <a:sp3d>
            <a:contourClr>
              <a:srgbClr val="FF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B050"/>
          </a:solidFill>
          <a:ln>
            <a:solidFill>
              <a:srgbClr val="00B050"/>
            </a:solidFill>
          </a:ln>
          <a:effectLst/>
          <a:sp3d>
            <a:contourClr>
              <a:srgbClr val="00B05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7030A0"/>
          </a:solidFill>
          <a:ln>
            <a:solidFill>
              <a:srgbClr val="7030A0"/>
            </a:solidFill>
          </a:ln>
          <a:effectLst/>
          <a:sp3d>
            <a:contourClr>
              <a:srgbClr val="7030A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FC000"/>
          </a:solidFill>
          <a:ln>
            <a:solidFill>
              <a:srgbClr val="FFC000"/>
            </a:solidFill>
          </a:ln>
          <a:effectLst/>
          <a:sp3d>
            <a:contourClr>
              <a:srgbClr val="FFC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0000"/>
          </a:solidFill>
          <a:ln>
            <a:solidFill>
              <a:srgbClr val="FF0000"/>
            </a:solidFill>
          </a:ln>
          <a:effectLst/>
          <a:sp3d>
            <a:contourClr>
              <a:srgbClr val="FF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00B050"/>
          </a:solidFill>
          <a:ln>
            <a:solidFill>
              <a:srgbClr val="00B050"/>
            </a:solidFill>
          </a:ln>
          <a:effectLst/>
          <a:sp3d>
            <a:contourClr>
              <a:srgbClr val="00B05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7030A0"/>
          </a:solidFill>
          <a:ln>
            <a:solidFill>
              <a:srgbClr val="7030A0"/>
            </a:solidFill>
          </a:ln>
          <a:effectLst/>
          <a:sp3d>
            <a:contourClr>
              <a:srgbClr val="7030A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386062638944534E-2"/>
          <c:y val="4.5144412366490916E-2"/>
          <c:w val="0.76953422695969453"/>
          <c:h val="0.779359860100245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'pogoda_m-c'!$B$257:$B$258</c:f>
              <c:strCache>
                <c:ptCount val="1"/>
                <c:pt idx="0">
                  <c:v>Mountain View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'pogoda_m-c'!$A$259:$A$271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'pogoda_m-c'!$B$259:$B$271</c:f>
              <c:numCache>
                <c:formatCode>General</c:formatCode>
                <c:ptCount val="12"/>
                <c:pt idx="0">
                  <c:v>1E-3</c:v>
                </c:pt>
                <c:pt idx="1">
                  <c:v>8.5999999999999993E-2</c:v>
                </c:pt>
                <c:pt idx="2">
                  <c:v>2.5999999999999999E-2</c:v>
                </c:pt>
                <c:pt idx="3">
                  <c:v>2.9000000000000001E-2</c:v>
                </c:pt>
                <c:pt idx="4">
                  <c:v>0.01</c:v>
                </c:pt>
                <c:pt idx="5">
                  <c:v>2E-3</c:v>
                </c:pt>
                <c:pt idx="6">
                  <c:v>0</c:v>
                </c:pt>
                <c:pt idx="7">
                  <c:v>0</c:v>
                </c:pt>
                <c:pt idx="8">
                  <c:v>4.2000000000000003E-2</c:v>
                </c:pt>
                <c:pt idx="9">
                  <c:v>4.0000000000000001E-3</c:v>
                </c:pt>
                <c:pt idx="10">
                  <c:v>2.8000000000000001E-2</c:v>
                </c:pt>
                <c:pt idx="11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21-47EB-8398-139DFD8E163A}"/>
            </c:ext>
          </c:extLst>
        </c:ser>
        <c:ser>
          <c:idx val="1"/>
          <c:order val="1"/>
          <c:tx>
            <c:strRef>
              <c:f>'pogoda_m-c'!$C$257:$C$258</c:f>
              <c:strCache>
                <c:ptCount val="1"/>
                <c:pt idx="0">
                  <c:v>Palo Alto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  <a:sp3d>
              <a:contourClr>
                <a:srgbClr val="FFC000"/>
              </a:contourClr>
            </a:sp3d>
          </c:spPr>
          <c:invertIfNegative val="0"/>
          <c:cat>
            <c:strRef>
              <c:f>'pogoda_m-c'!$A$259:$A$271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'pogoda_m-c'!$C$259:$C$271</c:f>
              <c:numCache>
                <c:formatCode>General</c:formatCode>
                <c:ptCount val="12"/>
                <c:pt idx="0">
                  <c:v>1E-3</c:v>
                </c:pt>
                <c:pt idx="1">
                  <c:v>4.9000000000000002E-2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8.0000000000000002E-3</c:v>
                </c:pt>
                <c:pt idx="9">
                  <c:v>0</c:v>
                </c:pt>
                <c:pt idx="10">
                  <c:v>0.01</c:v>
                </c:pt>
                <c:pt idx="11">
                  <c:v>3.0000000000000001E-3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21-47EB-8398-139DFD8E163A}"/>
            </c:ext>
          </c:extLst>
        </c:ser>
        <c:ser>
          <c:idx val="2"/>
          <c:order val="2"/>
          <c:tx>
            <c:strRef>
              <c:f>'pogoda_m-c'!$D$257:$D$258</c:f>
              <c:strCache>
                <c:ptCount val="1"/>
                <c:pt idx="0">
                  <c:v>Redwood City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  <a:sp3d>
              <a:contourClr>
                <a:srgbClr val="FF0000"/>
              </a:contourClr>
            </a:sp3d>
          </c:spPr>
          <c:invertIfNegative val="0"/>
          <c:cat>
            <c:strRef>
              <c:f>'pogoda_m-c'!$A$259:$A$271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'pogoda_m-c'!$D$259:$D$271</c:f>
              <c:numCache>
                <c:formatCode>General</c:formatCode>
                <c:ptCount val="12"/>
                <c:pt idx="0">
                  <c:v>0</c:v>
                </c:pt>
                <c:pt idx="1">
                  <c:v>7.0000000000000001E-3</c:v>
                </c:pt>
                <c:pt idx="2">
                  <c:v>1E-3</c:v>
                </c:pt>
                <c:pt idx="3">
                  <c:v>4.0000000000000001E-3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7.0000000000000001E-3</c:v>
                </c:pt>
                <c:pt idx="9">
                  <c:v>1E-3</c:v>
                </c:pt>
                <c:pt idx="10">
                  <c:v>1E-3</c:v>
                </c:pt>
                <c:pt idx="11">
                  <c:v>3.3000000000000002E-2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21-47EB-8398-139DFD8E163A}"/>
            </c:ext>
          </c:extLst>
        </c:ser>
        <c:ser>
          <c:idx val="3"/>
          <c:order val="3"/>
          <c:tx>
            <c:strRef>
              <c:f>'pogoda_m-c'!$E$257:$E$258</c:f>
              <c:strCache>
                <c:ptCount val="1"/>
                <c:pt idx="0">
                  <c:v>San Francisco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  <a:sp3d>
              <a:contourClr>
                <a:srgbClr val="00B050"/>
              </a:contourClr>
            </a:sp3d>
          </c:spPr>
          <c:invertIfNegative val="0"/>
          <c:cat>
            <c:strRef>
              <c:f>'pogoda_m-c'!$A$259:$A$271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'pogoda_m-c'!$E$259:$E$271</c:f>
              <c:numCache>
                <c:formatCode>General</c:formatCode>
                <c:ptCount val="12"/>
                <c:pt idx="0">
                  <c:v>0</c:v>
                </c:pt>
                <c:pt idx="1">
                  <c:v>0.107</c:v>
                </c:pt>
                <c:pt idx="2">
                  <c:v>4.3999999999999997E-2</c:v>
                </c:pt>
                <c:pt idx="3">
                  <c:v>4.1000000000000002E-2</c:v>
                </c:pt>
                <c:pt idx="4">
                  <c:v>0</c:v>
                </c:pt>
                <c:pt idx="5">
                  <c:v>3.0000000000000001E-3</c:v>
                </c:pt>
                <c:pt idx="6">
                  <c:v>0</c:v>
                </c:pt>
                <c:pt idx="7">
                  <c:v>0</c:v>
                </c:pt>
                <c:pt idx="8">
                  <c:v>1.0999999999999999E-2</c:v>
                </c:pt>
                <c:pt idx="9">
                  <c:v>8.9999999999999993E-3</c:v>
                </c:pt>
                <c:pt idx="10">
                  <c:v>4.4999999999999998E-2</c:v>
                </c:pt>
                <c:pt idx="11">
                  <c:v>0.14899999999999999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21-47EB-8398-139DFD8E163A}"/>
            </c:ext>
          </c:extLst>
        </c:ser>
        <c:ser>
          <c:idx val="4"/>
          <c:order val="4"/>
          <c:tx>
            <c:strRef>
              <c:f>'pogoda_m-c'!$F$257:$F$258</c:f>
              <c:strCache>
                <c:ptCount val="1"/>
                <c:pt idx="0">
                  <c:v>San Jose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  <a:sp3d>
              <a:contourClr>
                <a:srgbClr val="7030A0"/>
              </a:contourClr>
            </a:sp3d>
          </c:spPr>
          <c:invertIfNegative val="0"/>
          <c:cat>
            <c:strRef>
              <c:f>'pogoda_m-c'!$A$259:$A$271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'pogoda_m-c'!$F$259:$F$271</c:f>
              <c:numCache>
                <c:formatCode>General</c:formatCode>
                <c:ptCount val="12"/>
                <c:pt idx="0">
                  <c:v>2E-3</c:v>
                </c:pt>
                <c:pt idx="1">
                  <c:v>7.8E-2</c:v>
                </c:pt>
                <c:pt idx="2">
                  <c:v>2.5000000000000001E-2</c:v>
                </c:pt>
                <c:pt idx="3">
                  <c:v>1.6E-2</c:v>
                </c:pt>
                <c:pt idx="4">
                  <c:v>8.0000000000000002E-3</c:v>
                </c:pt>
                <c:pt idx="5">
                  <c:v>2E-3</c:v>
                </c:pt>
                <c:pt idx="6">
                  <c:v>0</c:v>
                </c:pt>
                <c:pt idx="7">
                  <c:v>1E-3</c:v>
                </c:pt>
                <c:pt idx="8">
                  <c:v>1.7000000000000001E-2</c:v>
                </c:pt>
                <c:pt idx="9">
                  <c:v>0.01</c:v>
                </c:pt>
                <c:pt idx="10">
                  <c:v>3.9E-2</c:v>
                </c:pt>
                <c:pt idx="11">
                  <c:v>0.127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21-47EB-8398-139DFD8E16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00"/>
        <c:axId val="1285243840"/>
        <c:axId val="1285246752"/>
      </c:barChart>
      <c:catAx>
        <c:axId val="1285243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 err="1"/>
                  <a:t>month</a:t>
                </a:r>
                <a:endParaRPr lang="pl-PL" dirty="0"/>
              </a:p>
            </c:rich>
          </c:tx>
          <c:layout>
            <c:manualLayout>
              <c:xMode val="edge"/>
              <c:yMode val="edge"/>
              <c:x val="0.41438851985502562"/>
              <c:y val="0.903056084812467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285246752"/>
        <c:crosses val="autoZero"/>
        <c:auto val="1"/>
        <c:lblAlgn val="ctr"/>
        <c:lblOffset val="100"/>
        <c:noMultiLvlLbl val="0"/>
      </c:catAx>
      <c:valAx>
        <c:axId val="128524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pl-PL" sz="1000" b="0" i="0" u="none" strike="noStrike" kern="1200" baseline="0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sz="1000" b="0" i="0" u="none" strike="noStrike" kern="1200" baseline="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percipitation</a:t>
                </a:r>
                <a:endParaRPr lang="pl-PL" sz="1000" b="0" i="0" u="none" strike="noStrike" kern="1200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endParaRPr>
              </a:p>
            </c:rich>
          </c:tx>
          <c:layout>
            <c:manualLayout>
              <c:xMode val="edge"/>
              <c:yMode val="edge"/>
              <c:x val="1.1914947935690246E-2"/>
              <c:y val="0.307620419875195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pl-PL" sz="1000" b="0" i="0" u="none" strike="noStrike" kern="1200" baseline="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285243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[excel_wykresy.xlsx]event_m-c rok!Tabela przestawna10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C000"/>
          </a:solidFill>
          <a:ln>
            <a:solidFill>
              <a:srgbClr val="FFC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0000"/>
          </a:solidFill>
          <a:ln>
            <a:solidFill>
              <a:srgbClr val="FF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B050"/>
          </a:solidFill>
          <a:ln>
            <a:solidFill>
              <a:srgbClr val="00B05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7030A0"/>
          </a:solidFill>
          <a:ln>
            <a:solidFill>
              <a:srgbClr val="7030A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FC000"/>
          </a:solidFill>
          <a:ln>
            <a:solidFill>
              <a:srgbClr val="FFC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0000"/>
          </a:solidFill>
          <a:ln>
            <a:solidFill>
              <a:srgbClr val="FF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00B050"/>
          </a:solidFill>
          <a:ln>
            <a:solidFill>
              <a:srgbClr val="00B05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7030A0"/>
          </a:solidFill>
          <a:ln>
            <a:solidFill>
              <a:srgbClr val="7030A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FFC000"/>
          </a:solidFill>
          <a:ln>
            <a:solidFill>
              <a:srgbClr val="FFC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FF0000"/>
          </a:solidFill>
          <a:ln>
            <a:solidFill>
              <a:srgbClr val="FF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00B050"/>
          </a:solidFill>
          <a:ln>
            <a:solidFill>
              <a:srgbClr val="00B05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7030A0"/>
          </a:solidFill>
          <a:ln>
            <a:solidFill>
              <a:srgbClr val="7030A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4552740146349073E-2"/>
          <c:y val="4.2702581259466327E-2"/>
          <c:w val="0.76831891129178631"/>
          <c:h val="0.7200978766393649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'event_m-c rok'!$I$20:$I$21</c:f>
              <c:strCache>
                <c:ptCount val="1"/>
                <c:pt idx="0">
                  <c:v>Mountain View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'event_m-c rok'!$H$22:$H$67</c:f>
              <c:multiLvlStrCache>
                <c:ptCount val="40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5</c:v>
                  </c:pt>
                  <c:pt idx="4">
                    <c:v>8</c:v>
                  </c:pt>
                  <c:pt idx="5">
                    <c:v>9</c:v>
                  </c:pt>
                  <c:pt idx="6">
                    <c:v>10</c:v>
                  </c:pt>
                  <c:pt idx="7">
                    <c:v>11</c:v>
                  </c:pt>
                  <c:pt idx="8">
                    <c:v>12</c:v>
                  </c:pt>
                  <c:pt idx="9">
                    <c:v>1</c:v>
                  </c:pt>
                  <c:pt idx="10">
                    <c:v>6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</c:v>
                  </c:pt>
                  <c:pt idx="14">
                    <c:v>2</c:v>
                  </c:pt>
                  <c:pt idx="15">
                    <c:v>3</c:v>
                  </c:pt>
                  <c:pt idx="16">
                    <c:v>4</c:v>
                  </c:pt>
                  <c:pt idx="17">
                    <c:v>5</c:v>
                  </c:pt>
                  <c:pt idx="18">
                    <c:v>6</c:v>
                  </c:pt>
                  <c:pt idx="19">
                    <c:v>7</c:v>
                  </c:pt>
                  <c:pt idx="20">
                    <c:v>8</c:v>
                  </c:pt>
                  <c:pt idx="21">
                    <c:v>9</c:v>
                  </c:pt>
                  <c:pt idx="22">
                    <c:v>10</c:v>
                  </c:pt>
                  <c:pt idx="23">
                    <c:v>11</c:v>
                  </c:pt>
                  <c:pt idx="24">
                    <c:v>12</c:v>
                  </c:pt>
                  <c:pt idx="25">
                    <c:v>2</c:v>
                  </c:pt>
                  <c:pt idx="26">
                    <c:v>8</c:v>
                  </c:pt>
                  <c:pt idx="27">
                    <c:v>11</c:v>
                  </c:pt>
                  <c:pt idx="28">
                    <c:v>1</c:v>
                  </c:pt>
                  <c:pt idx="29">
                    <c:v>2</c:v>
                  </c:pt>
                  <c:pt idx="30">
                    <c:v>3</c:v>
                  </c:pt>
                  <c:pt idx="31">
                    <c:v>4</c:v>
                  </c:pt>
                  <c:pt idx="32">
                    <c:v>5</c:v>
                  </c:pt>
                  <c:pt idx="33">
                    <c:v>6</c:v>
                  </c:pt>
                  <c:pt idx="34">
                    <c:v>7</c:v>
                  </c:pt>
                  <c:pt idx="35">
                    <c:v>8</c:v>
                  </c:pt>
                  <c:pt idx="36">
                    <c:v>9</c:v>
                  </c:pt>
                  <c:pt idx="37">
                    <c:v>10</c:v>
                  </c:pt>
                  <c:pt idx="38">
                    <c:v>11</c:v>
                  </c:pt>
                  <c:pt idx="39">
                    <c:v>12</c:v>
                  </c:pt>
                </c:lvl>
                <c:lvl>
                  <c:pt idx="0">
                    <c:v>Fog</c:v>
                  </c:pt>
                  <c:pt idx="9">
                    <c:v>Fog-Rain</c:v>
                  </c:pt>
                  <c:pt idx="13">
                    <c:v>Rain</c:v>
                  </c:pt>
                  <c:pt idx="25">
                    <c:v>Rain-Thunderstorm</c:v>
                  </c:pt>
                  <c:pt idx="28">
                    <c:v>(puste)</c:v>
                  </c:pt>
                </c:lvl>
              </c:multiLvlStrCache>
            </c:multiLvlStrRef>
          </c:cat>
          <c:val>
            <c:numRef>
              <c:f>'event_m-c rok'!$I$22:$I$67</c:f>
              <c:numCache>
                <c:formatCode>General</c:formatCode>
                <c:ptCount val="40"/>
                <c:pt idx="0">
                  <c:v>3</c:v>
                </c:pt>
                <c:pt idx="1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14</c:v>
                </c:pt>
                <c:pt idx="15">
                  <c:v>14</c:v>
                </c:pt>
                <c:pt idx="16">
                  <c:v>9</c:v>
                </c:pt>
                <c:pt idx="17">
                  <c:v>4</c:v>
                </c:pt>
                <c:pt idx="18">
                  <c:v>2</c:v>
                </c:pt>
                <c:pt idx="19">
                  <c:v>4</c:v>
                </c:pt>
                <c:pt idx="20">
                  <c:v>1</c:v>
                </c:pt>
                <c:pt idx="21">
                  <c:v>4</c:v>
                </c:pt>
                <c:pt idx="22">
                  <c:v>3</c:v>
                </c:pt>
                <c:pt idx="23">
                  <c:v>9</c:v>
                </c:pt>
                <c:pt idx="24">
                  <c:v>16</c:v>
                </c:pt>
                <c:pt idx="28">
                  <c:v>56</c:v>
                </c:pt>
                <c:pt idx="29">
                  <c:v>40</c:v>
                </c:pt>
                <c:pt idx="30">
                  <c:v>48</c:v>
                </c:pt>
                <c:pt idx="31">
                  <c:v>51</c:v>
                </c:pt>
                <c:pt idx="32">
                  <c:v>58</c:v>
                </c:pt>
                <c:pt idx="33">
                  <c:v>58</c:v>
                </c:pt>
                <c:pt idx="34">
                  <c:v>58</c:v>
                </c:pt>
                <c:pt idx="35">
                  <c:v>64</c:v>
                </c:pt>
                <c:pt idx="36">
                  <c:v>56</c:v>
                </c:pt>
                <c:pt idx="37">
                  <c:v>59</c:v>
                </c:pt>
                <c:pt idx="38">
                  <c:v>48</c:v>
                </c:pt>
                <c:pt idx="39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12-4E70-9B13-0BA90447F32C}"/>
            </c:ext>
          </c:extLst>
        </c:ser>
        <c:ser>
          <c:idx val="1"/>
          <c:order val="1"/>
          <c:tx>
            <c:strRef>
              <c:f>'event_m-c rok'!$J$20:$J$21</c:f>
              <c:strCache>
                <c:ptCount val="1"/>
                <c:pt idx="0">
                  <c:v>Palo Alto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invertIfNegative val="0"/>
          <c:cat>
            <c:multiLvlStrRef>
              <c:f>'event_m-c rok'!$H$22:$H$67</c:f>
              <c:multiLvlStrCache>
                <c:ptCount val="40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5</c:v>
                  </c:pt>
                  <c:pt idx="4">
                    <c:v>8</c:v>
                  </c:pt>
                  <c:pt idx="5">
                    <c:v>9</c:v>
                  </c:pt>
                  <c:pt idx="6">
                    <c:v>10</c:v>
                  </c:pt>
                  <c:pt idx="7">
                    <c:v>11</c:v>
                  </c:pt>
                  <c:pt idx="8">
                    <c:v>12</c:v>
                  </c:pt>
                  <c:pt idx="9">
                    <c:v>1</c:v>
                  </c:pt>
                  <c:pt idx="10">
                    <c:v>6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</c:v>
                  </c:pt>
                  <c:pt idx="14">
                    <c:v>2</c:v>
                  </c:pt>
                  <c:pt idx="15">
                    <c:v>3</c:v>
                  </c:pt>
                  <c:pt idx="16">
                    <c:v>4</c:v>
                  </c:pt>
                  <c:pt idx="17">
                    <c:v>5</c:v>
                  </c:pt>
                  <c:pt idx="18">
                    <c:v>6</c:v>
                  </c:pt>
                  <c:pt idx="19">
                    <c:v>7</c:v>
                  </c:pt>
                  <c:pt idx="20">
                    <c:v>8</c:v>
                  </c:pt>
                  <c:pt idx="21">
                    <c:v>9</c:v>
                  </c:pt>
                  <c:pt idx="22">
                    <c:v>10</c:v>
                  </c:pt>
                  <c:pt idx="23">
                    <c:v>11</c:v>
                  </c:pt>
                  <c:pt idx="24">
                    <c:v>12</c:v>
                  </c:pt>
                  <c:pt idx="25">
                    <c:v>2</c:v>
                  </c:pt>
                  <c:pt idx="26">
                    <c:v>8</c:v>
                  </c:pt>
                  <c:pt idx="27">
                    <c:v>11</c:v>
                  </c:pt>
                  <c:pt idx="28">
                    <c:v>1</c:v>
                  </c:pt>
                  <c:pt idx="29">
                    <c:v>2</c:v>
                  </c:pt>
                  <c:pt idx="30">
                    <c:v>3</c:v>
                  </c:pt>
                  <c:pt idx="31">
                    <c:v>4</c:v>
                  </c:pt>
                  <c:pt idx="32">
                    <c:v>5</c:v>
                  </c:pt>
                  <c:pt idx="33">
                    <c:v>6</c:v>
                  </c:pt>
                  <c:pt idx="34">
                    <c:v>7</c:v>
                  </c:pt>
                  <c:pt idx="35">
                    <c:v>8</c:v>
                  </c:pt>
                  <c:pt idx="36">
                    <c:v>9</c:v>
                  </c:pt>
                  <c:pt idx="37">
                    <c:v>10</c:v>
                  </c:pt>
                  <c:pt idx="38">
                    <c:v>11</c:v>
                  </c:pt>
                  <c:pt idx="39">
                    <c:v>12</c:v>
                  </c:pt>
                </c:lvl>
                <c:lvl>
                  <c:pt idx="0">
                    <c:v>Fog</c:v>
                  </c:pt>
                  <c:pt idx="9">
                    <c:v>Fog-Rain</c:v>
                  </c:pt>
                  <c:pt idx="13">
                    <c:v>Rain</c:v>
                  </c:pt>
                  <c:pt idx="25">
                    <c:v>Rain-Thunderstorm</c:v>
                  </c:pt>
                  <c:pt idx="28">
                    <c:v>(puste)</c:v>
                  </c:pt>
                </c:lvl>
              </c:multiLvlStrCache>
            </c:multiLvlStrRef>
          </c:cat>
          <c:val>
            <c:numRef>
              <c:f>'event_m-c rok'!$J$22:$J$67</c:f>
              <c:numCache>
                <c:formatCode>General</c:formatCode>
                <c:ptCount val="40"/>
                <c:pt idx="0">
                  <c:v>7</c:v>
                </c:pt>
                <c:pt idx="1">
                  <c:v>2</c:v>
                </c:pt>
                <c:pt idx="7">
                  <c:v>4</c:v>
                </c:pt>
                <c:pt idx="8">
                  <c:v>5</c:v>
                </c:pt>
                <c:pt idx="12">
                  <c:v>1</c:v>
                </c:pt>
                <c:pt idx="13">
                  <c:v>5</c:v>
                </c:pt>
                <c:pt idx="14">
                  <c:v>16</c:v>
                </c:pt>
                <c:pt idx="15">
                  <c:v>10</c:v>
                </c:pt>
                <c:pt idx="16">
                  <c:v>4</c:v>
                </c:pt>
                <c:pt idx="17">
                  <c:v>1</c:v>
                </c:pt>
                <c:pt idx="18">
                  <c:v>1</c:v>
                </c:pt>
                <c:pt idx="21">
                  <c:v>2</c:v>
                </c:pt>
                <c:pt idx="22">
                  <c:v>3</c:v>
                </c:pt>
                <c:pt idx="23">
                  <c:v>7</c:v>
                </c:pt>
                <c:pt idx="24">
                  <c:v>11</c:v>
                </c:pt>
                <c:pt idx="27">
                  <c:v>1</c:v>
                </c:pt>
                <c:pt idx="28">
                  <c:v>50</c:v>
                </c:pt>
                <c:pt idx="29">
                  <c:v>38</c:v>
                </c:pt>
                <c:pt idx="30">
                  <c:v>52</c:v>
                </c:pt>
                <c:pt idx="31">
                  <c:v>56</c:v>
                </c:pt>
                <c:pt idx="32">
                  <c:v>61</c:v>
                </c:pt>
                <c:pt idx="33">
                  <c:v>59</c:v>
                </c:pt>
                <c:pt idx="34">
                  <c:v>62</c:v>
                </c:pt>
                <c:pt idx="35">
                  <c:v>64</c:v>
                </c:pt>
                <c:pt idx="36">
                  <c:v>58</c:v>
                </c:pt>
                <c:pt idx="37">
                  <c:v>59</c:v>
                </c:pt>
                <c:pt idx="38">
                  <c:v>48</c:v>
                </c:pt>
                <c:pt idx="39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12-4E70-9B13-0BA90447F32C}"/>
            </c:ext>
          </c:extLst>
        </c:ser>
        <c:ser>
          <c:idx val="2"/>
          <c:order val="2"/>
          <c:tx>
            <c:strRef>
              <c:f>'event_m-c rok'!$K$20:$K$21</c:f>
              <c:strCache>
                <c:ptCount val="1"/>
                <c:pt idx="0">
                  <c:v>Redwood City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cat>
            <c:multiLvlStrRef>
              <c:f>'event_m-c rok'!$H$22:$H$67</c:f>
              <c:multiLvlStrCache>
                <c:ptCount val="40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5</c:v>
                  </c:pt>
                  <c:pt idx="4">
                    <c:v>8</c:v>
                  </c:pt>
                  <c:pt idx="5">
                    <c:v>9</c:v>
                  </c:pt>
                  <c:pt idx="6">
                    <c:v>10</c:v>
                  </c:pt>
                  <c:pt idx="7">
                    <c:v>11</c:v>
                  </c:pt>
                  <c:pt idx="8">
                    <c:v>12</c:v>
                  </c:pt>
                  <c:pt idx="9">
                    <c:v>1</c:v>
                  </c:pt>
                  <c:pt idx="10">
                    <c:v>6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</c:v>
                  </c:pt>
                  <c:pt idx="14">
                    <c:v>2</c:v>
                  </c:pt>
                  <c:pt idx="15">
                    <c:v>3</c:v>
                  </c:pt>
                  <c:pt idx="16">
                    <c:v>4</c:v>
                  </c:pt>
                  <c:pt idx="17">
                    <c:v>5</c:v>
                  </c:pt>
                  <c:pt idx="18">
                    <c:v>6</c:v>
                  </c:pt>
                  <c:pt idx="19">
                    <c:v>7</c:v>
                  </c:pt>
                  <c:pt idx="20">
                    <c:v>8</c:v>
                  </c:pt>
                  <c:pt idx="21">
                    <c:v>9</c:v>
                  </c:pt>
                  <c:pt idx="22">
                    <c:v>10</c:v>
                  </c:pt>
                  <c:pt idx="23">
                    <c:v>11</c:v>
                  </c:pt>
                  <c:pt idx="24">
                    <c:v>12</c:v>
                  </c:pt>
                  <c:pt idx="25">
                    <c:v>2</c:v>
                  </c:pt>
                  <c:pt idx="26">
                    <c:v>8</c:v>
                  </c:pt>
                  <c:pt idx="27">
                    <c:v>11</c:v>
                  </c:pt>
                  <c:pt idx="28">
                    <c:v>1</c:v>
                  </c:pt>
                  <c:pt idx="29">
                    <c:v>2</c:v>
                  </c:pt>
                  <c:pt idx="30">
                    <c:v>3</c:v>
                  </c:pt>
                  <c:pt idx="31">
                    <c:v>4</c:v>
                  </c:pt>
                  <c:pt idx="32">
                    <c:v>5</c:v>
                  </c:pt>
                  <c:pt idx="33">
                    <c:v>6</c:v>
                  </c:pt>
                  <c:pt idx="34">
                    <c:v>7</c:v>
                  </c:pt>
                  <c:pt idx="35">
                    <c:v>8</c:v>
                  </c:pt>
                  <c:pt idx="36">
                    <c:v>9</c:v>
                  </c:pt>
                  <c:pt idx="37">
                    <c:v>10</c:v>
                  </c:pt>
                  <c:pt idx="38">
                    <c:v>11</c:v>
                  </c:pt>
                  <c:pt idx="39">
                    <c:v>12</c:v>
                  </c:pt>
                </c:lvl>
                <c:lvl>
                  <c:pt idx="0">
                    <c:v>Fog</c:v>
                  </c:pt>
                  <c:pt idx="9">
                    <c:v>Fog-Rain</c:v>
                  </c:pt>
                  <c:pt idx="13">
                    <c:v>Rain</c:v>
                  </c:pt>
                  <c:pt idx="25">
                    <c:v>Rain-Thunderstorm</c:v>
                  </c:pt>
                  <c:pt idx="28">
                    <c:v>(puste)</c:v>
                  </c:pt>
                </c:lvl>
              </c:multiLvlStrCache>
            </c:multiLvlStrRef>
          </c:cat>
          <c:val>
            <c:numRef>
              <c:f>'event_m-c rok'!$K$22:$K$67</c:f>
              <c:numCache>
                <c:formatCode>General</c:formatCode>
                <c:ptCount val="40"/>
                <c:pt idx="0">
                  <c:v>5</c:v>
                </c:pt>
                <c:pt idx="1">
                  <c:v>2</c:v>
                </c:pt>
                <c:pt idx="7">
                  <c:v>5</c:v>
                </c:pt>
                <c:pt idx="8">
                  <c:v>5</c:v>
                </c:pt>
                <c:pt idx="12">
                  <c:v>2</c:v>
                </c:pt>
                <c:pt idx="13">
                  <c:v>1</c:v>
                </c:pt>
                <c:pt idx="14">
                  <c:v>14</c:v>
                </c:pt>
                <c:pt idx="15">
                  <c:v>13</c:v>
                </c:pt>
                <c:pt idx="16">
                  <c:v>9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2</c:v>
                </c:pt>
                <c:pt idx="21">
                  <c:v>2</c:v>
                </c:pt>
                <c:pt idx="22">
                  <c:v>3</c:v>
                </c:pt>
                <c:pt idx="23">
                  <c:v>11</c:v>
                </c:pt>
                <c:pt idx="24">
                  <c:v>14</c:v>
                </c:pt>
                <c:pt idx="28">
                  <c:v>56</c:v>
                </c:pt>
                <c:pt idx="29">
                  <c:v>40</c:v>
                </c:pt>
                <c:pt idx="30">
                  <c:v>49</c:v>
                </c:pt>
                <c:pt idx="31">
                  <c:v>51</c:v>
                </c:pt>
                <c:pt idx="32">
                  <c:v>60</c:v>
                </c:pt>
                <c:pt idx="33">
                  <c:v>59</c:v>
                </c:pt>
                <c:pt idx="34">
                  <c:v>59</c:v>
                </c:pt>
                <c:pt idx="35">
                  <c:v>63</c:v>
                </c:pt>
                <c:pt idx="36">
                  <c:v>58</c:v>
                </c:pt>
                <c:pt idx="37">
                  <c:v>59</c:v>
                </c:pt>
                <c:pt idx="38">
                  <c:v>44</c:v>
                </c:pt>
                <c:pt idx="39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12-4E70-9B13-0BA90447F32C}"/>
            </c:ext>
          </c:extLst>
        </c:ser>
        <c:ser>
          <c:idx val="3"/>
          <c:order val="3"/>
          <c:tx>
            <c:strRef>
              <c:f>'event_m-c rok'!$L$20:$L$21</c:f>
              <c:strCache>
                <c:ptCount val="1"/>
                <c:pt idx="0">
                  <c:v>San Francisco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cat>
            <c:multiLvlStrRef>
              <c:f>'event_m-c rok'!$H$22:$H$67</c:f>
              <c:multiLvlStrCache>
                <c:ptCount val="40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5</c:v>
                  </c:pt>
                  <c:pt idx="4">
                    <c:v>8</c:v>
                  </c:pt>
                  <c:pt idx="5">
                    <c:v>9</c:v>
                  </c:pt>
                  <c:pt idx="6">
                    <c:v>10</c:v>
                  </c:pt>
                  <c:pt idx="7">
                    <c:v>11</c:v>
                  </c:pt>
                  <c:pt idx="8">
                    <c:v>12</c:v>
                  </c:pt>
                  <c:pt idx="9">
                    <c:v>1</c:v>
                  </c:pt>
                  <c:pt idx="10">
                    <c:v>6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</c:v>
                  </c:pt>
                  <c:pt idx="14">
                    <c:v>2</c:v>
                  </c:pt>
                  <c:pt idx="15">
                    <c:v>3</c:v>
                  </c:pt>
                  <c:pt idx="16">
                    <c:v>4</c:v>
                  </c:pt>
                  <c:pt idx="17">
                    <c:v>5</c:v>
                  </c:pt>
                  <c:pt idx="18">
                    <c:v>6</c:v>
                  </c:pt>
                  <c:pt idx="19">
                    <c:v>7</c:v>
                  </c:pt>
                  <c:pt idx="20">
                    <c:v>8</c:v>
                  </c:pt>
                  <c:pt idx="21">
                    <c:v>9</c:v>
                  </c:pt>
                  <c:pt idx="22">
                    <c:v>10</c:v>
                  </c:pt>
                  <c:pt idx="23">
                    <c:v>11</c:v>
                  </c:pt>
                  <c:pt idx="24">
                    <c:v>12</c:v>
                  </c:pt>
                  <c:pt idx="25">
                    <c:v>2</c:v>
                  </c:pt>
                  <c:pt idx="26">
                    <c:v>8</c:v>
                  </c:pt>
                  <c:pt idx="27">
                    <c:v>11</c:v>
                  </c:pt>
                  <c:pt idx="28">
                    <c:v>1</c:v>
                  </c:pt>
                  <c:pt idx="29">
                    <c:v>2</c:v>
                  </c:pt>
                  <c:pt idx="30">
                    <c:v>3</c:v>
                  </c:pt>
                  <c:pt idx="31">
                    <c:v>4</c:v>
                  </c:pt>
                  <c:pt idx="32">
                    <c:v>5</c:v>
                  </c:pt>
                  <c:pt idx="33">
                    <c:v>6</c:v>
                  </c:pt>
                  <c:pt idx="34">
                    <c:v>7</c:v>
                  </c:pt>
                  <c:pt idx="35">
                    <c:v>8</c:v>
                  </c:pt>
                  <c:pt idx="36">
                    <c:v>9</c:v>
                  </c:pt>
                  <c:pt idx="37">
                    <c:v>10</c:v>
                  </c:pt>
                  <c:pt idx="38">
                    <c:v>11</c:v>
                  </c:pt>
                  <c:pt idx="39">
                    <c:v>12</c:v>
                  </c:pt>
                </c:lvl>
                <c:lvl>
                  <c:pt idx="0">
                    <c:v>Fog</c:v>
                  </c:pt>
                  <c:pt idx="9">
                    <c:v>Fog-Rain</c:v>
                  </c:pt>
                  <c:pt idx="13">
                    <c:v>Rain</c:v>
                  </c:pt>
                  <c:pt idx="25">
                    <c:v>Rain-Thunderstorm</c:v>
                  </c:pt>
                  <c:pt idx="28">
                    <c:v>(puste)</c:v>
                  </c:pt>
                </c:lvl>
              </c:multiLvlStrCache>
            </c:multiLvlStrRef>
          </c:cat>
          <c:val>
            <c:numRef>
              <c:f>'event_m-c rok'!$L$22:$L$67</c:f>
              <c:numCache>
                <c:formatCode>General</c:formatCode>
                <c:ptCount val="40"/>
                <c:pt idx="0">
                  <c:v>12</c:v>
                </c:pt>
                <c:pt idx="1">
                  <c:v>6</c:v>
                </c:pt>
                <c:pt idx="2">
                  <c:v>6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9</c:v>
                </c:pt>
                <c:pt idx="7">
                  <c:v>11</c:v>
                </c:pt>
                <c:pt idx="8">
                  <c:v>6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6</c:v>
                </c:pt>
                <c:pt idx="13">
                  <c:v>3</c:v>
                </c:pt>
                <c:pt idx="14">
                  <c:v>14</c:v>
                </c:pt>
                <c:pt idx="15">
                  <c:v>15</c:v>
                </c:pt>
                <c:pt idx="16">
                  <c:v>12</c:v>
                </c:pt>
                <c:pt idx="17">
                  <c:v>6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6</c:v>
                </c:pt>
                <c:pt idx="22">
                  <c:v>5</c:v>
                </c:pt>
                <c:pt idx="23">
                  <c:v>9</c:v>
                </c:pt>
                <c:pt idx="24">
                  <c:v>15</c:v>
                </c:pt>
                <c:pt idx="25">
                  <c:v>1</c:v>
                </c:pt>
                <c:pt idx="26">
                  <c:v>1</c:v>
                </c:pt>
                <c:pt idx="28">
                  <c:v>46</c:v>
                </c:pt>
                <c:pt idx="29">
                  <c:v>35</c:v>
                </c:pt>
                <c:pt idx="30">
                  <c:v>41</c:v>
                </c:pt>
                <c:pt idx="31">
                  <c:v>48</c:v>
                </c:pt>
                <c:pt idx="32">
                  <c:v>55</c:v>
                </c:pt>
                <c:pt idx="33">
                  <c:v>57</c:v>
                </c:pt>
                <c:pt idx="34">
                  <c:v>59</c:v>
                </c:pt>
                <c:pt idx="35">
                  <c:v>60</c:v>
                </c:pt>
                <c:pt idx="36">
                  <c:v>52</c:v>
                </c:pt>
                <c:pt idx="37">
                  <c:v>48</c:v>
                </c:pt>
                <c:pt idx="38">
                  <c:v>38</c:v>
                </c:pt>
                <c:pt idx="3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012-4E70-9B13-0BA90447F32C}"/>
            </c:ext>
          </c:extLst>
        </c:ser>
        <c:ser>
          <c:idx val="4"/>
          <c:order val="4"/>
          <c:tx>
            <c:strRef>
              <c:f>'event_m-c rok'!$M$20:$M$21</c:f>
              <c:strCache>
                <c:ptCount val="1"/>
                <c:pt idx="0">
                  <c:v>San Jose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rgbClr val="7030A0"/>
              </a:solidFill>
            </a:ln>
            <a:effectLst/>
          </c:spPr>
          <c:invertIfNegative val="0"/>
          <c:cat>
            <c:multiLvlStrRef>
              <c:f>'event_m-c rok'!$H$22:$H$67</c:f>
              <c:multiLvlStrCache>
                <c:ptCount val="40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5</c:v>
                  </c:pt>
                  <c:pt idx="4">
                    <c:v>8</c:v>
                  </c:pt>
                  <c:pt idx="5">
                    <c:v>9</c:v>
                  </c:pt>
                  <c:pt idx="6">
                    <c:v>10</c:v>
                  </c:pt>
                  <c:pt idx="7">
                    <c:v>11</c:v>
                  </c:pt>
                  <c:pt idx="8">
                    <c:v>12</c:v>
                  </c:pt>
                  <c:pt idx="9">
                    <c:v>1</c:v>
                  </c:pt>
                  <c:pt idx="10">
                    <c:v>6</c:v>
                  </c:pt>
                  <c:pt idx="11">
                    <c:v>11</c:v>
                  </c:pt>
                  <c:pt idx="12">
                    <c:v>12</c:v>
                  </c:pt>
                  <c:pt idx="13">
                    <c:v>1</c:v>
                  </c:pt>
                  <c:pt idx="14">
                    <c:v>2</c:v>
                  </c:pt>
                  <c:pt idx="15">
                    <c:v>3</c:v>
                  </c:pt>
                  <c:pt idx="16">
                    <c:v>4</c:v>
                  </c:pt>
                  <c:pt idx="17">
                    <c:v>5</c:v>
                  </c:pt>
                  <c:pt idx="18">
                    <c:v>6</c:v>
                  </c:pt>
                  <c:pt idx="19">
                    <c:v>7</c:v>
                  </c:pt>
                  <c:pt idx="20">
                    <c:v>8</c:v>
                  </c:pt>
                  <c:pt idx="21">
                    <c:v>9</c:v>
                  </c:pt>
                  <c:pt idx="22">
                    <c:v>10</c:v>
                  </c:pt>
                  <c:pt idx="23">
                    <c:v>11</c:v>
                  </c:pt>
                  <c:pt idx="24">
                    <c:v>12</c:v>
                  </c:pt>
                  <c:pt idx="25">
                    <c:v>2</c:v>
                  </c:pt>
                  <c:pt idx="26">
                    <c:v>8</c:v>
                  </c:pt>
                  <c:pt idx="27">
                    <c:v>11</c:v>
                  </c:pt>
                  <c:pt idx="28">
                    <c:v>1</c:v>
                  </c:pt>
                  <c:pt idx="29">
                    <c:v>2</c:v>
                  </c:pt>
                  <c:pt idx="30">
                    <c:v>3</c:v>
                  </c:pt>
                  <c:pt idx="31">
                    <c:v>4</c:v>
                  </c:pt>
                  <c:pt idx="32">
                    <c:v>5</c:v>
                  </c:pt>
                  <c:pt idx="33">
                    <c:v>6</c:v>
                  </c:pt>
                  <c:pt idx="34">
                    <c:v>7</c:v>
                  </c:pt>
                  <c:pt idx="35">
                    <c:v>8</c:v>
                  </c:pt>
                  <c:pt idx="36">
                    <c:v>9</c:v>
                  </c:pt>
                  <c:pt idx="37">
                    <c:v>10</c:v>
                  </c:pt>
                  <c:pt idx="38">
                    <c:v>11</c:v>
                  </c:pt>
                  <c:pt idx="39">
                    <c:v>12</c:v>
                  </c:pt>
                </c:lvl>
                <c:lvl>
                  <c:pt idx="0">
                    <c:v>Fog</c:v>
                  </c:pt>
                  <c:pt idx="9">
                    <c:v>Fog-Rain</c:v>
                  </c:pt>
                  <c:pt idx="13">
                    <c:v>Rain</c:v>
                  </c:pt>
                  <c:pt idx="25">
                    <c:v>Rain-Thunderstorm</c:v>
                  </c:pt>
                  <c:pt idx="28">
                    <c:v>(puste)</c:v>
                  </c:pt>
                </c:lvl>
              </c:multiLvlStrCache>
            </c:multiLvlStrRef>
          </c:cat>
          <c:val>
            <c:numRef>
              <c:f>'event_m-c rok'!$M$22:$M$67</c:f>
              <c:numCache>
                <c:formatCode>General</c:formatCode>
                <c:ptCount val="40"/>
                <c:pt idx="0">
                  <c:v>4</c:v>
                </c:pt>
                <c:pt idx="1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4</c:v>
                </c:pt>
                <c:pt idx="12">
                  <c:v>2</c:v>
                </c:pt>
                <c:pt idx="13">
                  <c:v>4</c:v>
                </c:pt>
                <c:pt idx="14">
                  <c:v>15</c:v>
                </c:pt>
                <c:pt idx="15">
                  <c:v>14</c:v>
                </c:pt>
                <c:pt idx="16">
                  <c:v>7</c:v>
                </c:pt>
                <c:pt idx="17">
                  <c:v>3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3</c:v>
                </c:pt>
                <c:pt idx="22">
                  <c:v>3</c:v>
                </c:pt>
                <c:pt idx="23">
                  <c:v>10</c:v>
                </c:pt>
                <c:pt idx="24">
                  <c:v>16</c:v>
                </c:pt>
                <c:pt idx="28">
                  <c:v>54</c:v>
                </c:pt>
                <c:pt idx="29">
                  <c:v>40</c:v>
                </c:pt>
                <c:pt idx="30">
                  <c:v>48</c:v>
                </c:pt>
                <c:pt idx="31">
                  <c:v>53</c:v>
                </c:pt>
                <c:pt idx="32">
                  <c:v>59</c:v>
                </c:pt>
                <c:pt idx="33">
                  <c:v>59</c:v>
                </c:pt>
                <c:pt idx="34">
                  <c:v>59</c:v>
                </c:pt>
                <c:pt idx="35">
                  <c:v>64</c:v>
                </c:pt>
                <c:pt idx="36">
                  <c:v>57</c:v>
                </c:pt>
                <c:pt idx="37">
                  <c:v>58</c:v>
                </c:pt>
                <c:pt idx="38">
                  <c:v>47</c:v>
                </c:pt>
                <c:pt idx="3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12-4E70-9B13-0BA90447F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397019056"/>
        <c:axId val="1397018224"/>
      </c:barChart>
      <c:catAx>
        <c:axId val="1397019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 err="1"/>
                  <a:t>weather</a:t>
                </a:r>
                <a:r>
                  <a:rPr lang="pl-PL" baseline="0" dirty="0"/>
                  <a:t> event / </a:t>
                </a:r>
                <a:r>
                  <a:rPr lang="pl-PL" baseline="0" dirty="0" err="1"/>
                  <a:t>month</a:t>
                </a:r>
                <a:endParaRPr lang="pl-PL" dirty="0"/>
              </a:p>
            </c:rich>
          </c:tx>
          <c:layout>
            <c:manualLayout>
              <c:xMode val="edge"/>
              <c:yMode val="edge"/>
              <c:x val="0.39816612640161353"/>
              <c:y val="0.90307537228287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397018224"/>
        <c:crosses val="autoZero"/>
        <c:auto val="1"/>
        <c:lblAlgn val="ctr"/>
        <c:lblOffset val="100"/>
        <c:noMultiLvlLbl val="0"/>
      </c:catAx>
      <c:valAx>
        <c:axId val="139701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 err="1"/>
                  <a:t>days</a:t>
                </a:r>
                <a:endParaRPr lang="pl-PL" dirty="0"/>
              </a:p>
            </c:rich>
          </c:tx>
          <c:layout>
            <c:manualLayout>
              <c:xMode val="edge"/>
              <c:yMode val="edge"/>
              <c:x val="0"/>
              <c:y val="0.357405718491495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397019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463596957856204"/>
          <c:y val="3.3576700346786524E-2"/>
          <c:w val="0.11349258416302331"/>
          <c:h val="0.280661721889123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[excel_wykresy.xlsx]Arkusz7!Tabela przestawna3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100"/>
              <a:t>Trips per</a:t>
            </a:r>
            <a:r>
              <a:rPr lang="pl-PL" sz="1100" baseline="0"/>
              <a:t> weekday</a:t>
            </a:r>
          </a:p>
          <a:p>
            <a:pPr>
              <a:defRPr sz="1100"/>
            </a:pPr>
            <a:r>
              <a:rPr lang="pl-PL" sz="1100" baseline="0"/>
              <a:t>subscriber v. customer</a:t>
            </a:r>
            <a:endParaRPr lang="pl-PL" sz="1100"/>
          </a:p>
        </c:rich>
      </c:tx>
      <c:layout>
        <c:manualLayout>
          <c:xMode val="edge"/>
          <c:yMode val="edge"/>
          <c:x val="0.39225605583860934"/>
          <c:y val="1.86168350974517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051644905215676"/>
          <c:y val="0.1609280822022042"/>
          <c:w val="0.87626099596887419"/>
          <c:h val="0.555453791342075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Arkusz7!$K$4</c:f>
              <c:strCache>
                <c:ptCount val="1"/>
                <c:pt idx="0">
                  <c:v>Suma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C09-4E9D-B4B6-BCE1C0DA1709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C09-4E9D-B4B6-BCE1C0DA1709}"/>
              </c:ext>
            </c:extLst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C09-4E9D-B4B6-BCE1C0DA1709}"/>
              </c:ext>
            </c:extLst>
          </c:dPt>
          <c:dPt>
            <c:idx val="7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C09-4E9D-B4B6-BCE1C0DA1709}"/>
              </c:ext>
            </c:extLst>
          </c:dPt>
          <c:dPt>
            <c:idx val="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C09-4E9D-B4B6-BCE1C0DA1709}"/>
              </c:ext>
            </c:extLst>
          </c:dPt>
          <c:dPt>
            <c:idx val="1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C09-4E9D-B4B6-BCE1C0DA1709}"/>
              </c:ext>
            </c:extLst>
          </c:dPt>
          <c:dPt>
            <c:idx val="1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C09-4E9D-B4B6-BCE1C0DA1709}"/>
              </c:ext>
            </c:extLst>
          </c:dPt>
          <c:cat>
            <c:multiLvlStrRef>
              <c:f>Arkusz7!$J$5:$J$26</c:f>
              <c:multiLvlStrCache>
                <c:ptCount val="14"/>
                <c:lvl>
                  <c:pt idx="0">
                    <c:v>Customer</c:v>
                  </c:pt>
                  <c:pt idx="1">
                    <c:v>Subscriber</c:v>
                  </c:pt>
                  <c:pt idx="2">
                    <c:v>Customer</c:v>
                  </c:pt>
                  <c:pt idx="3">
                    <c:v>Subscriber</c:v>
                  </c:pt>
                  <c:pt idx="4">
                    <c:v>Customer</c:v>
                  </c:pt>
                  <c:pt idx="5">
                    <c:v>Subscriber</c:v>
                  </c:pt>
                  <c:pt idx="6">
                    <c:v>Customer</c:v>
                  </c:pt>
                  <c:pt idx="7">
                    <c:v>Subscriber</c:v>
                  </c:pt>
                  <c:pt idx="8">
                    <c:v>Customer</c:v>
                  </c:pt>
                  <c:pt idx="9">
                    <c:v>Subscriber</c:v>
                  </c:pt>
                  <c:pt idx="10">
                    <c:v>Customer</c:v>
                  </c:pt>
                  <c:pt idx="11">
                    <c:v>Subscriber</c:v>
                  </c:pt>
                  <c:pt idx="12">
                    <c:v>Customer</c:v>
                  </c:pt>
                  <c:pt idx="13">
                    <c:v>Subscriber</c:v>
                  </c:pt>
                </c:lvl>
                <c:lvl>
                  <c:pt idx="0">
                    <c:v>1 Monday</c:v>
                  </c:pt>
                  <c:pt idx="2">
                    <c:v>2 Tuesday</c:v>
                  </c:pt>
                  <c:pt idx="4">
                    <c:v>3 Wednesday</c:v>
                  </c:pt>
                  <c:pt idx="6">
                    <c:v>4 Thursday</c:v>
                  </c:pt>
                  <c:pt idx="8">
                    <c:v>5 Friday</c:v>
                  </c:pt>
                  <c:pt idx="10">
                    <c:v>6 Saturday</c:v>
                  </c:pt>
                  <c:pt idx="12">
                    <c:v>7 Sunday</c:v>
                  </c:pt>
                </c:lvl>
              </c:multiLvlStrCache>
            </c:multiLvlStrRef>
          </c:cat>
          <c:val>
            <c:numRef>
              <c:f>Arkusz7!$K$5:$K$26</c:f>
              <c:numCache>
                <c:formatCode>General</c:formatCode>
                <c:ptCount val="14"/>
                <c:pt idx="0">
                  <c:v>11469</c:v>
                </c:pt>
                <c:pt idx="1">
                  <c:v>104404</c:v>
                </c:pt>
                <c:pt idx="2">
                  <c:v>11040</c:v>
                </c:pt>
                <c:pt idx="3">
                  <c:v>111219</c:v>
                </c:pt>
                <c:pt idx="4">
                  <c:v>11495</c:v>
                </c:pt>
                <c:pt idx="5">
                  <c:v>108706</c:v>
                </c:pt>
                <c:pt idx="6">
                  <c:v>12451</c:v>
                </c:pt>
                <c:pt idx="7">
                  <c:v>106638</c:v>
                </c:pt>
                <c:pt idx="8">
                  <c:v>14946</c:v>
                </c:pt>
                <c:pt idx="9">
                  <c:v>94415</c:v>
                </c:pt>
                <c:pt idx="10">
                  <c:v>22125</c:v>
                </c:pt>
                <c:pt idx="11">
                  <c:v>22660</c:v>
                </c:pt>
                <c:pt idx="12">
                  <c:v>19687</c:v>
                </c:pt>
                <c:pt idx="13">
                  <c:v>18704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E1-4A32-AB97-4F06DD565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3138671"/>
        <c:axId val="1463139919"/>
      </c:barChart>
      <c:catAx>
        <c:axId val="146313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63139919"/>
        <c:crosses val="autoZero"/>
        <c:auto val="1"/>
        <c:lblAlgn val="ctr"/>
        <c:lblOffset val="100"/>
        <c:noMultiLvlLbl val="0"/>
      </c:catAx>
      <c:valAx>
        <c:axId val="1463139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pl-PL" sz="1000" b="0" i="0" u="none" strike="noStrike" kern="1200" baseline="0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sz="1000" b="0" i="0" u="none" strike="noStrike" kern="1200" baseline="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trips</a:t>
                </a:r>
                <a:r>
                  <a:rPr lang="pl-PL" sz="10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 per </a:t>
                </a:r>
                <a:r>
                  <a:rPr lang="pl-PL" sz="1000" b="0" i="0" u="none" strike="noStrike" kern="1200" baseline="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weekday</a:t>
                </a:r>
                <a:endParaRPr lang="pl-PL" sz="1000" b="0" i="0" u="none" strike="noStrike" kern="1200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pl-PL" sz="1000" b="0" i="0" u="none" strike="noStrike" kern="1200" baseline="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63138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[excel_wykresy.xlsx]Arkusz7!Tabela przestawna4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100" dirty="0"/>
              <a:t>Trips </a:t>
            </a:r>
            <a:r>
              <a:rPr lang="pl-PL" sz="1100" dirty="0" err="1"/>
              <a:t>duration</a:t>
            </a:r>
            <a:r>
              <a:rPr lang="pl-PL" sz="1100" dirty="0"/>
              <a:t> </a:t>
            </a:r>
            <a:r>
              <a:rPr lang="pl-PL" sz="1100" dirty="0" err="1"/>
              <a:t>time</a:t>
            </a:r>
            <a:r>
              <a:rPr lang="pl-PL" sz="1100" dirty="0"/>
              <a:t> [min] per </a:t>
            </a:r>
            <a:r>
              <a:rPr lang="pl-PL" sz="1100" dirty="0" err="1"/>
              <a:t>weekday</a:t>
            </a:r>
            <a:endParaRPr lang="pl-PL" sz="1100" dirty="0"/>
          </a:p>
          <a:p>
            <a:pPr>
              <a:defRPr sz="1100"/>
            </a:pPr>
            <a:r>
              <a:rPr lang="pl-PL" sz="1100" dirty="0" err="1"/>
              <a:t>subscriber</a:t>
            </a:r>
            <a:r>
              <a:rPr lang="pl-PL" sz="1100" baseline="0" dirty="0"/>
              <a:t> v. </a:t>
            </a:r>
            <a:r>
              <a:rPr lang="pl-PL" sz="1100" baseline="0" dirty="0" err="1"/>
              <a:t>customer</a:t>
            </a:r>
            <a:endParaRPr lang="en-US" sz="1100" dirty="0"/>
          </a:p>
        </c:rich>
      </c:tx>
      <c:layout>
        <c:manualLayout>
          <c:xMode val="edge"/>
          <c:yMode val="edge"/>
          <c:x val="0.32458083960171702"/>
          <c:y val="1.79942491948554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219747825313678"/>
          <c:y val="0.14931941778062263"/>
          <c:w val="0.88106288122217968"/>
          <c:h val="0.531201850256816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Arkusz7!$K$30</c:f>
              <c:strCache>
                <c:ptCount val="1"/>
                <c:pt idx="0">
                  <c:v>Suma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C9E6-4260-838A-DB6CA0B041B2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E6-4260-838A-DB6CA0B041B2}"/>
              </c:ext>
            </c:extLst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9E6-4260-838A-DB6CA0B041B2}"/>
              </c:ext>
            </c:extLst>
          </c:dPt>
          <c:dPt>
            <c:idx val="7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E6-4260-838A-DB6CA0B041B2}"/>
              </c:ext>
            </c:extLst>
          </c:dPt>
          <c:dPt>
            <c:idx val="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9E6-4260-838A-DB6CA0B041B2}"/>
              </c:ext>
            </c:extLst>
          </c:dPt>
          <c:dPt>
            <c:idx val="1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9E6-4260-838A-DB6CA0B041B2}"/>
              </c:ext>
            </c:extLst>
          </c:dPt>
          <c:dPt>
            <c:idx val="1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9E6-4260-838A-DB6CA0B041B2}"/>
              </c:ext>
            </c:extLst>
          </c:dPt>
          <c:cat>
            <c:multiLvlStrRef>
              <c:f>Arkusz7!$J$31:$J$52</c:f>
              <c:multiLvlStrCache>
                <c:ptCount val="14"/>
                <c:lvl>
                  <c:pt idx="0">
                    <c:v>Customer</c:v>
                  </c:pt>
                  <c:pt idx="1">
                    <c:v>Subscriber</c:v>
                  </c:pt>
                  <c:pt idx="2">
                    <c:v>Customer</c:v>
                  </c:pt>
                  <c:pt idx="3">
                    <c:v>Subscriber</c:v>
                  </c:pt>
                  <c:pt idx="4">
                    <c:v>Customer</c:v>
                  </c:pt>
                  <c:pt idx="5">
                    <c:v>Subscriber</c:v>
                  </c:pt>
                  <c:pt idx="6">
                    <c:v>Customer</c:v>
                  </c:pt>
                  <c:pt idx="7">
                    <c:v>Subscriber</c:v>
                  </c:pt>
                  <c:pt idx="8">
                    <c:v>Customer</c:v>
                  </c:pt>
                  <c:pt idx="9">
                    <c:v>Subscriber</c:v>
                  </c:pt>
                  <c:pt idx="10">
                    <c:v>Customer</c:v>
                  </c:pt>
                  <c:pt idx="11">
                    <c:v>Subscriber</c:v>
                  </c:pt>
                  <c:pt idx="12">
                    <c:v>Customer</c:v>
                  </c:pt>
                  <c:pt idx="13">
                    <c:v>Subscriber</c:v>
                  </c:pt>
                </c:lvl>
                <c:lvl>
                  <c:pt idx="0">
                    <c:v>1 Monday</c:v>
                  </c:pt>
                  <c:pt idx="2">
                    <c:v>2 Tuesday</c:v>
                  </c:pt>
                  <c:pt idx="4">
                    <c:v>3 Wednesday</c:v>
                  </c:pt>
                  <c:pt idx="6">
                    <c:v>4 Thursday</c:v>
                  </c:pt>
                  <c:pt idx="8">
                    <c:v>5 Friday</c:v>
                  </c:pt>
                  <c:pt idx="10">
                    <c:v>6 Saturday</c:v>
                  </c:pt>
                  <c:pt idx="12">
                    <c:v>7 Sunday</c:v>
                  </c:pt>
                </c:lvl>
              </c:multiLvlStrCache>
            </c:multiLvlStrRef>
          </c:cat>
          <c:val>
            <c:numRef>
              <c:f>Arkusz7!$K$31:$K$52</c:f>
              <c:numCache>
                <c:formatCode>General</c:formatCode>
                <c:ptCount val="14"/>
                <c:pt idx="0">
                  <c:v>56.22</c:v>
                </c:pt>
                <c:pt idx="1">
                  <c:v>9.6020000000000003</c:v>
                </c:pt>
                <c:pt idx="2">
                  <c:v>54.993000000000002</c:v>
                </c:pt>
                <c:pt idx="3">
                  <c:v>9.42</c:v>
                </c:pt>
                <c:pt idx="4">
                  <c:v>54.216000000000001</c:v>
                </c:pt>
                <c:pt idx="5">
                  <c:v>9.6329999999999991</c:v>
                </c:pt>
                <c:pt idx="6">
                  <c:v>57.715000000000003</c:v>
                </c:pt>
                <c:pt idx="7">
                  <c:v>9.5350000000000001</c:v>
                </c:pt>
                <c:pt idx="8">
                  <c:v>64.254999999999995</c:v>
                </c:pt>
                <c:pt idx="9">
                  <c:v>10.180999999999999</c:v>
                </c:pt>
                <c:pt idx="10">
                  <c:v>82.231999999999999</c:v>
                </c:pt>
                <c:pt idx="11">
                  <c:v>12.416</c:v>
                </c:pt>
                <c:pt idx="12">
                  <c:v>72.353999999999999</c:v>
                </c:pt>
                <c:pt idx="13">
                  <c:v>11.589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E4-41F5-AF17-50C6366F6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3406559"/>
        <c:axId val="1623413215"/>
      </c:barChart>
      <c:catAx>
        <c:axId val="1623406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623413215"/>
        <c:crosses val="autoZero"/>
        <c:auto val="1"/>
        <c:lblAlgn val="ctr"/>
        <c:lblOffset val="100"/>
        <c:noMultiLvlLbl val="0"/>
      </c:catAx>
      <c:valAx>
        <c:axId val="1623413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pl-PL" sz="1000" b="0" i="0" u="none" strike="noStrike" kern="1200" baseline="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sz="1000" b="0" i="0" u="none" strike="noStrike" kern="1200" baseline="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trips</a:t>
                </a:r>
                <a:r>
                  <a:rPr lang="pl-PL" sz="10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rPr>
                  <a:t> duration time [min] per weekday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pl-PL" sz="1000" b="0" i="0" u="none" strike="noStrike" kern="1200" baseline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623406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[excel_wykresy.xlsx]Arkusz7!Tabela przestawna7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100"/>
              <a:t>Trips per month</a:t>
            </a:r>
          </a:p>
          <a:p>
            <a:pPr>
              <a:defRPr sz="1100"/>
            </a:pPr>
            <a:r>
              <a:rPr lang="pl-PL" sz="1100"/>
              <a:t>subscriber v. customer</a:t>
            </a:r>
            <a:endParaRPr lang="en-US" sz="1100"/>
          </a:p>
        </c:rich>
      </c:tx>
      <c:layout>
        <c:manualLayout>
          <c:xMode val="edge"/>
          <c:yMode val="edge"/>
          <c:x val="0.39224829924445065"/>
          <c:y val="3.16579370309988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314745302398917"/>
          <c:y val="0.17016194018203806"/>
          <c:w val="0.84278481413921591"/>
          <c:h val="0.454134997220131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Arkusz7!$K$57</c:f>
              <c:strCache>
                <c:ptCount val="1"/>
                <c:pt idx="0">
                  <c:v>Suma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BB33-4D08-99A0-91EB8D694999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33-4D08-99A0-91EB8D694999}"/>
              </c:ext>
            </c:extLst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B33-4D08-99A0-91EB8D694999}"/>
              </c:ext>
            </c:extLst>
          </c:dPt>
          <c:dPt>
            <c:idx val="7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B33-4D08-99A0-91EB8D694999}"/>
              </c:ext>
            </c:extLst>
          </c:dPt>
          <c:dPt>
            <c:idx val="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B33-4D08-99A0-91EB8D694999}"/>
              </c:ext>
            </c:extLst>
          </c:dPt>
          <c:dPt>
            <c:idx val="1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B33-4D08-99A0-91EB8D694999}"/>
              </c:ext>
            </c:extLst>
          </c:dPt>
          <c:dPt>
            <c:idx val="1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B33-4D08-99A0-91EB8D694999}"/>
              </c:ext>
            </c:extLst>
          </c:dPt>
          <c:dPt>
            <c:idx val="1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B33-4D08-99A0-91EB8D694999}"/>
              </c:ext>
            </c:extLst>
          </c:dPt>
          <c:dPt>
            <c:idx val="17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BB33-4D08-99A0-91EB8D694999}"/>
              </c:ext>
            </c:extLst>
          </c:dPt>
          <c:dPt>
            <c:idx val="1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B33-4D08-99A0-91EB8D694999}"/>
              </c:ext>
            </c:extLst>
          </c:dPt>
          <c:dPt>
            <c:idx val="2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BB33-4D08-99A0-91EB8D694999}"/>
              </c:ext>
            </c:extLst>
          </c:dPt>
          <c:dPt>
            <c:idx val="2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B33-4D08-99A0-91EB8D694999}"/>
              </c:ext>
            </c:extLst>
          </c:dPt>
          <c:cat>
            <c:multiLvlStrRef>
              <c:f>Arkusz7!$J$58:$J$94</c:f>
              <c:multiLvlStrCache>
                <c:ptCount val="24"/>
                <c:lvl>
                  <c:pt idx="0">
                    <c:v>Customer</c:v>
                  </c:pt>
                  <c:pt idx="1">
                    <c:v>Subscriber</c:v>
                  </c:pt>
                  <c:pt idx="2">
                    <c:v>Customer</c:v>
                  </c:pt>
                  <c:pt idx="3">
                    <c:v>Subscriber</c:v>
                  </c:pt>
                  <c:pt idx="4">
                    <c:v>Customer</c:v>
                  </c:pt>
                  <c:pt idx="5">
                    <c:v>Subscriber</c:v>
                  </c:pt>
                  <c:pt idx="6">
                    <c:v>Customer</c:v>
                  </c:pt>
                  <c:pt idx="7">
                    <c:v>Subscriber</c:v>
                  </c:pt>
                  <c:pt idx="8">
                    <c:v>Customer</c:v>
                  </c:pt>
                  <c:pt idx="9">
                    <c:v>Subscriber</c:v>
                  </c:pt>
                  <c:pt idx="10">
                    <c:v>Customer</c:v>
                  </c:pt>
                  <c:pt idx="11">
                    <c:v>Subscriber</c:v>
                  </c:pt>
                  <c:pt idx="12">
                    <c:v>Customer</c:v>
                  </c:pt>
                  <c:pt idx="13">
                    <c:v>Subscriber</c:v>
                  </c:pt>
                  <c:pt idx="14">
                    <c:v>Customer</c:v>
                  </c:pt>
                  <c:pt idx="15">
                    <c:v>Subscriber</c:v>
                  </c:pt>
                  <c:pt idx="16">
                    <c:v>Customer</c:v>
                  </c:pt>
                  <c:pt idx="17">
                    <c:v>Subscriber</c:v>
                  </c:pt>
                  <c:pt idx="18">
                    <c:v>Customer</c:v>
                  </c:pt>
                  <c:pt idx="19">
                    <c:v>Subscriber</c:v>
                  </c:pt>
                  <c:pt idx="20">
                    <c:v>Customer</c:v>
                  </c:pt>
                  <c:pt idx="21">
                    <c:v>Subscriber</c:v>
                  </c:pt>
                  <c:pt idx="22">
                    <c:v>Customer</c:v>
                  </c:pt>
                  <c:pt idx="23">
                    <c:v>Subscriber</c:v>
                  </c:pt>
                </c:lvl>
                <c:lvl>
                  <c:pt idx="0">
                    <c:v>1</c:v>
                  </c:pt>
                  <c:pt idx="2">
                    <c:v>2</c:v>
                  </c:pt>
                  <c:pt idx="4">
                    <c:v>3</c:v>
                  </c:pt>
                  <c:pt idx="6">
                    <c:v>4</c:v>
                  </c:pt>
                  <c:pt idx="8">
                    <c:v>5</c:v>
                  </c:pt>
                  <c:pt idx="10">
                    <c:v>6</c:v>
                  </c:pt>
                  <c:pt idx="12">
                    <c:v>7</c:v>
                  </c:pt>
                  <c:pt idx="14">
                    <c:v>8</c:v>
                  </c:pt>
                  <c:pt idx="16">
                    <c:v>9</c:v>
                  </c:pt>
                  <c:pt idx="18">
                    <c:v>10</c:v>
                  </c:pt>
                  <c:pt idx="20">
                    <c:v>11</c:v>
                  </c:pt>
                  <c:pt idx="22">
                    <c:v>12</c:v>
                  </c:pt>
                </c:lvl>
              </c:multiLvlStrCache>
            </c:multiLvlStrRef>
          </c:cat>
          <c:val>
            <c:numRef>
              <c:f>Arkusz7!$K$58:$K$94</c:f>
              <c:numCache>
                <c:formatCode>General</c:formatCode>
                <c:ptCount val="24"/>
                <c:pt idx="0">
                  <c:v>6182</c:v>
                </c:pt>
                <c:pt idx="1">
                  <c:v>46086</c:v>
                </c:pt>
                <c:pt idx="2">
                  <c:v>5172</c:v>
                </c:pt>
                <c:pt idx="3">
                  <c:v>40253</c:v>
                </c:pt>
                <c:pt idx="4">
                  <c:v>7883</c:v>
                </c:pt>
                <c:pt idx="5">
                  <c:v>48336</c:v>
                </c:pt>
                <c:pt idx="6">
                  <c:v>7408</c:v>
                </c:pt>
                <c:pt idx="7">
                  <c:v>50176</c:v>
                </c:pt>
                <c:pt idx="8">
                  <c:v>9120</c:v>
                </c:pt>
                <c:pt idx="9">
                  <c:v>48922</c:v>
                </c:pt>
                <c:pt idx="10">
                  <c:v>8871</c:v>
                </c:pt>
                <c:pt idx="11">
                  <c:v>53018</c:v>
                </c:pt>
                <c:pt idx="12">
                  <c:v>9976</c:v>
                </c:pt>
                <c:pt idx="13">
                  <c:v>53779</c:v>
                </c:pt>
                <c:pt idx="14">
                  <c:v>11478</c:v>
                </c:pt>
                <c:pt idx="15">
                  <c:v>53743</c:v>
                </c:pt>
                <c:pt idx="16">
                  <c:v>13702</c:v>
                </c:pt>
                <c:pt idx="17">
                  <c:v>43223</c:v>
                </c:pt>
                <c:pt idx="18">
                  <c:v>10513</c:v>
                </c:pt>
                <c:pt idx="19">
                  <c:v>52812</c:v>
                </c:pt>
                <c:pt idx="20">
                  <c:v>7382</c:v>
                </c:pt>
                <c:pt idx="21">
                  <c:v>42353</c:v>
                </c:pt>
                <c:pt idx="22">
                  <c:v>5526</c:v>
                </c:pt>
                <c:pt idx="23">
                  <c:v>34045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E6-4AAA-929D-4CB5A13D77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9783167"/>
        <c:axId val="1619783583"/>
      </c:barChart>
      <c:catAx>
        <c:axId val="16197831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 err="1"/>
                  <a:t>month</a:t>
                </a:r>
                <a:endParaRPr lang="pl-PL" dirty="0"/>
              </a:p>
            </c:rich>
          </c:tx>
          <c:layout>
            <c:manualLayout>
              <c:xMode val="edge"/>
              <c:yMode val="edge"/>
              <c:x val="0.46579005218752778"/>
              <c:y val="0.909188359728815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619783583"/>
        <c:crosses val="autoZero"/>
        <c:auto val="1"/>
        <c:lblAlgn val="ctr"/>
        <c:lblOffset val="100"/>
        <c:noMultiLvlLbl val="0"/>
      </c:catAx>
      <c:valAx>
        <c:axId val="1619783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 err="1"/>
                  <a:t>trips</a:t>
                </a:r>
                <a:r>
                  <a:rPr lang="pl-PL" dirty="0"/>
                  <a:t> per</a:t>
                </a:r>
                <a:r>
                  <a:rPr lang="pl-PL" baseline="0" dirty="0"/>
                  <a:t> </a:t>
                </a:r>
                <a:r>
                  <a:rPr lang="pl-PL" baseline="0" dirty="0" err="1"/>
                  <a:t>month</a:t>
                </a:r>
                <a:endParaRPr lang="pl-PL" dirty="0"/>
              </a:p>
            </c:rich>
          </c:tx>
          <c:layout>
            <c:manualLayout>
              <c:xMode val="edge"/>
              <c:yMode val="edge"/>
              <c:x val="1.0939878562179513E-2"/>
              <c:y val="0.286889176489990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619783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[excel_wykresy.xlsx]Arkusz2!Tabela przestawna3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pl-PL" sz="11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pl-PL" sz="11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Trips per day with weather events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pl-PL" sz="1100" b="0" i="0" u="none" strike="noStrike" kern="1200" spc="0" baseline="0" dirty="0" smtClean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Arkusz2!$I$84:$I$85</c:f>
              <c:strCache>
                <c:ptCount val="1"/>
                <c:pt idx="0">
                  <c:v>Mountain View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Arkusz2!$H$86:$H$101</c:f>
              <c:multiLvlStrCache>
                <c:ptCount val="10"/>
                <c:lvl>
                  <c:pt idx="0">
                    <c:v>Customer</c:v>
                  </c:pt>
                  <c:pt idx="1">
                    <c:v>Subscriber</c:v>
                  </c:pt>
                  <c:pt idx="2">
                    <c:v>Customer</c:v>
                  </c:pt>
                  <c:pt idx="3">
                    <c:v>Subscriber</c:v>
                  </c:pt>
                  <c:pt idx="4">
                    <c:v>Customer</c:v>
                  </c:pt>
                  <c:pt idx="5">
                    <c:v>Subscriber</c:v>
                  </c:pt>
                  <c:pt idx="6">
                    <c:v>Customer</c:v>
                  </c:pt>
                  <c:pt idx="7">
                    <c:v>Subscriber</c:v>
                  </c:pt>
                  <c:pt idx="8">
                    <c:v>Customer</c:v>
                  </c:pt>
                  <c:pt idx="9">
                    <c:v>Subscriber</c:v>
                  </c:pt>
                </c:lvl>
                <c:lvl>
                  <c:pt idx="0">
                    <c:v>Fog</c:v>
                  </c:pt>
                  <c:pt idx="2">
                    <c:v>Fog-Rain</c:v>
                  </c:pt>
                  <c:pt idx="4">
                    <c:v>Rain</c:v>
                  </c:pt>
                  <c:pt idx="6">
                    <c:v>Rain-Thunderstorm</c:v>
                  </c:pt>
                  <c:pt idx="8">
                    <c:v>no event</c:v>
                  </c:pt>
                </c:lvl>
              </c:multiLvlStrCache>
            </c:multiLvlStrRef>
          </c:cat>
          <c:val>
            <c:numRef>
              <c:f>Arkusz2!$I$86:$I$101</c:f>
              <c:numCache>
                <c:formatCode>General</c:formatCode>
                <c:ptCount val="10"/>
                <c:pt idx="0">
                  <c:v>3</c:v>
                </c:pt>
                <c:pt idx="1">
                  <c:v>16</c:v>
                </c:pt>
                <c:pt idx="2">
                  <c:v>8</c:v>
                </c:pt>
                <c:pt idx="3">
                  <c:v>21</c:v>
                </c:pt>
                <c:pt idx="4">
                  <c:v>2</c:v>
                </c:pt>
                <c:pt idx="5">
                  <c:v>20</c:v>
                </c:pt>
                <c:pt idx="8">
                  <c:v>4</c:v>
                </c:pt>
                <c:pt idx="9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90-4C1B-B20A-4450DBAA0B57}"/>
            </c:ext>
          </c:extLst>
        </c:ser>
        <c:ser>
          <c:idx val="1"/>
          <c:order val="1"/>
          <c:tx>
            <c:strRef>
              <c:f>Arkusz2!$J$84:$J$85</c:f>
              <c:strCache>
                <c:ptCount val="1"/>
                <c:pt idx="0">
                  <c:v>Palo Alto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Arkusz2!$H$86:$H$101</c:f>
              <c:multiLvlStrCache>
                <c:ptCount val="10"/>
                <c:lvl>
                  <c:pt idx="0">
                    <c:v>Customer</c:v>
                  </c:pt>
                  <c:pt idx="1">
                    <c:v>Subscriber</c:v>
                  </c:pt>
                  <c:pt idx="2">
                    <c:v>Customer</c:v>
                  </c:pt>
                  <c:pt idx="3">
                    <c:v>Subscriber</c:v>
                  </c:pt>
                  <c:pt idx="4">
                    <c:v>Customer</c:v>
                  </c:pt>
                  <c:pt idx="5">
                    <c:v>Subscriber</c:v>
                  </c:pt>
                  <c:pt idx="6">
                    <c:v>Customer</c:v>
                  </c:pt>
                  <c:pt idx="7">
                    <c:v>Subscriber</c:v>
                  </c:pt>
                  <c:pt idx="8">
                    <c:v>Customer</c:v>
                  </c:pt>
                  <c:pt idx="9">
                    <c:v>Subscriber</c:v>
                  </c:pt>
                </c:lvl>
                <c:lvl>
                  <c:pt idx="0">
                    <c:v>Fog</c:v>
                  </c:pt>
                  <c:pt idx="2">
                    <c:v>Fog-Rain</c:v>
                  </c:pt>
                  <c:pt idx="4">
                    <c:v>Rain</c:v>
                  </c:pt>
                  <c:pt idx="6">
                    <c:v>Rain-Thunderstorm</c:v>
                  </c:pt>
                  <c:pt idx="8">
                    <c:v>no event</c:v>
                  </c:pt>
                </c:lvl>
              </c:multiLvlStrCache>
            </c:multiLvlStrRef>
          </c:cat>
          <c:val>
            <c:numRef>
              <c:f>Arkusz2!$J$86:$J$101</c:f>
              <c:numCache>
                <c:formatCode>General</c:formatCode>
                <c:ptCount val="10"/>
                <c:pt idx="0">
                  <c:v>4</c:v>
                </c:pt>
                <c:pt idx="1">
                  <c:v>5</c:v>
                </c:pt>
                <c:pt idx="4">
                  <c:v>2</c:v>
                </c:pt>
                <c:pt idx="5">
                  <c:v>4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90-4C1B-B20A-4450DBAA0B57}"/>
            </c:ext>
          </c:extLst>
        </c:ser>
        <c:ser>
          <c:idx val="2"/>
          <c:order val="2"/>
          <c:tx>
            <c:strRef>
              <c:f>Arkusz2!$K$84:$K$85</c:f>
              <c:strCache>
                <c:ptCount val="1"/>
                <c:pt idx="0">
                  <c:v>Redwood City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Arkusz2!$H$86:$H$101</c:f>
              <c:multiLvlStrCache>
                <c:ptCount val="10"/>
                <c:lvl>
                  <c:pt idx="0">
                    <c:v>Customer</c:v>
                  </c:pt>
                  <c:pt idx="1">
                    <c:v>Subscriber</c:v>
                  </c:pt>
                  <c:pt idx="2">
                    <c:v>Customer</c:v>
                  </c:pt>
                  <c:pt idx="3">
                    <c:v>Subscriber</c:v>
                  </c:pt>
                  <c:pt idx="4">
                    <c:v>Customer</c:v>
                  </c:pt>
                  <c:pt idx="5">
                    <c:v>Subscriber</c:v>
                  </c:pt>
                  <c:pt idx="6">
                    <c:v>Customer</c:v>
                  </c:pt>
                  <c:pt idx="7">
                    <c:v>Subscriber</c:v>
                  </c:pt>
                  <c:pt idx="8">
                    <c:v>Customer</c:v>
                  </c:pt>
                  <c:pt idx="9">
                    <c:v>Subscriber</c:v>
                  </c:pt>
                </c:lvl>
                <c:lvl>
                  <c:pt idx="0">
                    <c:v>Fog</c:v>
                  </c:pt>
                  <c:pt idx="2">
                    <c:v>Fog-Rain</c:v>
                  </c:pt>
                  <c:pt idx="4">
                    <c:v>Rain</c:v>
                  </c:pt>
                  <c:pt idx="6">
                    <c:v>Rain-Thunderstorm</c:v>
                  </c:pt>
                  <c:pt idx="8">
                    <c:v>no event</c:v>
                  </c:pt>
                </c:lvl>
              </c:multiLvlStrCache>
            </c:multiLvlStrRef>
          </c:cat>
          <c:val>
            <c:numRef>
              <c:f>Arkusz2!$K$86:$K$101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90-4C1B-B20A-4450DBAA0B57}"/>
            </c:ext>
          </c:extLst>
        </c:ser>
        <c:ser>
          <c:idx val="3"/>
          <c:order val="3"/>
          <c:tx>
            <c:strRef>
              <c:f>Arkusz2!$L$84:$L$85</c:f>
              <c:strCache>
                <c:ptCount val="1"/>
                <c:pt idx="0">
                  <c:v>San Francisco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Arkusz2!$H$86:$H$101</c:f>
              <c:multiLvlStrCache>
                <c:ptCount val="10"/>
                <c:lvl>
                  <c:pt idx="0">
                    <c:v>Customer</c:v>
                  </c:pt>
                  <c:pt idx="1">
                    <c:v>Subscriber</c:v>
                  </c:pt>
                  <c:pt idx="2">
                    <c:v>Customer</c:v>
                  </c:pt>
                  <c:pt idx="3">
                    <c:v>Subscriber</c:v>
                  </c:pt>
                  <c:pt idx="4">
                    <c:v>Customer</c:v>
                  </c:pt>
                  <c:pt idx="5">
                    <c:v>Subscriber</c:v>
                  </c:pt>
                  <c:pt idx="6">
                    <c:v>Customer</c:v>
                  </c:pt>
                  <c:pt idx="7">
                    <c:v>Subscriber</c:v>
                  </c:pt>
                  <c:pt idx="8">
                    <c:v>Customer</c:v>
                  </c:pt>
                  <c:pt idx="9">
                    <c:v>Subscriber</c:v>
                  </c:pt>
                </c:lvl>
                <c:lvl>
                  <c:pt idx="0">
                    <c:v>Fog</c:v>
                  </c:pt>
                  <c:pt idx="2">
                    <c:v>Fog-Rain</c:v>
                  </c:pt>
                  <c:pt idx="4">
                    <c:v>Rain</c:v>
                  </c:pt>
                  <c:pt idx="6">
                    <c:v>Rain-Thunderstorm</c:v>
                  </c:pt>
                  <c:pt idx="8">
                    <c:v>no event</c:v>
                  </c:pt>
                </c:lvl>
              </c:multiLvlStrCache>
            </c:multiLvlStrRef>
          </c:cat>
          <c:val>
            <c:numRef>
              <c:f>Arkusz2!$L$86:$L$101</c:f>
              <c:numCache>
                <c:formatCode>General</c:formatCode>
                <c:ptCount val="10"/>
                <c:pt idx="0">
                  <c:v>117</c:v>
                </c:pt>
                <c:pt idx="1">
                  <c:v>673</c:v>
                </c:pt>
                <c:pt idx="2">
                  <c:v>62</c:v>
                </c:pt>
                <c:pt idx="3">
                  <c:v>615</c:v>
                </c:pt>
                <c:pt idx="4">
                  <c:v>70</c:v>
                </c:pt>
                <c:pt idx="5">
                  <c:v>641</c:v>
                </c:pt>
                <c:pt idx="6">
                  <c:v>118</c:v>
                </c:pt>
                <c:pt idx="7">
                  <c:v>619</c:v>
                </c:pt>
                <c:pt idx="8">
                  <c:v>133</c:v>
                </c:pt>
                <c:pt idx="9">
                  <c:v>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90-4C1B-B20A-4450DBAA0B57}"/>
            </c:ext>
          </c:extLst>
        </c:ser>
        <c:ser>
          <c:idx val="4"/>
          <c:order val="4"/>
          <c:tx>
            <c:strRef>
              <c:f>Arkusz2!$M$84:$M$85</c:f>
              <c:strCache>
                <c:ptCount val="1"/>
                <c:pt idx="0">
                  <c:v>San Jose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Arkusz2!$H$86:$H$101</c:f>
              <c:multiLvlStrCache>
                <c:ptCount val="10"/>
                <c:lvl>
                  <c:pt idx="0">
                    <c:v>Customer</c:v>
                  </c:pt>
                  <c:pt idx="1">
                    <c:v>Subscriber</c:v>
                  </c:pt>
                  <c:pt idx="2">
                    <c:v>Customer</c:v>
                  </c:pt>
                  <c:pt idx="3">
                    <c:v>Subscriber</c:v>
                  </c:pt>
                  <c:pt idx="4">
                    <c:v>Customer</c:v>
                  </c:pt>
                  <c:pt idx="5">
                    <c:v>Subscriber</c:v>
                  </c:pt>
                  <c:pt idx="6">
                    <c:v>Customer</c:v>
                  </c:pt>
                  <c:pt idx="7">
                    <c:v>Subscriber</c:v>
                  </c:pt>
                  <c:pt idx="8">
                    <c:v>Customer</c:v>
                  </c:pt>
                  <c:pt idx="9">
                    <c:v>Subscriber</c:v>
                  </c:pt>
                </c:lvl>
                <c:lvl>
                  <c:pt idx="0">
                    <c:v>Fog</c:v>
                  </c:pt>
                  <c:pt idx="2">
                    <c:v>Fog-Rain</c:v>
                  </c:pt>
                  <c:pt idx="4">
                    <c:v>Rain</c:v>
                  </c:pt>
                  <c:pt idx="6">
                    <c:v>Rain-Thunderstorm</c:v>
                  </c:pt>
                  <c:pt idx="8">
                    <c:v>no event</c:v>
                  </c:pt>
                </c:lvl>
              </c:multiLvlStrCache>
            </c:multiLvlStrRef>
          </c:cat>
          <c:val>
            <c:numRef>
              <c:f>Arkusz2!$M$86:$M$101</c:f>
              <c:numCache>
                <c:formatCode>General</c:formatCode>
                <c:ptCount val="10"/>
                <c:pt idx="0">
                  <c:v>4</c:v>
                </c:pt>
                <c:pt idx="1">
                  <c:v>39</c:v>
                </c:pt>
                <c:pt idx="2">
                  <c:v>1</c:v>
                </c:pt>
                <c:pt idx="3">
                  <c:v>21</c:v>
                </c:pt>
                <c:pt idx="4">
                  <c:v>6</c:v>
                </c:pt>
                <c:pt idx="5">
                  <c:v>33</c:v>
                </c:pt>
                <c:pt idx="8">
                  <c:v>9</c:v>
                </c:pt>
                <c:pt idx="9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90-4C1B-B20A-4450DBAA0B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4458671"/>
        <c:axId val="1847546191"/>
      </c:barChart>
      <c:catAx>
        <c:axId val="119445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847546191"/>
        <c:crosses val="autoZero"/>
        <c:auto val="1"/>
        <c:lblAlgn val="ctr"/>
        <c:lblOffset val="100"/>
        <c:noMultiLvlLbl val="0"/>
      </c:catAx>
      <c:valAx>
        <c:axId val="1847546191"/>
        <c:scaling>
          <c:orientation val="minMax"/>
          <c:max val="7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19445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200" b="1"/>
              <a:t>Liczba stacji rowerowych w poszczególnych miastach</a:t>
            </a:r>
            <a:endParaRPr lang="en-US" sz="12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projekt1!$K$17</c:f>
              <c:strCache>
                <c:ptCount val="1"/>
                <c:pt idx="0">
                  <c:v>number_of_stations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projekt1!$J$18:$J$22</c:f>
              <c:strCache>
                <c:ptCount val="5"/>
                <c:pt idx="0">
                  <c:v>San Francisco</c:v>
                </c:pt>
                <c:pt idx="1">
                  <c:v>San Jose</c:v>
                </c:pt>
                <c:pt idx="2">
                  <c:v>Mountain View</c:v>
                </c:pt>
                <c:pt idx="3">
                  <c:v>Redwood City</c:v>
                </c:pt>
                <c:pt idx="4">
                  <c:v>Palo Alto</c:v>
                </c:pt>
              </c:strCache>
            </c:strRef>
          </c:cat>
          <c:val>
            <c:numRef>
              <c:f>projekt1!$K$18:$K$22</c:f>
              <c:numCache>
                <c:formatCode>General</c:formatCode>
                <c:ptCount val="5"/>
                <c:pt idx="0">
                  <c:v>35</c:v>
                </c:pt>
                <c:pt idx="1">
                  <c:v>16</c:v>
                </c:pt>
                <c:pt idx="2">
                  <c:v>7</c:v>
                </c:pt>
                <c:pt idx="3">
                  <c:v>7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D7-4222-A58E-C9EB8B846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5635920"/>
        <c:axId val="2035639248"/>
      </c:barChart>
      <c:catAx>
        <c:axId val="20356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035639248"/>
        <c:crosses val="autoZero"/>
        <c:auto val="1"/>
        <c:lblAlgn val="ctr"/>
        <c:lblOffset val="100"/>
        <c:noMultiLvlLbl val="0"/>
      </c:catAx>
      <c:valAx>
        <c:axId val="203563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0356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6e03b27cf_6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6e03b27cf_6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f6e03b27cf_6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15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1f32d493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1f32d493a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f1f32d493a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16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7066a9c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7066a9c2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f7066a9c2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17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175153fe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175153fed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f175153fed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18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6e03b27c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6e03b27c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gf6e03b27c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19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6e03b27cf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6e03b27cf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f6e03b27cf_1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20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175153fe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175153fed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f175153fed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21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6e03b27cf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6e03b27cf_6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f6e03b27cf_6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22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6e03b27cf_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6e03b27cf_6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f6e03b27cf_6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enhamner/sf-bay-area-bike-share#trip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flipH="1">
            <a:off x="-5235" y="0"/>
            <a:ext cx="7140435" cy="6858000"/>
          </a:xfrm>
          <a:custGeom>
            <a:avLst/>
            <a:gdLst/>
            <a:ahLst/>
            <a:cxnLst/>
            <a:rect l="l" t="t" r="r" b="b"/>
            <a:pathLst>
              <a:path w="5962785" h="6858000" extrusionOk="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lt2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0" y="1684950"/>
            <a:ext cx="6527700" cy="28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r>
              <a:rPr lang="pl-PL" sz="3100" b="1"/>
              <a:t>Projekt SQL </a:t>
            </a:r>
            <a:endParaRPr sz="31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r>
              <a:rPr lang="pl-PL" sz="3100" b="1" i="0"/>
              <a:t>SF Bay Area Bike Share </a:t>
            </a:r>
            <a:br>
              <a:rPr lang="pl-PL" sz="3100" b="1" i="0"/>
            </a:br>
            <a:r>
              <a:rPr lang="pl-PL" sz="2000" i="0"/>
              <a:t>Tak się je</a:t>
            </a:r>
            <a:r>
              <a:rPr lang="pl-PL" sz="2000"/>
              <a:t>źd</a:t>
            </a:r>
            <a:r>
              <a:rPr lang="pl-PL" sz="2000" i="0"/>
              <a:t>zi w San Francisco, w pogodę i niepogodę</a:t>
            </a:r>
            <a:r>
              <a:rPr lang="pl-PL" sz="2000"/>
              <a:t>,</a:t>
            </a:r>
            <a:br>
              <a:rPr lang="pl-PL" sz="2000"/>
            </a:br>
            <a:r>
              <a:rPr lang="pl-PL" sz="2000" i="0"/>
              <a:t>czyli najpopularniejsze trasy w SF i jak (czy) to się zmienia </a:t>
            </a:r>
            <a:br>
              <a:rPr lang="pl-PL" sz="2000"/>
            </a:br>
            <a:r>
              <a:rPr lang="pl-PL" sz="2000" i="0"/>
              <a:t>w zależności od pogody </a:t>
            </a:r>
            <a:endParaRPr sz="200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7009388" y="4878200"/>
            <a:ext cx="5306400" cy="17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l-PL" sz="1800" b="1"/>
              <a:t>Grupa nonamezzz</a:t>
            </a:r>
            <a:endParaRPr sz="18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l-PL" sz="1800"/>
              <a:t>Barbara Gradzik - Hupało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l-PL" sz="1800"/>
              <a:t>Iwona Onuszko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l-PL" sz="1800"/>
              <a:t>Michał Mielniczek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l-PL" sz="1800"/>
              <a:t>https://github.com/infoshareacademy/nonamezzz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/>
          </a:p>
        </p:txBody>
      </p:sp>
      <p:pic>
        <p:nvPicPr>
          <p:cNvPr id="92" name="Google Shape;92;p1" descr="Rower trekkingowy BBF &quot;San Francisco&quot; - 7003099041 - oficjalne archiwum  Allegr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1466" y="1530740"/>
            <a:ext cx="4942281" cy="313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9"/>
          <p:cNvGraphicFramePr/>
          <p:nvPr/>
        </p:nvGraphicFramePr>
        <p:xfrm>
          <a:off x="737684" y="1930710"/>
          <a:ext cx="5245100" cy="736600"/>
        </p:xfrm>
        <a:graphic>
          <a:graphicData uri="http://schemas.openxmlformats.org/drawingml/2006/table">
            <a:tbl>
              <a:tblPr>
                <a:noFill/>
                <a:tableStyleId>{39567D60-540B-4FB9-9D68-974322EEE868}</a:tableStyleId>
              </a:tblPr>
              <a:tblGrid>
                <a:gridCol w="368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Trip name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No of trips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Cloud cover corr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Mountain View Caltrain Station --&gt; Mountain View City Hall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1105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-0.449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Mountain View City Hall --&gt; Mountain View Caltrain Station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979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-0.476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8" name="Google Shape;178;p9"/>
          <p:cNvSpPr txBox="1"/>
          <p:nvPr/>
        </p:nvSpPr>
        <p:spPr>
          <a:xfrm>
            <a:off x="3073409" y="276982"/>
            <a:ext cx="604518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 korelacji danych w zależności od czynnika pogodowego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9"/>
          <p:cNvSpPr txBox="1"/>
          <p:nvPr/>
        </p:nvSpPr>
        <p:spPr>
          <a:xfrm>
            <a:off x="685313" y="1212757"/>
            <a:ext cx="98251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Znaleźliśmy trasy ze słabą ujemną korelacją w zależności od czynnika pogodowego.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Trasy te jednak nie należą do najpopularniejszych w rejonie San Francisco.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5A262AA-2A1E-440B-9760-5F3E7182D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218" y="4110824"/>
            <a:ext cx="4395493" cy="2470194"/>
          </a:xfrm>
          <a:prstGeom prst="rect">
            <a:avLst/>
          </a:prstGeom>
        </p:spPr>
      </p:pic>
      <p:sp>
        <p:nvSpPr>
          <p:cNvPr id="6" name="Google Shape;178;p9">
            <a:extLst>
              <a:ext uri="{FF2B5EF4-FFF2-40B4-BE49-F238E27FC236}">
                <a16:creationId xmlns:a16="http://schemas.microsoft.com/office/drawing/2014/main" id="{7A78930E-5F28-416A-9436-96CA8053DC11}"/>
              </a:ext>
            </a:extLst>
          </p:cNvPr>
          <p:cNvSpPr txBox="1"/>
          <p:nvPr/>
        </p:nvSpPr>
        <p:spPr>
          <a:xfrm>
            <a:off x="3073409" y="276982"/>
            <a:ext cx="604518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 średniej ilości </a:t>
            </a:r>
            <a:r>
              <a:rPr lang="pl-PL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wypożyczeń</a:t>
            </a:r>
            <a:r>
              <a:rPr lang="pl-P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rowerów w zależności od zachmurzenia z podziałem na dni robocze i weekend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B406978-BE08-4BF5-88B1-E8EAE3993C5D}"/>
              </a:ext>
            </a:extLst>
          </p:cNvPr>
          <p:cNvSpPr txBox="1"/>
          <p:nvPr/>
        </p:nvSpPr>
        <p:spPr>
          <a:xfrm>
            <a:off x="8444285" y="3803047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Weekend bez San Francisco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CF09FC82-762C-4B96-992F-F67741AB6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218" y="1200271"/>
            <a:ext cx="4395492" cy="2470194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D773326E-C50D-4464-BC02-5C537861F53D}"/>
              </a:ext>
            </a:extLst>
          </p:cNvPr>
          <p:cNvSpPr txBox="1"/>
          <p:nvPr/>
        </p:nvSpPr>
        <p:spPr>
          <a:xfrm>
            <a:off x="8543671" y="913800"/>
            <a:ext cx="1976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Weekend z San Francisco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B7D25FCC-A8EE-46CD-B0E5-EE4650FFDC8A}"/>
              </a:ext>
            </a:extLst>
          </p:cNvPr>
          <p:cNvSpPr txBox="1"/>
          <p:nvPr/>
        </p:nvSpPr>
        <p:spPr>
          <a:xfrm>
            <a:off x="541325" y="2435368"/>
            <a:ext cx="2584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Tu wstawić pozostałe wykresy</a:t>
            </a:r>
          </a:p>
        </p:txBody>
      </p:sp>
    </p:spTree>
    <p:extLst>
      <p:ext uri="{BB962C8B-B14F-4D97-AF65-F5344CB8AC3E}">
        <p14:creationId xmlns:p14="http://schemas.microsoft.com/office/powerpoint/2010/main" val="43207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EEC6BDE-37C6-420D-96EC-A3DCA1D80D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3562519"/>
              </p:ext>
            </p:extLst>
          </p:nvPr>
        </p:nvGraphicFramePr>
        <p:xfrm>
          <a:off x="312198" y="14870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AA46F21-EF8F-4E38-9E32-06BF34DC48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71981"/>
              </p:ext>
            </p:extLst>
          </p:nvPr>
        </p:nvGraphicFramePr>
        <p:xfrm>
          <a:off x="6459986" y="14870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5BF92A0-7113-4197-B0AF-E8E2917FEE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499494"/>
              </p:ext>
            </p:extLst>
          </p:nvPr>
        </p:nvGraphicFramePr>
        <p:xfrm>
          <a:off x="390618" y="3107531"/>
          <a:ext cx="5011352" cy="3475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7894735-29B6-48B0-AF3A-7FCE6197AAD7}"/>
              </a:ext>
            </a:extLst>
          </p:cNvPr>
          <p:cNvSpPr txBox="1"/>
          <p:nvPr/>
        </p:nvSpPr>
        <p:spPr>
          <a:xfrm>
            <a:off x="5412329" y="4095388"/>
            <a:ext cx="609452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Stacje</a:t>
            </a:r>
            <a:r>
              <a:rPr lang="pl-PL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rowerowe, z których wyjechało najwięcej rowerów jednego dnia każdego badanego miesiąca: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Harry Bridges Plaza (Ferry Building)</a:t>
            </a:r>
            <a:r>
              <a:rPr lang="en-US" sz="1600" dirty="0"/>
              <a:t> </a:t>
            </a:r>
            <a:endParaRPr lang="pl-PL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San Francisco Caltrain (Townsend at 4th)</a:t>
            </a:r>
            <a:r>
              <a:rPr lang="en-US" sz="1600" dirty="0"/>
              <a:t> </a:t>
            </a:r>
            <a:endParaRPr lang="pl-PL" sz="16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San Francisco Caltrain 2 (330 Townsend)</a:t>
            </a:r>
            <a:r>
              <a:rPr lang="en-US" sz="1600" dirty="0"/>
              <a:t> </a:t>
            </a:r>
            <a:endParaRPr lang="pl-PL" sz="16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l-PL" sz="16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695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060B6A7-654D-4A63-9EA7-E1EDC73CEA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135655"/>
              </p:ext>
            </p:extLst>
          </p:nvPr>
        </p:nvGraphicFramePr>
        <p:xfrm>
          <a:off x="364578" y="624897"/>
          <a:ext cx="4572000" cy="3047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Google Shape;186;gf6e03b27cf_1_15">
            <a:extLst>
              <a:ext uri="{FF2B5EF4-FFF2-40B4-BE49-F238E27FC236}">
                <a16:creationId xmlns:a16="http://schemas.microsoft.com/office/drawing/2014/main" id="{257B3B79-2996-4A6E-AC3E-539AD71AAEAE}"/>
              </a:ext>
            </a:extLst>
          </p:cNvPr>
          <p:cNvSpPr txBox="1">
            <a:spLocks/>
          </p:cNvSpPr>
          <p:nvPr/>
        </p:nvSpPr>
        <p:spPr>
          <a:xfrm>
            <a:off x="6684076" y="439893"/>
            <a:ext cx="4066783" cy="84108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l-PL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CCE435-0284-49F4-B757-E8E0116CC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34527"/>
              </p:ext>
            </p:extLst>
          </p:nvPr>
        </p:nvGraphicFramePr>
        <p:xfrm>
          <a:off x="1032488" y="3856078"/>
          <a:ext cx="2997200" cy="2276221"/>
        </p:xfrm>
        <a:graphic>
          <a:graphicData uri="http://schemas.openxmlformats.org/drawingml/2006/table">
            <a:tbl>
              <a:tblPr/>
              <a:tblGrid>
                <a:gridCol w="1225682">
                  <a:extLst>
                    <a:ext uri="{9D8B030D-6E8A-4147-A177-3AD203B41FA5}">
                      <a16:colId xmlns:a16="http://schemas.microsoft.com/office/drawing/2014/main" val="2726521188"/>
                    </a:ext>
                  </a:extLst>
                </a:gridCol>
                <a:gridCol w="1771518">
                  <a:extLst>
                    <a:ext uri="{9D8B030D-6E8A-4147-A177-3AD203B41FA5}">
                      <a16:colId xmlns:a16="http://schemas.microsoft.com/office/drawing/2014/main" val="473283804"/>
                    </a:ext>
                  </a:extLst>
                </a:gridCol>
              </a:tblGrid>
              <a:tr h="542925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l-PL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Średnia liczba rowerów, która została wypożyczona w badanym okresie w poszczególne dni tygodnia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0458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avg_bikes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77134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tuesday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19.02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90917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wednesday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18.62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2080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thursday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18.49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52859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monday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18.02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73276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friday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40505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saturday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1216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sunday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9733266"/>
                  </a:ext>
                </a:extLst>
              </a:tr>
            </a:tbl>
          </a:graphicData>
        </a:graphic>
      </p:graphicFrame>
      <p:graphicFrame>
        <p:nvGraphicFramePr>
          <p:cNvPr id="8" name="Chart 1">
            <a:extLst>
              <a:ext uri="{FF2B5EF4-FFF2-40B4-BE49-F238E27FC236}">
                <a16:creationId xmlns:a16="http://schemas.microsoft.com/office/drawing/2014/main" id="{153BB4D5-465A-4A50-AF2D-D6FA6E7B72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337329"/>
              </p:ext>
            </p:extLst>
          </p:nvPr>
        </p:nvGraphicFramePr>
        <p:xfrm>
          <a:off x="5070047" y="436041"/>
          <a:ext cx="6710363" cy="3043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2">
            <a:extLst>
              <a:ext uri="{FF2B5EF4-FFF2-40B4-BE49-F238E27FC236}">
                <a16:creationId xmlns:a16="http://schemas.microsoft.com/office/drawing/2014/main" id="{D1FDFAB5-B787-4018-872C-D11AFEBB18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998307"/>
              </p:ext>
            </p:extLst>
          </p:nvPr>
        </p:nvGraphicFramePr>
        <p:xfrm>
          <a:off x="5070046" y="3608426"/>
          <a:ext cx="6715007" cy="3014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9447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58A5A3-B8A7-424E-937C-797063F04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938776"/>
              </p:ext>
            </p:extLst>
          </p:nvPr>
        </p:nvGraphicFramePr>
        <p:xfrm>
          <a:off x="1561565" y="2245787"/>
          <a:ext cx="3200401" cy="1678305"/>
        </p:xfrm>
        <a:graphic>
          <a:graphicData uri="http://schemas.openxmlformats.org/drawingml/2006/table">
            <a:tbl>
              <a:tblPr/>
              <a:tblGrid>
                <a:gridCol w="1245665">
                  <a:extLst>
                    <a:ext uri="{9D8B030D-6E8A-4147-A177-3AD203B41FA5}">
                      <a16:colId xmlns:a16="http://schemas.microsoft.com/office/drawing/2014/main" val="254407528"/>
                    </a:ext>
                  </a:extLst>
                </a:gridCol>
                <a:gridCol w="1245665">
                  <a:extLst>
                    <a:ext uri="{9D8B030D-6E8A-4147-A177-3AD203B41FA5}">
                      <a16:colId xmlns:a16="http://schemas.microsoft.com/office/drawing/2014/main" val="632012152"/>
                    </a:ext>
                  </a:extLst>
                </a:gridCol>
                <a:gridCol w="709071">
                  <a:extLst>
                    <a:ext uri="{9D8B030D-6E8A-4147-A177-3AD203B41FA5}">
                      <a16:colId xmlns:a16="http://schemas.microsoft.com/office/drawing/2014/main" val="3873847860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Liczba rowerów, która wyjechała w danych warunkach atmosferycznych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872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sum_of_bikes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7037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no_event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546318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81,54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53533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'rain-thunderstorm'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0,22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116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71613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10,69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68763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43676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6,52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0122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fog_rain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17430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669959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818193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37024D-975E-4C11-B352-E9CCC82E7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786300"/>
              </p:ext>
            </p:extLst>
          </p:nvPr>
        </p:nvGraphicFramePr>
        <p:xfrm>
          <a:off x="6096000" y="1846690"/>
          <a:ext cx="2921000" cy="2476500"/>
        </p:xfrm>
        <a:graphic>
          <a:graphicData uri="http://schemas.openxmlformats.org/drawingml/2006/table">
            <a:tbl>
              <a:tblPr/>
              <a:tblGrid>
                <a:gridCol w="2311400">
                  <a:extLst>
                    <a:ext uri="{9D8B030D-6E8A-4147-A177-3AD203B41FA5}">
                      <a16:colId xmlns:a16="http://schemas.microsoft.com/office/drawing/2014/main" val="30783847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054264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Korelacja z warunkami i eventami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4652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total_bikes_cloud_cover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0127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total_bikes_min_temperature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34196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total_bikes_mean_temperature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55886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total_bikes_max_temperature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4566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total_bikes_mean_wind_speed_mph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31909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total_bikes_max_wind_speed_mph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06446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total_bikes_percipitation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5269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total_bikes_rain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46996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total_bikes_rain_thunderstorm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0437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total_bikes_fog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13835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total_bikes_fog_rain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4160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total_bikes_no_event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-0.426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1422428"/>
                  </a:ext>
                </a:extLst>
              </a:tr>
            </a:tbl>
          </a:graphicData>
        </a:graphic>
      </p:graphicFrame>
      <p:sp>
        <p:nvSpPr>
          <p:cNvPr id="4" name="Google Shape;163;p7">
            <a:extLst>
              <a:ext uri="{FF2B5EF4-FFF2-40B4-BE49-F238E27FC236}">
                <a16:creationId xmlns:a16="http://schemas.microsoft.com/office/drawing/2014/main" id="{99639E93-801E-4419-AAAF-D8A822A88060}"/>
              </a:ext>
            </a:extLst>
          </p:cNvPr>
          <p:cNvSpPr txBox="1"/>
          <p:nvPr/>
        </p:nvSpPr>
        <p:spPr>
          <a:xfrm>
            <a:off x="2407853" y="610936"/>
            <a:ext cx="737629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 zależności ilości wypożyczonych rowerów od czynnika pogodowego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5705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gf6e03b27cf_6_18"/>
          <p:cNvGraphicFramePr/>
          <p:nvPr/>
        </p:nvGraphicFramePr>
        <p:xfrm>
          <a:off x="320600" y="1536763"/>
          <a:ext cx="5478250" cy="5007073"/>
        </p:xfrm>
        <a:graphic>
          <a:graphicData uri="http://schemas.openxmlformats.org/drawingml/2006/table">
            <a:tbl>
              <a:tblPr>
                <a:noFill/>
                <a:tableStyleId>{CCDDC597-20CF-40B9-A615-3BFC032A14C6}</a:tableStyleId>
              </a:tblPr>
              <a:tblGrid>
                <a:gridCol w="141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6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 b="1"/>
                        <a:t>Start station name</a:t>
                      </a:r>
                      <a:endParaRPr sz="1000" b="1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 b="1"/>
                        <a:t>End station name</a:t>
                      </a:r>
                      <a:endParaRPr sz="1000" b="1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 b="1"/>
                        <a:t>Total trips</a:t>
                      </a:r>
                      <a:endParaRPr sz="1000" b="1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 b="1"/>
                        <a:t>Duration (min)</a:t>
                      </a:r>
                      <a:endParaRPr sz="1000" b="1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 b="1"/>
                        <a:t>Ratio</a:t>
                      </a:r>
                      <a:endParaRPr sz="1000" b="1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San Francisco Caltrain 2 (330 Townsend)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Townsend at 7th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6216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5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0.0093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Harry Bridges Plaza (Ferry Building)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Embarcadero at Sansome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6164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21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>
                          <a:solidFill>
                            <a:srgbClr val="158466"/>
                          </a:solidFill>
                        </a:rPr>
                        <a:t>0.0092</a:t>
                      </a:r>
                      <a:endParaRPr sz="1000">
                        <a:solidFill>
                          <a:srgbClr val="158466"/>
                        </a:solidFill>
                      </a:endParaRPr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Townsend at 7th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San Francisco Caltrain (Townsend at 4th)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5041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5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0.0075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2nd at Townsend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Harry Bridges Plaza (Ferry Building)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4839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10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0.0072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Harry Bridges Plaza (Ferry Building)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2nd at Townsend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4357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11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0.0065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Embarcadero at Sansome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Steuart at Market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4269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9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0.0064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6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Embarcadero at Folsom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San Francisco Caltrain (Townsend at 4th)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3967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12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0.0059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Steuart at Market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2nd at Townsend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3903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10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0.0058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2nd at South Park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Market at Sansome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3627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9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0.0054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8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San Francisco Caltrain (Townsend at 4th)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Harry Bridges Plaza (Ferry Building)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3622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14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0.0054</a:t>
                      </a:r>
                      <a:endParaRPr sz="1000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37" name="Google Shape;137;gf6e03b27cf_6_18"/>
          <p:cNvGraphicFramePr/>
          <p:nvPr/>
        </p:nvGraphicFramePr>
        <p:xfrm>
          <a:off x="6444250" y="1536775"/>
          <a:ext cx="5747750" cy="4978800"/>
        </p:xfrm>
        <a:graphic>
          <a:graphicData uri="http://schemas.openxmlformats.org/drawingml/2006/table">
            <a:tbl>
              <a:tblPr>
                <a:noFill/>
                <a:tableStyleId>{CCDDC597-20CF-40B9-A615-3BFC032A14C6}</a:tableStyleId>
              </a:tblPr>
              <a:tblGrid>
                <a:gridCol w="150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9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 b="1"/>
                        <a:t>Start station name</a:t>
                      </a:r>
                      <a:endParaRPr sz="1000" b="1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 b="1"/>
                        <a:t>End station name</a:t>
                      </a:r>
                      <a:endParaRPr sz="1000" b="1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 b="1"/>
                        <a:t>Total trips</a:t>
                      </a:r>
                      <a:endParaRPr sz="1000" b="1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000" b="1">
                          <a:solidFill>
                            <a:schemeClr val="dk1"/>
                          </a:solidFill>
                        </a:rPr>
                        <a:t>Duration (min)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 b="1"/>
                        <a:t>Ratio</a:t>
                      </a:r>
                      <a:endParaRPr sz="1000" b="1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San Francisco Caltrain 2 (330 Townsend)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Townsend at 7th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5851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5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0.01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Townsend at 7th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San Francisco Caltrain (Townsend at 4th)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4718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4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0.008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Harry Bridges Plaza (Ferry Building)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Embarcadero at Sansome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4614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17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>
                          <a:solidFill>
                            <a:srgbClr val="FF0000"/>
                          </a:solidFill>
                        </a:rPr>
                        <a:t>0.0079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2nd at Townsend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Harry Bridges Plaza (Ferry Building)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4424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9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0.0075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Embarcadero at Sansome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Steuart at Market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3958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8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0.0067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Harry Bridges Plaza (Ferry Building)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2nd at Townsend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3956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10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0.0067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Embarcadero at Folsom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San Francisco Caltrain (Townsend at 4th)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3849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12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0.0066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Steuart at Market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2nd at Townsend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3739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9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0.0064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2nd at South Park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Market at Sansome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3531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9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0.006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10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Temporary Transbay Terminal (Howard at Beale)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San Francisco Caltrain (Townsend at 4th)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3503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11</a:t>
                      </a:r>
                      <a:endParaRPr sz="1000"/>
                    </a:p>
                  </a:txBody>
                  <a:tcPr marL="18000" marR="18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0.006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8" name="Google Shape;138;gf6e03b27cf_6_18"/>
          <p:cNvSpPr txBox="1"/>
          <p:nvPr/>
        </p:nvSpPr>
        <p:spPr>
          <a:xfrm>
            <a:off x="4160850" y="0"/>
            <a:ext cx="4268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>
                <a:latin typeface="Calibri"/>
                <a:ea typeface="Calibri"/>
                <a:cs typeface="Calibri"/>
                <a:sym typeface="Calibri"/>
              </a:rPr>
              <a:t>Ranking ogólny vs poniedziałek - piątek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f6e03b27cf_6_18"/>
          <p:cNvSpPr/>
          <p:nvPr/>
        </p:nvSpPr>
        <p:spPr>
          <a:xfrm>
            <a:off x="5937763" y="2659725"/>
            <a:ext cx="136200" cy="679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f6e03b27cf_6_18"/>
          <p:cNvSpPr/>
          <p:nvPr/>
        </p:nvSpPr>
        <p:spPr>
          <a:xfrm>
            <a:off x="6191000" y="2715500"/>
            <a:ext cx="136200" cy="679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A9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f6e03b27cf_6_18"/>
          <p:cNvSpPr/>
          <p:nvPr/>
        </p:nvSpPr>
        <p:spPr>
          <a:xfrm>
            <a:off x="5894025" y="4051600"/>
            <a:ext cx="136200" cy="408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f6e03b27cf_6_18"/>
          <p:cNvSpPr/>
          <p:nvPr/>
        </p:nvSpPr>
        <p:spPr>
          <a:xfrm>
            <a:off x="6125400" y="4051575"/>
            <a:ext cx="136200" cy="408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A9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gf1f32d493a_0_14"/>
          <p:cNvGraphicFramePr/>
          <p:nvPr/>
        </p:nvGraphicFramePr>
        <p:xfrm>
          <a:off x="109325" y="1538100"/>
          <a:ext cx="5561325" cy="4775664"/>
        </p:xfrm>
        <a:graphic>
          <a:graphicData uri="http://schemas.openxmlformats.org/drawingml/2006/table">
            <a:tbl>
              <a:tblPr>
                <a:noFill/>
                <a:tableStyleId>{CCDDC597-20CF-40B9-A615-3BFC032A14C6}</a:tableStyleId>
              </a:tblPr>
              <a:tblGrid>
                <a:gridCol w="146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 b="1"/>
                        <a:t>Start station name</a:t>
                      </a:r>
                      <a:endParaRPr sz="1000" b="1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 b="1"/>
                        <a:t>End station name</a:t>
                      </a:r>
                      <a:endParaRPr sz="1000" b="1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 b="1"/>
                        <a:t>Total trips</a:t>
                      </a:r>
                      <a:endParaRPr sz="1000" b="1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 b="1">
                          <a:solidFill>
                            <a:schemeClr val="dk1"/>
                          </a:solidFill>
                        </a:rPr>
                        <a:t>Duration (min)</a:t>
                      </a:r>
                      <a:endParaRPr sz="1000" b="1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 b="1"/>
                        <a:t>Ratio</a:t>
                      </a:r>
                      <a:endParaRPr sz="1000" b="1"/>
                    </a:p>
                  </a:txBody>
                  <a:tcPr marL="36000" marR="3600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San Francisco Caltrain 2 (330 Townsend)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Townsend at 7th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6216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5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0.0093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Harry Bridges Plaza (Ferry Building)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Embarcadero at Sansome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6164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21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>
                          <a:solidFill>
                            <a:srgbClr val="FF0000"/>
                          </a:solidFill>
                        </a:rPr>
                        <a:t>0.0092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Townsend at 7th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San Francisco Caltrain (Townsend at 4th)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5041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5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0.0075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2nd at Townsend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Harry Bridges Plaza (Ferry Building)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4839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10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>
                          <a:solidFill>
                            <a:schemeClr val="dk1"/>
                          </a:solidFill>
                        </a:rPr>
                        <a:t>0.0072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Harry Bridges Plaza (Ferry Building)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2nd at Townsend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4357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11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0.0065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Embarcadero at Sansome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Steuart at Market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4269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9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0.0064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2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Embarcadero at Folsom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San Francisco Caltrain (Townsend at 4th)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3967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12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0.0059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Steuart at Market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2nd at Townsend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3903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10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0.0058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2nd at South Park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Market at Sansome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3627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9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0.0054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9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San Francisco Caltrain (Townsend at 4th)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Harry Bridges Plaza (Ferry Building)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3622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14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0.0054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49" name="Google Shape;149;gf1f32d493a_0_14"/>
          <p:cNvGraphicFramePr/>
          <p:nvPr/>
        </p:nvGraphicFramePr>
        <p:xfrm>
          <a:off x="6313250" y="1538063"/>
          <a:ext cx="5381325" cy="4809000"/>
        </p:xfrm>
        <a:graphic>
          <a:graphicData uri="http://schemas.openxmlformats.org/drawingml/2006/table">
            <a:tbl>
              <a:tblPr>
                <a:noFill/>
                <a:tableStyleId>{CCDDC597-20CF-40B9-A615-3BFC032A14C6}</a:tableStyleId>
              </a:tblPr>
              <a:tblGrid>
                <a:gridCol w="141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 b="1"/>
                        <a:t>Start station name</a:t>
                      </a:r>
                      <a:endParaRPr sz="1000" b="1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 b="1"/>
                        <a:t>End station name</a:t>
                      </a:r>
                      <a:endParaRPr sz="1000" b="1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 b="1"/>
                        <a:t>Total trips</a:t>
                      </a:r>
                      <a:endParaRPr sz="1000" b="1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 b="1">
                          <a:solidFill>
                            <a:schemeClr val="dk1"/>
                          </a:solidFill>
                        </a:rPr>
                        <a:t>Duration (min)</a:t>
                      </a:r>
                      <a:endParaRPr sz="1000" b="1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 b="1"/>
                        <a:t>Ratio</a:t>
                      </a:r>
                      <a:endParaRPr sz="1000" b="1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Harry Bridges Plaza (Ferry Building)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Embarcadero at Sansome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1550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34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>
                          <a:solidFill>
                            <a:srgbClr val="00A933"/>
                          </a:solidFill>
                        </a:rPr>
                        <a:t>0.0186</a:t>
                      </a:r>
                      <a:endParaRPr sz="1000">
                        <a:solidFill>
                          <a:srgbClr val="00A933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Embarcadero at Sansome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Harry Bridges Plaza (Ferry Building)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907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19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0.0109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Embarcadero at Sansome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Embarcadero at Sansome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873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74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0.0105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Harry Bridges Plaza (Ferry Building)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Harry Bridges Plaza (Ferry Building)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841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115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0.0101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Embarcadero at Bryant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Embarcadero at Sansome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483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37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0.0058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Embarcadero at Bryant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Harry Bridges Plaza (Ferry Building)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459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15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0.0055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Embarcadero at Vallejo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Embarcadero at Sansome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451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47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0.0054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University and Emerson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University and Emerson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448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166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0.0054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9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2nd at Townsend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Harry Bridges Plaza (Ferry Building)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415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18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>
                          <a:solidFill>
                            <a:schemeClr val="dk1"/>
                          </a:solidFill>
                        </a:rPr>
                        <a:t>0.005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8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Powell Street BART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Market at 10th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412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20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0.005</a:t>
                      </a:r>
                      <a:endParaRPr sz="10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0" name="Google Shape;150;gf1f32d493a_0_14"/>
          <p:cNvSpPr txBox="1"/>
          <p:nvPr/>
        </p:nvSpPr>
        <p:spPr>
          <a:xfrm>
            <a:off x="3233300" y="0"/>
            <a:ext cx="5517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400">
                <a:latin typeface="Calibri"/>
                <a:ea typeface="Calibri"/>
                <a:cs typeface="Calibri"/>
                <a:sym typeface="Calibri"/>
              </a:rPr>
              <a:t>Ranking ogólny vs weekend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f1f32d493a_0_14"/>
          <p:cNvSpPr/>
          <p:nvPr/>
        </p:nvSpPr>
        <p:spPr>
          <a:xfrm>
            <a:off x="5923850" y="3558200"/>
            <a:ext cx="136200" cy="210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f1f32d493a_0_14"/>
          <p:cNvSpPr/>
          <p:nvPr/>
        </p:nvSpPr>
        <p:spPr>
          <a:xfrm>
            <a:off x="5923750" y="2081550"/>
            <a:ext cx="136200" cy="492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A9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f7066a9c28_0_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72500" cy="530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6e03b27cf_1_0"/>
          <p:cNvSpPr txBox="1">
            <a:spLocks noGrp="1"/>
          </p:cNvSpPr>
          <p:nvPr>
            <p:ph type="title"/>
          </p:nvPr>
        </p:nvSpPr>
        <p:spPr>
          <a:xfrm>
            <a:off x="1728900" y="0"/>
            <a:ext cx="87342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/>
              <a:t>Brak dostępnych rowerów - statystyki</a:t>
            </a:r>
            <a:endParaRPr sz="2400" dirty="0"/>
          </a:p>
        </p:txBody>
      </p:sp>
      <p:graphicFrame>
        <p:nvGraphicFramePr>
          <p:cNvPr id="191" name="Google Shape;191;gf6e03b27cf_1_0"/>
          <p:cNvGraphicFramePr/>
          <p:nvPr>
            <p:extLst>
              <p:ext uri="{D42A27DB-BD31-4B8C-83A1-F6EECF244321}">
                <p14:modId xmlns:p14="http://schemas.microsoft.com/office/powerpoint/2010/main" val="3207673960"/>
              </p:ext>
            </p:extLst>
          </p:nvPr>
        </p:nvGraphicFramePr>
        <p:xfrm>
          <a:off x="152400" y="1514950"/>
          <a:ext cx="4310250" cy="4917035"/>
        </p:xfrm>
        <a:graphic>
          <a:graphicData uri="http://schemas.openxmlformats.org/drawingml/2006/table">
            <a:tbl>
              <a:tblPr>
                <a:noFill/>
                <a:tableStyleId>{CCDDC597-20CF-40B9-A615-3BFC032A14C6}</a:tableStyleId>
              </a:tblPr>
              <a:tblGrid>
                <a:gridCol w="81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Station ID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 b="1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Amount of time where no bikes are available / minutes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10-11-2014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1044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16-1-2015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28-5-2015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29-8-2014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10-9-2014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11-3-2015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15-1-2015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14-10-2014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31-3-2015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19-6-2014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29-7-2014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30-5-2015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7-10-2014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22-9-2013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31-8-2013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11-3-2015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11-6-2014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5-8-2015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4-8-2015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8-11-2014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555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92" name="Google Shape;192;gf6e03b27cf_1_0"/>
          <p:cNvSpPr txBox="1"/>
          <p:nvPr/>
        </p:nvSpPr>
        <p:spPr>
          <a:xfrm>
            <a:off x="458325" y="1108750"/>
            <a:ext cx="3393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20 braku dostępności rowerów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f6e03b27cf_1_0"/>
          <p:cNvSpPr txBox="1"/>
          <p:nvPr/>
        </p:nvSpPr>
        <p:spPr>
          <a:xfrm>
            <a:off x="4751300" y="1563850"/>
            <a:ext cx="669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Średnia długość braku dostępności rowerów  -</a:t>
            </a:r>
            <a:r>
              <a:rPr lang="pl-PL" b="1">
                <a:latin typeface="Calibri"/>
                <a:ea typeface="Calibri"/>
                <a:cs typeface="Calibri"/>
                <a:sym typeface="Calibri"/>
              </a:rPr>
              <a:t> 61 minut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Długość braku dostępności rowerów/stację/dzień</a:t>
            </a:r>
            <a:r>
              <a:rPr lang="pl-PL" b="1">
                <a:latin typeface="Calibri"/>
                <a:ea typeface="Calibri"/>
                <a:cs typeface="Calibri"/>
                <a:sym typeface="Calibri"/>
              </a:rPr>
              <a:t> - 10,3 minuty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gf6e03b27cf_1_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1374" y="2310419"/>
            <a:ext cx="7073451" cy="4367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Plan prezentacji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●"/>
            </a:pPr>
            <a:r>
              <a:rPr lang="pl-PL" dirty="0"/>
              <a:t>Cel projektu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●"/>
            </a:pPr>
            <a:r>
              <a:rPr lang="pl-PL" dirty="0"/>
              <a:t>Podstawowe analizy pogody oraz przejazdów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●"/>
            </a:pPr>
            <a:r>
              <a:rPr lang="pl-PL" dirty="0"/>
              <a:t>Najpopularniejsze trasy a pogoda: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○"/>
            </a:pPr>
            <a:r>
              <a:rPr lang="pl-PL" dirty="0"/>
              <a:t>Podejście 1 - Jak się zmienia 10 najpopularniejszych tras ogółem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○"/>
            </a:pPr>
            <a:r>
              <a:rPr lang="pl-PL" dirty="0"/>
              <a:t>Podejście 2 - Jak się zmienia ranking najpopularniejszych tras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●"/>
            </a:pPr>
            <a:r>
              <a:rPr lang="pl-PL" dirty="0"/>
              <a:t>Analiza popularności stacji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●"/>
            </a:pPr>
            <a:r>
              <a:rPr lang="pl-PL" dirty="0"/>
              <a:t>Narzędzie biznesowe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●"/>
            </a:pPr>
            <a:r>
              <a:rPr lang="pl-PL" dirty="0"/>
              <a:t>Podsumowanie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e03b27cf_1_15"/>
          <p:cNvSpPr txBox="1">
            <a:spLocks noGrp="1"/>
          </p:cNvSpPr>
          <p:nvPr>
            <p:ph type="title"/>
          </p:nvPr>
        </p:nvSpPr>
        <p:spPr>
          <a:xfrm>
            <a:off x="1104600" y="91075"/>
            <a:ext cx="99828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dirty="0"/>
              <a:t>Brak rowerów - proponowane rozwiązanie</a:t>
            </a:r>
            <a:endParaRPr sz="2400" dirty="0"/>
          </a:p>
        </p:txBody>
      </p:sp>
      <p:sp>
        <p:nvSpPr>
          <p:cNvPr id="201" name="Google Shape;201;gf6e03b27cf_1_15"/>
          <p:cNvSpPr txBox="1">
            <a:spLocks noGrp="1"/>
          </p:cNvSpPr>
          <p:nvPr>
            <p:ph type="body" idx="1"/>
          </p:nvPr>
        </p:nvSpPr>
        <p:spPr>
          <a:xfrm>
            <a:off x="164275" y="1375700"/>
            <a:ext cx="4363200" cy="245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9570" algn="l" rtl="0">
              <a:spcBef>
                <a:spcPts val="600"/>
              </a:spcBef>
              <a:spcAft>
                <a:spcPts val="600"/>
              </a:spcAft>
              <a:buSzPct val="100000"/>
              <a:buChar char="●"/>
            </a:pPr>
            <a:r>
              <a:rPr lang="pl-PL" sz="1800" dirty="0"/>
              <a:t>Dzięki wartościom współrzędnych geograficznych wyliczone zostały odległości między stacjami</a:t>
            </a:r>
            <a:endParaRPr sz="1800" dirty="0"/>
          </a:p>
          <a:p>
            <a:pPr marL="457200" lvl="0" indent="-369570" algn="l" rtl="0">
              <a:spcBef>
                <a:spcPts val="600"/>
              </a:spcBef>
              <a:spcAft>
                <a:spcPts val="600"/>
              </a:spcAft>
              <a:buSzPct val="100000"/>
              <a:buChar char="●"/>
            </a:pPr>
            <a:r>
              <a:rPr lang="pl-PL" sz="1800" dirty="0"/>
              <a:t>Każda stacja w San Francisco ma sąsiadującą stację w odległości do 1000 m, a 94% stacji sąsiaduje z inną stacją w odległości do 500 m</a:t>
            </a:r>
            <a:endParaRPr sz="1800" dirty="0"/>
          </a:p>
        </p:txBody>
      </p:sp>
      <p:graphicFrame>
        <p:nvGraphicFramePr>
          <p:cNvPr id="202" name="Google Shape;202;gf6e03b27cf_1_15"/>
          <p:cNvGraphicFramePr/>
          <p:nvPr/>
        </p:nvGraphicFramePr>
        <p:xfrm>
          <a:off x="4815525" y="1416763"/>
          <a:ext cx="6877050" cy="4573263"/>
        </p:xfrm>
        <a:graphic>
          <a:graphicData uri="http://schemas.openxmlformats.org/drawingml/2006/table">
            <a:tbl>
              <a:tblPr>
                <a:noFill/>
                <a:tableStyleId>{CCDDC597-20CF-40B9-A615-3BFC032A14C6}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6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 b="1"/>
                        <a:t>Date and Time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 b="1"/>
                        <a:t>Station id with no bikes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 b="1"/>
                        <a:t>Bikes available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 b="1"/>
                        <a:t>Alternative station id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 b="1"/>
                        <a:t>Bikes available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 b="1"/>
                        <a:t>Distance between stations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2013-08-29 12:08:00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4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6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1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312.83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2013-08-29 12:08:00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4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5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10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323.79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2013-08-29 12:08:00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4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14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10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480.72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2013-08-29 12:08:00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7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11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9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258.51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2013-08-29 12:08:00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7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12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5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291.65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2013-08-29 12:08:00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7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3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8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389.49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2013-08-29 12:08:00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7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10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8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400.05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2013-08-29 12:08:00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7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8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8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415.96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2013-08-29 12:08:00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13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10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8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336.45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2013-08-29 12:08:00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13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6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1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465.4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2013-08-29 12:08:00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70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0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69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4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/>
                        <a:t>18.2</a:t>
                      </a:r>
                      <a:endParaRPr sz="10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03" name="Google Shape;203;gf6e03b27cf_1_1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5" y="3735425"/>
            <a:ext cx="4651500" cy="287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175153fed_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f175153fed_2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6e03b27cf_6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Podsumowanie</a:t>
            </a:r>
            <a:endParaRPr/>
          </a:p>
        </p:txBody>
      </p:sp>
      <p:sp>
        <p:nvSpPr>
          <p:cNvPr id="217" name="Google Shape;217;gf6e03b27cf_6_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6e03b27cf_6_12"/>
          <p:cNvSpPr txBox="1">
            <a:spLocks noGrp="1"/>
          </p:cNvSpPr>
          <p:nvPr>
            <p:ph type="title"/>
          </p:nvPr>
        </p:nvSpPr>
        <p:spPr>
          <a:xfrm>
            <a:off x="3460800" y="2438950"/>
            <a:ext cx="52704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Dziękujemy za uwagę!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757981" y="709481"/>
            <a:ext cx="10424400" cy="60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pl-P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 projektu: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pl-P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Sprawdzenie czy i w jaki sposób warunki pogodowe wpływają na najpopularniejsze trasy rowerowe w rejonie San Francisco.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pl-P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Baza danych: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pl-PL" sz="16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https://www.kaggle.com/benhamner/sf-bay-area-bike-share#trip.csv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pl-P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Baza obejmuje rekordy od VIII 2013 do VIII 2015.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pl-P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projekcie korzystano z języka zapytań SQL (PostgreSQL, Dbeaver), wykresy przygotowano w Microsoft Excel.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pl-P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analizie warunków pogodowych panujących w rejonie San Francisco uwzględniono wszystkie rekordy,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pl-P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natomiast z analizy warunków panujących na najpopularniejszych trasach wykluczono wypożyczenia o czasie dłuższym niż 24h.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pl-P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Wśród zarejestrowanych w poszczególnych stacjach czynników pogodowych do analizy ich wpływu wybrano: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9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pl-P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temperaturę,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9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pl-P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prędkość wiatru,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9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pl-P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zachmurzenie,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9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pl-P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widoczność,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9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pl-P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opady,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9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pl-PL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zjawiska pogodowe (mgła, deszcz, burza).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9750" marR="0" lvl="0" indent="-82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449772" y="179053"/>
            <a:ext cx="108587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 warunków pogodowych panujących w rejonie San Francisco w zależności lokalizacji stacji pogodowej</a:t>
            </a:r>
            <a:endParaRPr dirty="0"/>
          </a:p>
        </p:txBody>
      </p:sp>
      <p:graphicFrame>
        <p:nvGraphicFramePr>
          <p:cNvPr id="109" name="Google Shape;109;p4"/>
          <p:cNvGraphicFramePr/>
          <p:nvPr/>
        </p:nvGraphicFramePr>
        <p:xfrm>
          <a:off x="171834" y="672944"/>
          <a:ext cx="5601404" cy="2592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0" name="Google Shape;110;p4"/>
          <p:cNvGraphicFramePr/>
          <p:nvPr/>
        </p:nvGraphicFramePr>
        <p:xfrm>
          <a:off x="171833" y="3390420"/>
          <a:ext cx="5504811" cy="3077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1" name="Google Shape;111;p4"/>
          <p:cNvGraphicFramePr/>
          <p:nvPr/>
        </p:nvGraphicFramePr>
        <p:xfrm>
          <a:off x="5773236" y="548385"/>
          <a:ext cx="6329864" cy="2842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2" name="Google Shape;112;p4"/>
          <p:cNvGraphicFramePr/>
          <p:nvPr/>
        </p:nvGraphicFramePr>
        <p:xfrm>
          <a:off x="5773236" y="3429000"/>
          <a:ext cx="6418763" cy="3249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/>
        </p:nvSpPr>
        <p:spPr>
          <a:xfrm>
            <a:off x="449772" y="179053"/>
            <a:ext cx="4408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 użytkowników SF Bay Area Bike Share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8" name="Google Shape;118;p5"/>
          <p:cNvGraphicFramePr/>
          <p:nvPr/>
        </p:nvGraphicFramePr>
        <p:xfrm>
          <a:off x="6244684" y="548385"/>
          <a:ext cx="5712548" cy="3057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9" name="Google Shape;119;p5"/>
          <p:cNvGraphicFramePr/>
          <p:nvPr>
            <p:extLst>
              <p:ext uri="{D42A27DB-BD31-4B8C-83A1-F6EECF244321}">
                <p14:modId xmlns:p14="http://schemas.microsoft.com/office/powerpoint/2010/main" val="1632097502"/>
              </p:ext>
            </p:extLst>
          </p:nvPr>
        </p:nvGraphicFramePr>
        <p:xfrm>
          <a:off x="6244684" y="3783979"/>
          <a:ext cx="5712548" cy="2755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0" name="Google Shape;120;p5"/>
          <p:cNvGraphicFramePr/>
          <p:nvPr>
            <p:extLst>
              <p:ext uri="{D42A27DB-BD31-4B8C-83A1-F6EECF244321}">
                <p14:modId xmlns:p14="http://schemas.microsoft.com/office/powerpoint/2010/main" val="1179689488"/>
              </p:ext>
            </p:extLst>
          </p:nvPr>
        </p:nvGraphicFramePr>
        <p:xfrm>
          <a:off x="291548" y="548385"/>
          <a:ext cx="5804452" cy="2825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Wykres 5">
            <a:extLst>
              <a:ext uri="{FF2B5EF4-FFF2-40B4-BE49-F238E27FC236}">
                <a16:creationId xmlns:a16="http://schemas.microsoft.com/office/drawing/2014/main" id="{7B15C63A-6158-40D5-97F7-87ECCCDC34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596928"/>
              </p:ext>
            </p:extLst>
          </p:nvPr>
        </p:nvGraphicFramePr>
        <p:xfrm>
          <a:off x="291548" y="3783978"/>
          <a:ext cx="5804452" cy="2825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pole tekstowe 1">
            <a:extLst>
              <a:ext uri="{FF2B5EF4-FFF2-40B4-BE49-F238E27FC236}">
                <a16:creationId xmlns:a16="http://schemas.microsoft.com/office/drawing/2014/main" id="{634BA0DD-C0D8-4148-8053-241E421CDC98}"/>
              </a:ext>
            </a:extLst>
          </p:cNvPr>
          <p:cNvSpPr txBox="1"/>
          <p:nvPr/>
        </p:nvSpPr>
        <p:spPr>
          <a:xfrm>
            <a:off x="0" y="3235558"/>
            <a:ext cx="1223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i="1" dirty="0"/>
              <a:t>Współczynnik korelacji zdarzenie pogodowe i ilość tras w ciągu dnia:</a:t>
            </a:r>
          </a:p>
          <a:p>
            <a:r>
              <a:rPr lang="pl-PL" sz="1000" i="1" dirty="0"/>
              <a:t>0,002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/>
        </p:nvSpPr>
        <p:spPr>
          <a:xfrm>
            <a:off x="449772" y="179053"/>
            <a:ext cx="776565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analizy wpływu warunków pogodowych wybrano 10 najpopularniejszych tras: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6" name="Google Shape;126;p6"/>
          <p:cNvGraphicFramePr/>
          <p:nvPr/>
        </p:nvGraphicFramePr>
        <p:xfrm>
          <a:off x="2492439" y="825384"/>
          <a:ext cx="6654800" cy="2183130"/>
        </p:xfrm>
        <a:graphic>
          <a:graphicData uri="http://schemas.openxmlformats.org/drawingml/2006/table">
            <a:tbl>
              <a:tblPr>
                <a:noFill/>
                <a:tableStyleId>{39567D60-540B-4FB9-9D68-974322EEE868}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b="1" u="none" strike="noStrike" cap="none"/>
                        <a:t>Start station 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b="1" u="none" strike="noStrike" cap="none"/>
                        <a:t>End station name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b="1" u="none" strike="noStrike" cap="none"/>
                        <a:t>No of trips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b="1" u="none" strike="noStrike" cap="none"/>
                        <a:t>Avg duration [min]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San Francisco Caltrain 2 (330 Townsend)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Townsend at 7th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      6 215 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19050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952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Harry Bridges Plaza (Ferry Building)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Embarcadero at Sansome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      6 164 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19050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21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952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Townsend at 7th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San Francisco Caltrain (Townsend at 4th)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      5 041 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19050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952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2nd at Townsend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Harry Bridges Plaza (Ferry Building)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      4 839 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19050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10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952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Harry Bridges Plaza (Ferry Building)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2nd at Townsend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      4 357 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19050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11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952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Embarcadero at Sansome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Steuart at Market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      4 269 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19050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952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Embarcadero at Folsom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San Francisco Caltrain (Townsend at 4th)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      3 966 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19050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12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952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Steuart at Market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2nd at Townsend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      3 903 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19050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10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952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2nd at South Park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Market at Sansome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      3 627 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19050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9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952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San Francisco Caltrain (Townsend at 4th)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Harry Bridges Plaza (Ferry Building)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      3 622 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19050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100" u="none" strike="noStrike" cap="none"/>
                        <a:t>14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95250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27" name="Google Shape;127;p6"/>
          <p:cNvGraphicFramePr/>
          <p:nvPr/>
        </p:nvGraphicFramePr>
        <p:xfrm>
          <a:off x="374907" y="3542146"/>
          <a:ext cx="5339725" cy="2490470"/>
        </p:xfrm>
        <a:graphic>
          <a:graphicData uri="http://schemas.openxmlformats.org/drawingml/2006/table">
            <a:tbl>
              <a:tblPr>
                <a:noFill/>
                <a:tableStyleId>{39567D60-540B-4FB9-9D68-974322EEE868}</a:tableStyleId>
              </a:tblPr>
              <a:tblGrid>
                <a:gridCol w="192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Start station name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End station name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No of trips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Avg duration [min]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San Francisco Caltrain 2 (330 Townsend)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Townsend at 7th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            6 049 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Townsend at 7th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San Francisco Caltrain (Townsend at 4th)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            4 864 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2nd at Townsend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Harry Bridges Plaza (Ferry Building)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            4 319 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Harry Bridges Plaza (Ferry Building)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2nd at Townsend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            3 926 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10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Embarcadero at Folsom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San Francisco Caltrain (Townsend at 4th)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            3 815 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11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Embarcadero at Sansome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Steuart at Market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            3 801 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7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Steuart at Market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2nd at Townsend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            3 718 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2nd at South Park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Market at Sansome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            3 516 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Harry Bridges Plaza (Ferry Building)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Embarcadero at Sansome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            3 455 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8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Temporary Transbay Terminal (Howard at Beale)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San Francisco Caltrain (Townsend at 4th)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            3 445 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u="none" strike="noStrike" cap="none"/>
                        <a:t>11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8" name="Google Shape;128;p6"/>
          <p:cNvSpPr txBox="1"/>
          <p:nvPr/>
        </p:nvSpPr>
        <p:spPr>
          <a:xfrm>
            <a:off x="656650" y="3280536"/>
            <a:ext cx="90922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SUBSCRIBER</a:t>
            </a:r>
            <a:endParaRPr/>
          </a:p>
        </p:txBody>
      </p:sp>
      <p:graphicFrame>
        <p:nvGraphicFramePr>
          <p:cNvPr id="129" name="Google Shape;129;p6"/>
          <p:cNvGraphicFramePr/>
          <p:nvPr/>
        </p:nvGraphicFramePr>
        <p:xfrm>
          <a:off x="6477384" y="3542146"/>
          <a:ext cx="5339725" cy="2393950"/>
        </p:xfrm>
        <a:graphic>
          <a:graphicData uri="http://schemas.openxmlformats.org/drawingml/2006/table">
            <a:tbl>
              <a:tblPr>
                <a:noFill/>
                <a:tableStyleId>{39567D60-540B-4FB9-9D68-974322EEE868}</a:tableStyleId>
              </a:tblPr>
              <a:tblGrid>
                <a:gridCol w="192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Start station name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End station name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No of trips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Avg duration [min]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Harry Bridges Plaza (Ferry Building)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Embarcadero at Sansome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2 709 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</a:t>
                      </a:r>
                      <a:endParaRPr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Embarcadero at Sansome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Embarcadero at Sansome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1 843 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Harry Bridges Plaza (Ferry Building)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Harry Bridges Plaza (Ferry Building)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1 489 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</a:t>
                      </a:r>
                      <a:endParaRPr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Embarcadero at Sansome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Harry Bridges Plaza (Ferry Building)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1 237 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Embarcadero at Vallejo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Embarcadero at Sansome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1 006 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</a:t>
                      </a:r>
                      <a:endParaRPr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University and Emerson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University and Emerson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831 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110</a:t>
                      </a:r>
                      <a:endParaRPr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Harry Bridges Plaza (Ferry Building)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Embarcadero at Vallejo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650 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Steuart at Market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Embarcadero at Sansome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630 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Market at 4th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Market at 4th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604 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</a:t>
                      </a:r>
                      <a:endParaRPr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Powell at Post (Union Square)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Powell at Post (Union Square)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576 </a:t>
                      </a:r>
                      <a:endParaRPr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181</a:t>
                      </a:r>
                      <a:endParaRPr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0" name="Google Shape;130;p6"/>
          <p:cNvSpPr txBox="1"/>
          <p:nvPr/>
        </p:nvSpPr>
        <p:spPr>
          <a:xfrm>
            <a:off x="6806538" y="3280536"/>
            <a:ext cx="85792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/>
        </p:nvSpPr>
        <p:spPr>
          <a:xfrm>
            <a:off x="3074371" y="78199"/>
            <a:ext cx="604325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 rozrzutu danych w zależności od czynnika pogodowego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30" y="461050"/>
            <a:ext cx="3835645" cy="30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425" y="3608160"/>
            <a:ext cx="3835651" cy="30598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6942E28D-31BB-4F30-91D6-691BA5ECB2E3}"/>
              </a:ext>
            </a:extLst>
          </p:cNvPr>
          <p:cNvSpPr txBox="1"/>
          <p:nvPr/>
        </p:nvSpPr>
        <p:spPr>
          <a:xfrm>
            <a:off x="4605962" y="1280160"/>
            <a:ext cx="7051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Czy tu dorobić tego typu wykresy dla pozostałych badanych czynników pogodowych??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/>
        </p:nvSpPr>
        <p:spPr>
          <a:xfrm>
            <a:off x="3074371" y="78199"/>
            <a:ext cx="604518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 korelacji danych w zależności od czynnika pogodowego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1" name="Google Shape;171;p8"/>
          <p:cNvGraphicFramePr/>
          <p:nvPr/>
        </p:nvGraphicFramePr>
        <p:xfrm>
          <a:off x="137535" y="613779"/>
          <a:ext cx="11916675" cy="4504575"/>
        </p:xfrm>
        <a:graphic>
          <a:graphicData uri="http://schemas.openxmlformats.org/drawingml/2006/table">
            <a:tbl>
              <a:tblPr>
                <a:noFill/>
                <a:tableStyleId>{39567D60-540B-4FB9-9D68-974322EEE868}</a:tableStyleId>
              </a:tblPr>
              <a:tblGrid>
                <a:gridCol w="81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7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7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7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47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47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47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47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047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047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047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047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047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5047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trips per day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avg duration of trips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trips per day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avg duration of trips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trips per day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avg duration of trips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trips per day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avg duration of trips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trips per day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avg duration of trips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trips per day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avg duration of trips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trips per day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avg duration of trips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trips per day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avg duration of trips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trips per day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avg duration of trips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trips per day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avg duration of trips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trips per day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avg duration of trips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ALL TRIPS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San Francisco Caltrain 2 (330 Townsend)  --&gt; Townsend at 7th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Harry Bridges Plaza (Ferry Building)--&gt;Embarcadero at Sansome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Townsend at 7th--&gt;San Francisco Caltrain (Townsend at 4th)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2nd at Townsend--&gt;Harry Bridges Plaza (Ferry Building)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Harry Bridges Plaza (Ferry Building)--&gt;2nd at Townsend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Embarcadero at Sansome--&gt;Steuart at Market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Embarcadero at Folsom--&gt;San Francisco Caltrain (Townsend at 4th)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Steuart at Market--&gt;2nd at Townsend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2nd at South Park--&gt;Market at Sansome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San Francisco Caltrain (Townsend at 4th)--&gt;Harry Bridges Plaza (Ferry Building)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cloud cover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0,007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-0,022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0,060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0,056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-0,005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-0,051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0,024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-0,032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0,038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-0,001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0,031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-0,085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0,066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-0,026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-0,008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-0,103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-0,039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-0,017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-0,021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0,108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-0,034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-0,023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min temperature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0,031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0,012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-0,018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0,032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0,292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-0,012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-0,088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0,063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0,104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-0,015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0,059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-0,037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0,162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-0,008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0,073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0,049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0,074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0,053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0,019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-0,038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-0,057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0,079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mean temperature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0,032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0,017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-0,002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0,013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0,329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-0,004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-0,082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0,066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0,156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-0,017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0,114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0,009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0,142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0,002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0,119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0,106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0,157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0,059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0,070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-0,092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-0,009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0,092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max temperature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0,027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0,019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0,016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-0,008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0,298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0,000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-0,060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0,055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0,173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-0,008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0,143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0,046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0,099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0,005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0,138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0,135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0,202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0,055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0,106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-0,126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0,038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0,086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mean wind speed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0,006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-0,004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-0,069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0,072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-0,069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0,072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-0,188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0,027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-0,063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0,034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-0,075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-0,071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0,086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-0,008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-0,091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-0,052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-0,050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0,002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-0,046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-0,003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-0,112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0,015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max wind speed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-0,005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-0,002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-0,091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0,081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-0,043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-0,013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-0,151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-0,012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-0,122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0,057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-0,106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-0,054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-0,001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0,016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-0,154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-0,044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-0,067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-0,005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-0,038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-0,053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-0,116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0,003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pl-PL" sz="9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 visibility</a:t>
                      </a:r>
                      <a:endParaRPr sz="9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0,003</a:t>
                      </a:r>
                      <a:endParaRPr/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0,022</a:t>
                      </a:r>
                      <a:endParaRPr/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-0,024</a:t>
                      </a:r>
                      <a:endParaRPr/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0,008</a:t>
                      </a:r>
                      <a:endParaRPr/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0,141</a:t>
                      </a:r>
                      <a:endParaRPr/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0,024</a:t>
                      </a:r>
                      <a:endParaRPr/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-0,107</a:t>
                      </a:r>
                      <a:endParaRPr/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0,036</a:t>
                      </a:r>
                      <a:endParaRPr/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-0,038</a:t>
                      </a:r>
                      <a:endParaRPr/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0,030</a:t>
                      </a:r>
                      <a:endParaRPr/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-0,029</a:t>
                      </a:r>
                      <a:endParaRPr/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0,016</a:t>
                      </a:r>
                      <a:endParaRPr/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0,033</a:t>
                      </a:r>
                      <a:endParaRPr/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0,055</a:t>
                      </a:r>
                      <a:endParaRPr/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0,060</a:t>
                      </a:r>
                      <a:endParaRPr/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0,032</a:t>
                      </a:r>
                      <a:endParaRPr/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>
                          <a:solidFill>
                            <a:srgbClr val="000000"/>
                          </a:solidFill>
                        </a:rPr>
                        <a:t>0,050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>
                          <a:solidFill>
                            <a:srgbClr val="000000"/>
                          </a:solidFill>
                        </a:rPr>
                        <a:t>0,022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0,052</a:t>
                      </a:r>
                      <a:endParaRPr/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-0,034</a:t>
                      </a:r>
                      <a:endParaRPr/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>
                          <a:solidFill>
                            <a:srgbClr val="000000"/>
                          </a:solidFill>
                        </a:rPr>
                        <a:t>-0,005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>
                          <a:solidFill>
                            <a:srgbClr val="000000"/>
                          </a:solidFill>
                        </a:rPr>
                        <a:t>0,069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precipitation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-0,025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-0,003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-0,086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-0,027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-0,086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-0,027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-0,019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-0,017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-0,091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 dirty="0"/>
                        <a:t>-0,007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-0,106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-0,029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-0,115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-0,033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-0,179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-0,026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-0,192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-0,013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-0,136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0,321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-0,081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-0,043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rain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0,210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-0,011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-0.004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0.005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-0.142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-0.039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0.028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-0.024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-0.051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-0.004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-0.059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-0.047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-0.059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-0.058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-0.112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-0.048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-0.116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-0.022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-0.048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0.166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-0.046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-0.071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rain-thunderstorm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0,035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-0,001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-0.011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-0.009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-0.026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-0.015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-0.053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-0.003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0.002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0.148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0.087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-0.008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0.064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-0.007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0.034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-0.003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-0.034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-0.003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-0.025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-0.003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0.019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-0.008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fog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0,178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-0,002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-0.004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0.024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-0.045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-0.005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0.053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-0.027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0.044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-0.023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0.059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-0.022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-0.069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0.003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-0.022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0.008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-0.017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0.146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0.019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-0.031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0.015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-0.024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8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1" u="none" strike="noStrike" cap="none"/>
                        <a:t>fog-rain</a:t>
                      </a:r>
                      <a:endParaRPr sz="9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377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0,066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-0,006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-0.008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-0.016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-0.025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-0.023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0.037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-0.009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-0.039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-0.014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-0.015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-0.019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0.020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-0.018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-0.040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-0.016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0.006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-0.007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-0.064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-0.013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/>
                        <a:t>0.017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900" b="0" u="none" strike="noStrike" cap="none" dirty="0"/>
                        <a:t>-0.016</a:t>
                      </a:r>
                      <a:endParaRPr sz="9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775" marR="56625" marT="377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72" name="Google Shape;172;p8"/>
          <p:cNvSpPr txBox="1"/>
          <p:nvPr/>
        </p:nvSpPr>
        <p:spPr>
          <a:xfrm>
            <a:off x="1183400" y="5317054"/>
            <a:ext cx="982519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Wnioski: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Wskaźniki korelacji wskazują na brak związku pomiędzy ilością wypożyczeń rowerów oraz czasem trwania przejazdów z warunkami pogodowymi dla 10 najpopularniejszych tras.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314E93D9-1A22-4225-9193-D35BA492B331}"/>
              </a:ext>
            </a:extLst>
          </p:cNvPr>
          <p:cNvSpPr txBox="1"/>
          <p:nvPr/>
        </p:nvSpPr>
        <p:spPr>
          <a:xfrm>
            <a:off x="3069203" y="2735249"/>
            <a:ext cx="51090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Tu wstawić osobne korelacje 10 tras dla </a:t>
            </a:r>
            <a:r>
              <a:rPr lang="pl-PL" dirty="0" err="1"/>
              <a:t>customer</a:t>
            </a:r>
            <a:r>
              <a:rPr lang="pl-PL" dirty="0"/>
              <a:t> i </a:t>
            </a:r>
            <a:r>
              <a:rPr lang="pl-PL" dirty="0" err="1"/>
              <a:t>subscriber</a:t>
            </a:r>
            <a:endParaRPr lang="pl-PL" dirty="0"/>
          </a:p>
          <a:p>
            <a:endParaRPr lang="pl-PL" dirty="0"/>
          </a:p>
          <a:p>
            <a:r>
              <a:rPr lang="pl-PL" dirty="0"/>
              <a:t>W zależności od </a:t>
            </a:r>
            <a:r>
              <a:rPr lang="pl-PL" dirty="0" err="1"/>
              <a:t>weekdays</a:t>
            </a:r>
            <a:r>
              <a:rPr lang="pl-PL" dirty="0"/>
              <a:t> i weekend !!!!!!!</a:t>
            </a:r>
          </a:p>
        </p:txBody>
      </p:sp>
    </p:spTree>
    <p:extLst>
      <p:ext uri="{BB962C8B-B14F-4D97-AF65-F5344CB8AC3E}">
        <p14:creationId xmlns:p14="http://schemas.microsoft.com/office/powerpoint/2010/main" val="243537065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2666</Words>
  <Application>Microsoft Office PowerPoint</Application>
  <PresentationFormat>Panoramiczny</PresentationFormat>
  <Paragraphs>993</Paragraphs>
  <Slides>23</Slides>
  <Notes>18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6" baseType="lpstr">
      <vt:lpstr>Arial</vt:lpstr>
      <vt:lpstr>Calibri</vt:lpstr>
      <vt:lpstr>Motyw pakietu Office</vt:lpstr>
      <vt:lpstr>Projekt SQL  SF Bay Area Bike Share  Tak się jeździ w San Francisco, w pogodę i niepogodę, czyli najpopularniejsze trasy w SF i jak (czy) to się zmienia  w zależności od pogody </vt:lpstr>
      <vt:lpstr>Plan prezentacji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Brak dostępnych rowerów - statystyki</vt:lpstr>
      <vt:lpstr>Brak rowerów - proponowane rozwiązanie</vt:lpstr>
      <vt:lpstr>Prezentacja programu PowerPoint</vt:lpstr>
      <vt:lpstr>Podsumowanie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SQL  SF Bay Area Bike Share  Tak się jeździ w San Francisco, w pogodę i niepogodę, czyli najpopularniejsze trasy w SF i jak (czy) to się zmienia  w zależności od pogody </dc:title>
  <dc:creator>Maria Onuszko</dc:creator>
  <cp:lastModifiedBy>Maria Onuszko</cp:lastModifiedBy>
  <cp:revision>3</cp:revision>
  <dcterms:created xsi:type="dcterms:W3CDTF">2021-10-07T07:55:32Z</dcterms:created>
  <dcterms:modified xsi:type="dcterms:W3CDTF">2021-10-08T20:38:18Z</dcterms:modified>
</cp:coreProperties>
</file>