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13.xml"/>
  <Override ContentType="application/vnd.ms-office.chartcolorstyle+xml" PartName="/ppt/charts/colors14.xml"/>
  <Override ContentType="application/vnd.ms-office.chartcolorstyle+xml" PartName="/ppt/charts/colors5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14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5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12.xml"/>
  <Override ContentType="application/vnd.ms-office.chartstyle+xml" PartName="/ppt/charts/style14.xml"/>
  <Override ContentType="application/vnd.ms-office.chartstyle+xml" PartName="/ppt/charts/style9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7.xml"/>
  <Override ContentType="application/vnd.ms-office.chartstyle+xml" PartName="/ppt/charts/style6.xml"/>
  <Override ContentType="application/vnd.ms-office.chartstyle+xml" PartName="/ppt/charts/style11.xml"/>
  <Override ContentType="application/vnd.ms-office.chartstyle+xml" PartName="/ppt/charts/style2.xml"/>
  <Override ContentType="application/vnd.ms-office.chartstyle+xml" PartName="/ppt/charts/style13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itBkERfLGJBeIJ8sO7r09yud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DDE551-6250-4177-9FC6-8EF414A7C8DE}">
  <a:tblStyle styleId="{E4DDE551-6250-4177-9FC6-8EF414A7C8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39BC36D-0310-42F5-9689-7C897F09945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Basia\Desktop\Projekt%20sql\do%20projektu_rankingi.xlsx" TargetMode="External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C:\Users\isiu1\Desktop\InfoShare\projekt_SQL\excel_wykresy.xlsx" TargetMode="External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C:\Users\isiu1\Desktop\InfoShare\projekt_SQL\excel_wykresy.xlsx" TargetMode="External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C:\Users\isiu1\Desktop\InfoShare\projekt_SQL\excel_wykresy.xlsx" TargetMode="External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C:\Users\isiu1\Desktop\InfoShare\projekt_SQL\repo_GitHub\nonamezzz\excel\excel_wykresy.xlsx" TargetMode="External"/></Relationships>
</file>

<file path=ppt/charts/_rels/chart14.xml.rels><?xml version="1.0" encoding="UTF-8" standalone="yes"?>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C:\Users\isiu1\Desktop\InfoShare\projekt_SQL\repo_GitHub\nonamezzz\excel\excel_wykresy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Basia\Desktop\Projekt%20sql\do%20projektu_rankingi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Basia\Desktop\Projekt%20sql\do%20projektu_rankingi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Basia\Desktop\Projekt%20sql\wyliczenia_do_projektu_SQL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Basia\Desktop\Projekt%20sql\do%20projektu_rankingi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Basia\Desktop\Projekt%20sql\do%20projektu_rankingi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isiu1\Desktop\InfoShare\projekt_SQL\excel_wykresy.xlsx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isiu1\Desktop\InfoShare\projekt_SQL\excel_wykresy.xlsx" TargetMode="External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isiu1\Desktop\InfoShare\projekt_SQL\excel_wykres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 dirty="0">
                <a:latin typeface="Calibri" panose="020F0502020204030204" pitchFamily="34" charset="0"/>
                <a:cs typeface="Calibri" panose="020F0502020204030204" pitchFamily="34" charset="0"/>
              </a:rPr>
              <a:t>Liczba stacji rowerowych w poszczególnych miastach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projekt1!$K$17</c:f>
              <c:strCache>
                <c:ptCount val="1"/>
                <c:pt idx="0">
                  <c:v>number_of_stations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projekt1!$J$18:$J$22</c:f>
              <c:strCache>
                <c:ptCount val="5"/>
                <c:pt idx="0">
                  <c:v>San Francisco</c:v>
                </c:pt>
                <c:pt idx="1">
                  <c:v>San Jose</c:v>
                </c:pt>
                <c:pt idx="2">
                  <c:v>Mountain View</c:v>
                </c:pt>
                <c:pt idx="3">
                  <c:v>Redwood City</c:v>
                </c:pt>
                <c:pt idx="4">
                  <c:v>Palo Alto</c:v>
                </c:pt>
              </c:strCache>
            </c:strRef>
          </c:cat>
          <c:val>
            <c:numRef>
              <c:f>projekt1!$K$18:$K$22</c:f>
              <c:numCache>
                <c:formatCode>General</c:formatCode>
                <c:ptCount val="5"/>
                <c:pt idx="0">
                  <c:v>35</c:v>
                </c:pt>
                <c:pt idx="1">
                  <c:v>16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7-4222-A58E-C9EB8B84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5635920"/>
        <c:axId val="2035639248"/>
      </c:barChart>
      <c:catAx>
        <c:axId val="20356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639248"/>
        <c:crosses val="autoZero"/>
        <c:auto val="1"/>
        <c:lblAlgn val="ctr"/>
        <c:lblOffset val="100"/>
        <c:noMultiLvlLbl val="0"/>
      </c:catAx>
      <c:valAx>
        <c:axId val="203563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6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[excel_wykresy.xlsx]event_m-c rok!Tabela przestawna10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552740146349073E-2"/>
          <c:y val="4.2702581259466327E-2"/>
          <c:w val="0.76831891129178631"/>
          <c:h val="0.720097876639364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'event_m-c rok'!$I$20:$I$21</c:f>
              <c:strCache>
                <c:ptCount val="1"/>
                <c:pt idx="0">
                  <c:v>Mountain 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rok'!$I$22:$I$67</c:f>
              <c:numCache>
                <c:formatCode>General</c:formatCode>
                <c:ptCount val="40"/>
                <c:pt idx="0">
                  <c:v>3</c:v>
                </c:pt>
                <c:pt idx="1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14</c:v>
                </c:pt>
                <c:pt idx="15">
                  <c:v>14</c:v>
                </c:pt>
                <c:pt idx="16">
                  <c:v>9</c:v>
                </c:pt>
                <c:pt idx="17">
                  <c:v>4</c:v>
                </c:pt>
                <c:pt idx="18">
                  <c:v>2</c:v>
                </c:pt>
                <c:pt idx="19">
                  <c:v>4</c:v>
                </c:pt>
                <c:pt idx="20">
                  <c:v>1</c:v>
                </c:pt>
                <c:pt idx="21">
                  <c:v>4</c:v>
                </c:pt>
                <c:pt idx="22">
                  <c:v>3</c:v>
                </c:pt>
                <c:pt idx="23">
                  <c:v>9</c:v>
                </c:pt>
                <c:pt idx="24">
                  <c:v>16</c:v>
                </c:pt>
                <c:pt idx="28">
                  <c:v>56</c:v>
                </c:pt>
                <c:pt idx="29">
                  <c:v>40</c:v>
                </c:pt>
                <c:pt idx="30">
                  <c:v>48</c:v>
                </c:pt>
                <c:pt idx="31">
                  <c:v>51</c:v>
                </c:pt>
                <c:pt idx="32">
                  <c:v>58</c:v>
                </c:pt>
                <c:pt idx="33">
                  <c:v>58</c:v>
                </c:pt>
                <c:pt idx="34">
                  <c:v>58</c:v>
                </c:pt>
                <c:pt idx="35">
                  <c:v>64</c:v>
                </c:pt>
                <c:pt idx="36">
                  <c:v>56</c:v>
                </c:pt>
                <c:pt idx="37">
                  <c:v>59</c:v>
                </c:pt>
                <c:pt idx="38">
                  <c:v>48</c:v>
                </c:pt>
                <c:pt idx="3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2-4E70-9B13-0BA90447F32C}"/>
            </c:ext>
          </c:extLst>
        </c:ser>
        <c:ser>
          <c:idx val="1"/>
          <c:order val="1"/>
          <c:tx>
            <c:strRef>
              <c:f>'event_m-c rok'!$J$20:$J$21</c:f>
              <c:strCache>
                <c:ptCount val="1"/>
                <c:pt idx="0">
                  <c:v>Palo Alto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rok'!$J$22:$J$67</c:f>
              <c:numCache>
                <c:formatCode>General</c:formatCode>
                <c:ptCount val="40"/>
                <c:pt idx="0">
                  <c:v>7</c:v>
                </c:pt>
                <c:pt idx="1">
                  <c:v>2</c:v>
                </c:pt>
                <c:pt idx="7">
                  <c:v>4</c:v>
                </c:pt>
                <c:pt idx="8">
                  <c:v>5</c:v>
                </c:pt>
                <c:pt idx="12">
                  <c:v>1</c:v>
                </c:pt>
                <c:pt idx="13">
                  <c:v>5</c:v>
                </c:pt>
                <c:pt idx="14">
                  <c:v>16</c:v>
                </c:pt>
                <c:pt idx="15">
                  <c:v>10</c:v>
                </c:pt>
                <c:pt idx="16">
                  <c:v>4</c:v>
                </c:pt>
                <c:pt idx="17">
                  <c:v>1</c:v>
                </c:pt>
                <c:pt idx="18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7</c:v>
                </c:pt>
                <c:pt idx="24">
                  <c:v>11</c:v>
                </c:pt>
                <c:pt idx="27">
                  <c:v>1</c:v>
                </c:pt>
                <c:pt idx="28">
                  <c:v>50</c:v>
                </c:pt>
                <c:pt idx="29">
                  <c:v>38</c:v>
                </c:pt>
                <c:pt idx="30">
                  <c:v>52</c:v>
                </c:pt>
                <c:pt idx="31">
                  <c:v>56</c:v>
                </c:pt>
                <c:pt idx="32">
                  <c:v>61</c:v>
                </c:pt>
                <c:pt idx="33">
                  <c:v>59</c:v>
                </c:pt>
                <c:pt idx="34">
                  <c:v>62</c:v>
                </c:pt>
                <c:pt idx="35">
                  <c:v>64</c:v>
                </c:pt>
                <c:pt idx="36">
                  <c:v>58</c:v>
                </c:pt>
                <c:pt idx="37">
                  <c:v>59</c:v>
                </c:pt>
                <c:pt idx="38">
                  <c:v>48</c:v>
                </c:pt>
                <c:pt idx="3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12-4E70-9B13-0BA90447F32C}"/>
            </c:ext>
          </c:extLst>
        </c:ser>
        <c:ser>
          <c:idx val="2"/>
          <c:order val="2"/>
          <c:tx>
            <c:strRef>
              <c:f>'event_m-c rok'!$K$20:$K$21</c:f>
              <c:strCache>
                <c:ptCount val="1"/>
                <c:pt idx="0">
                  <c:v>Redwood City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rok'!$K$22:$K$67</c:f>
              <c:numCache>
                <c:formatCode>General</c:formatCode>
                <c:ptCount val="40"/>
                <c:pt idx="0">
                  <c:v>5</c:v>
                </c:pt>
                <c:pt idx="1">
                  <c:v>2</c:v>
                </c:pt>
                <c:pt idx="7">
                  <c:v>5</c:v>
                </c:pt>
                <c:pt idx="8">
                  <c:v>5</c:v>
                </c:pt>
                <c:pt idx="12">
                  <c:v>2</c:v>
                </c:pt>
                <c:pt idx="13">
                  <c:v>1</c:v>
                </c:pt>
                <c:pt idx="14">
                  <c:v>14</c:v>
                </c:pt>
                <c:pt idx="15">
                  <c:v>13</c:v>
                </c:pt>
                <c:pt idx="16">
                  <c:v>9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11</c:v>
                </c:pt>
                <c:pt idx="24">
                  <c:v>14</c:v>
                </c:pt>
                <c:pt idx="28">
                  <c:v>56</c:v>
                </c:pt>
                <c:pt idx="29">
                  <c:v>40</c:v>
                </c:pt>
                <c:pt idx="30">
                  <c:v>49</c:v>
                </c:pt>
                <c:pt idx="31">
                  <c:v>51</c:v>
                </c:pt>
                <c:pt idx="32">
                  <c:v>60</c:v>
                </c:pt>
                <c:pt idx="33">
                  <c:v>59</c:v>
                </c:pt>
                <c:pt idx="34">
                  <c:v>59</c:v>
                </c:pt>
                <c:pt idx="35">
                  <c:v>63</c:v>
                </c:pt>
                <c:pt idx="36">
                  <c:v>58</c:v>
                </c:pt>
                <c:pt idx="37">
                  <c:v>59</c:v>
                </c:pt>
                <c:pt idx="38">
                  <c:v>44</c:v>
                </c:pt>
                <c:pt idx="39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12-4E70-9B13-0BA90447F32C}"/>
            </c:ext>
          </c:extLst>
        </c:ser>
        <c:ser>
          <c:idx val="3"/>
          <c:order val="3"/>
          <c:tx>
            <c:strRef>
              <c:f>'event_m-c rok'!$L$20:$L$21</c:f>
              <c:strCache>
                <c:ptCount val="1"/>
                <c:pt idx="0">
                  <c:v>San Francisco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rok'!$L$22:$L$67</c:f>
              <c:numCache>
                <c:formatCode>General</c:formatCode>
                <c:ptCount val="40"/>
                <c:pt idx="0">
                  <c:v>12</c:v>
                </c:pt>
                <c:pt idx="1">
                  <c:v>6</c:v>
                </c:pt>
                <c:pt idx="2">
                  <c:v>6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9</c:v>
                </c:pt>
                <c:pt idx="7">
                  <c:v>11</c:v>
                </c:pt>
                <c:pt idx="8">
                  <c:v>6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14</c:v>
                </c:pt>
                <c:pt idx="15">
                  <c:v>15</c:v>
                </c:pt>
                <c:pt idx="16">
                  <c:v>12</c:v>
                </c:pt>
                <c:pt idx="17">
                  <c:v>6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5</c:v>
                </c:pt>
                <c:pt idx="23">
                  <c:v>9</c:v>
                </c:pt>
                <c:pt idx="24">
                  <c:v>15</c:v>
                </c:pt>
                <c:pt idx="25">
                  <c:v>1</c:v>
                </c:pt>
                <c:pt idx="26">
                  <c:v>1</c:v>
                </c:pt>
                <c:pt idx="28">
                  <c:v>46</c:v>
                </c:pt>
                <c:pt idx="29">
                  <c:v>35</c:v>
                </c:pt>
                <c:pt idx="30">
                  <c:v>41</c:v>
                </c:pt>
                <c:pt idx="31">
                  <c:v>48</c:v>
                </c:pt>
                <c:pt idx="32">
                  <c:v>55</c:v>
                </c:pt>
                <c:pt idx="33">
                  <c:v>57</c:v>
                </c:pt>
                <c:pt idx="34">
                  <c:v>59</c:v>
                </c:pt>
                <c:pt idx="35">
                  <c:v>60</c:v>
                </c:pt>
                <c:pt idx="36">
                  <c:v>52</c:v>
                </c:pt>
                <c:pt idx="37">
                  <c:v>48</c:v>
                </c:pt>
                <c:pt idx="38">
                  <c:v>38</c:v>
                </c:pt>
                <c:pt idx="3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12-4E70-9B13-0BA90447F32C}"/>
            </c:ext>
          </c:extLst>
        </c:ser>
        <c:ser>
          <c:idx val="4"/>
          <c:order val="4"/>
          <c:tx>
            <c:strRef>
              <c:f>'event_m-c rok'!$M$20:$M$21</c:f>
              <c:strCache>
                <c:ptCount val="1"/>
                <c:pt idx="0">
                  <c:v>San Jose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rok'!$M$22:$M$67</c:f>
              <c:numCache>
                <c:formatCode>General</c:formatCode>
                <c:ptCount val="40"/>
                <c:pt idx="0">
                  <c:v>4</c:v>
                </c:pt>
                <c:pt idx="1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4</c:v>
                </c:pt>
                <c:pt idx="12">
                  <c:v>2</c:v>
                </c:pt>
                <c:pt idx="13">
                  <c:v>4</c:v>
                </c:pt>
                <c:pt idx="14">
                  <c:v>15</c:v>
                </c:pt>
                <c:pt idx="15">
                  <c:v>14</c:v>
                </c:pt>
                <c:pt idx="16">
                  <c:v>7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3</c:v>
                </c:pt>
                <c:pt idx="22">
                  <c:v>3</c:v>
                </c:pt>
                <c:pt idx="23">
                  <c:v>10</c:v>
                </c:pt>
                <c:pt idx="24">
                  <c:v>16</c:v>
                </c:pt>
                <c:pt idx="28">
                  <c:v>54</c:v>
                </c:pt>
                <c:pt idx="29">
                  <c:v>40</c:v>
                </c:pt>
                <c:pt idx="30">
                  <c:v>48</c:v>
                </c:pt>
                <c:pt idx="31">
                  <c:v>53</c:v>
                </c:pt>
                <c:pt idx="32">
                  <c:v>59</c:v>
                </c:pt>
                <c:pt idx="33">
                  <c:v>59</c:v>
                </c:pt>
                <c:pt idx="34">
                  <c:v>59</c:v>
                </c:pt>
                <c:pt idx="35">
                  <c:v>64</c:v>
                </c:pt>
                <c:pt idx="36">
                  <c:v>57</c:v>
                </c:pt>
                <c:pt idx="37">
                  <c:v>58</c:v>
                </c:pt>
                <c:pt idx="38">
                  <c:v>47</c:v>
                </c:pt>
                <c:pt idx="3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12-4E70-9B13-0BA90447F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97019056"/>
        <c:axId val="1397018224"/>
      </c:barChart>
      <c:catAx>
        <c:axId val="139701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weather</a:t>
                </a:r>
                <a:r>
                  <a:rPr lang="pl-PL" baseline="0" dirty="0"/>
                  <a:t> event / </a:t>
                </a:r>
                <a:r>
                  <a:rPr lang="pl-PL" baseline="0" dirty="0" err="1"/>
                  <a:t>month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39816612640161353"/>
              <c:y val="0.90307537228287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018224"/>
        <c:crosses val="autoZero"/>
        <c:auto val="1"/>
        <c:lblAlgn val="ctr"/>
        <c:lblOffset val="100"/>
        <c:noMultiLvlLbl val="0"/>
      </c:catAx>
      <c:valAx>
        <c:axId val="13970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days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"/>
              <c:y val="0.35740571849149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01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463596957856204"/>
          <c:y val="3.3576700346786524E-2"/>
          <c:w val="0.11349258416302331"/>
          <c:h val="0.280661721889123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[excel_wykresy.xlsx]Arkusz7!Tabela przestawna4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100" dirty="0"/>
              <a:t>Trips </a:t>
            </a:r>
            <a:r>
              <a:rPr lang="pl-PL" sz="1100" dirty="0" err="1"/>
              <a:t>duration</a:t>
            </a:r>
            <a:r>
              <a:rPr lang="pl-PL" sz="1100" dirty="0"/>
              <a:t> </a:t>
            </a:r>
            <a:r>
              <a:rPr lang="pl-PL" sz="1100" dirty="0" err="1"/>
              <a:t>time</a:t>
            </a:r>
            <a:r>
              <a:rPr lang="pl-PL" sz="1100" dirty="0"/>
              <a:t> [min] per </a:t>
            </a:r>
            <a:r>
              <a:rPr lang="pl-PL" sz="1100" dirty="0" err="1"/>
              <a:t>weekday</a:t>
            </a:r>
            <a:endParaRPr lang="pl-PL" sz="1100" dirty="0"/>
          </a:p>
          <a:p>
            <a:pPr>
              <a:defRPr sz="1100"/>
            </a:pPr>
            <a:r>
              <a:rPr lang="pl-PL" sz="1100" dirty="0" err="1"/>
              <a:t>subscriber</a:t>
            </a:r>
            <a:r>
              <a:rPr lang="pl-PL" sz="1100" baseline="0" dirty="0"/>
              <a:t> v. </a:t>
            </a:r>
            <a:r>
              <a:rPr lang="pl-PL" sz="1100" baseline="0" dirty="0" err="1"/>
              <a:t>customer</a:t>
            </a:r>
            <a:endParaRPr lang="en-US" sz="1100" dirty="0"/>
          </a:p>
        </c:rich>
      </c:tx>
      <c:layout>
        <c:manualLayout>
          <c:xMode val="edge"/>
          <c:yMode val="edge"/>
          <c:x val="0.32458083960171702"/>
          <c:y val="1.79942491948554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1073013303345547E-2"/>
          <c:y val="0.14931941778062263"/>
          <c:w val="0.91218734617197095"/>
          <c:h val="0.53120185025681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Arkusz7!$K$30</c:f>
              <c:strCache>
                <c:ptCount val="1"/>
                <c:pt idx="0">
                  <c:v>Suma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9E6-4260-838A-DB6CA0B041B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E6-4260-838A-DB6CA0B041B2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9E6-4260-838A-DB6CA0B041B2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E6-4260-838A-DB6CA0B041B2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9E6-4260-838A-DB6CA0B041B2}"/>
              </c:ext>
            </c:extLst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E6-4260-838A-DB6CA0B041B2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9E6-4260-838A-DB6CA0B041B2}"/>
              </c:ext>
            </c:extLst>
          </c:dPt>
          <c:cat>
            <c:multiLvlStrRef>
              <c:f>Arkusz7!$J$31:$J$52</c:f>
              <c:multiLvlStrCache>
                <c:ptCount val="14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  <c:pt idx="10">
                    <c:v>Customer</c:v>
                  </c:pt>
                  <c:pt idx="11">
                    <c:v>Subscriber</c:v>
                  </c:pt>
                  <c:pt idx="12">
                    <c:v>Customer</c:v>
                  </c:pt>
                  <c:pt idx="13">
                    <c:v>Subscriber</c:v>
                  </c:pt>
                </c:lvl>
                <c:lvl>
                  <c:pt idx="0">
                    <c:v>1 Monday</c:v>
                  </c:pt>
                  <c:pt idx="2">
                    <c:v>2 Tuesday</c:v>
                  </c:pt>
                  <c:pt idx="4">
                    <c:v>3 Wednesday</c:v>
                  </c:pt>
                  <c:pt idx="6">
                    <c:v>4 Thursday</c:v>
                  </c:pt>
                  <c:pt idx="8">
                    <c:v>5 Friday</c:v>
                  </c:pt>
                  <c:pt idx="10">
                    <c:v>6 Saturday</c:v>
                  </c:pt>
                  <c:pt idx="12">
                    <c:v>7 Sunday</c:v>
                  </c:pt>
                </c:lvl>
              </c:multiLvlStrCache>
            </c:multiLvlStrRef>
          </c:cat>
          <c:val>
            <c:numRef>
              <c:f>Arkusz7!$K$31:$K$52</c:f>
              <c:numCache>
                <c:formatCode>General</c:formatCode>
                <c:ptCount val="14"/>
                <c:pt idx="0">
                  <c:v>56.22</c:v>
                </c:pt>
                <c:pt idx="1">
                  <c:v>9.6020000000000003</c:v>
                </c:pt>
                <c:pt idx="2">
                  <c:v>54.993000000000002</c:v>
                </c:pt>
                <c:pt idx="3">
                  <c:v>9.42</c:v>
                </c:pt>
                <c:pt idx="4">
                  <c:v>54.216000000000001</c:v>
                </c:pt>
                <c:pt idx="5">
                  <c:v>9.6329999999999991</c:v>
                </c:pt>
                <c:pt idx="6">
                  <c:v>57.715000000000003</c:v>
                </c:pt>
                <c:pt idx="7">
                  <c:v>9.5350000000000001</c:v>
                </c:pt>
                <c:pt idx="8">
                  <c:v>64.254999999999995</c:v>
                </c:pt>
                <c:pt idx="9">
                  <c:v>10.180999999999999</c:v>
                </c:pt>
                <c:pt idx="10">
                  <c:v>82.231999999999999</c:v>
                </c:pt>
                <c:pt idx="11">
                  <c:v>12.416</c:v>
                </c:pt>
                <c:pt idx="12">
                  <c:v>72.353999999999999</c:v>
                </c:pt>
                <c:pt idx="13">
                  <c:v>11.589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4-41F5-AF17-50C6366F6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406559"/>
        <c:axId val="1623413215"/>
      </c:barChart>
      <c:catAx>
        <c:axId val="16234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413215"/>
        <c:crosses val="autoZero"/>
        <c:auto val="1"/>
        <c:lblAlgn val="ctr"/>
        <c:lblOffset val="100"/>
        <c:noMultiLvlLbl val="0"/>
      </c:catAx>
      <c:valAx>
        <c:axId val="162341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40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[excel_wykresy.xlsx]Arkusz2!Tabela przestawna3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l-PL" sz="11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pl-PL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Trips per day with weather events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l-PL" sz="11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Arkusz2!$I$84:$I$85</c:f>
              <c:strCache>
                <c:ptCount val="1"/>
                <c:pt idx="0">
                  <c:v>Mountain 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Arkusz2!$I$86:$I$101</c:f>
              <c:numCache>
                <c:formatCode>General</c:formatCode>
                <c:ptCount val="10"/>
                <c:pt idx="0">
                  <c:v>3</c:v>
                </c:pt>
                <c:pt idx="1">
                  <c:v>16</c:v>
                </c:pt>
                <c:pt idx="2">
                  <c:v>8</c:v>
                </c:pt>
                <c:pt idx="3">
                  <c:v>21</c:v>
                </c:pt>
                <c:pt idx="4">
                  <c:v>2</c:v>
                </c:pt>
                <c:pt idx="5">
                  <c:v>20</c:v>
                </c:pt>
                <c:pt idx="8">
                  <c:v>4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0-4C1B-B20A-4450DBAA0B57}"/>
            </c:ext>
          </c:extLst>
        </c:ser>
        <c:ser>
          <c:idx val="1"/>
          <c:order val="1"/>
          <c:tx>
            <c:strRef>
              <c:f>Arkusz2!$J$84:$J$85</c:f>
              <c:strCache>
                <c:ptCount val="1"/>
                <c:pt idx="0">
                  <c:v>Palo Alto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Arkusz2!$J$86:$J$101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4">
                  <c:v>2</c:v>
                </c:pt>
                <c:pt idx="5">
                  <c:v>4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90-4C1B-B20A-4450DBAA0B57}"/>
            </c:ext>
          </c:extLst>
        </c:ser>
        <c:ser>
          <c:idx val="2"/>
          <c:order val="2"/>
          <c:tx>
            <c:strRef>
              <c:f>Arkusz2!$K$84:$K$85</c:f>
              <c:strCache>
                <c:ptCount val="1"/>
                <c:pt idx="0">
                  <c:v>Redwood 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Arkusz2!$K$86:$K$101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90-4C1B-B20A-4450DBAA0B57}"/>
            </c:ext>
          </c:extLst>
        </c:ser>
        <c:ser>
          <c:idx val="3"/>
          <c:order val="3"/>
          <c:tx>
            <c:strRef>
              <c:f>Arkusz2!$L$84:$L$85</c:f>
              <c:strCache>
                <c:ptCount val="1"/>
                <c:pt idx="0">
                  <c:v>San Francisco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Arkusz2!$L$86:$L$101</c:f>
              <c:numCache>
                <c:formatCode>General</c:formatCode>
                <c:ptCount val="10"/>
                <c:pt idx="0">
                  <c:v>117</c:v>
                </c:pt>
                <c:pt idx="1">
                  <c:v>673</c:v>
                </c:pt>
                <c:pt idx="2">
                  <c:v>62</c:v>
                </c:pt>
                <c:pt idx="3">
                  <c:v>615</c:v>
                </c:pt>
                <c:pt idx="4">
                  <c:v>70</c:v>
                </c:pt>
                <c:pt idx="5">
                  <c:v>641</c:v>
                </c:pt>
                <c:pt idx="6">
                  <c:v>118</c:v>
                </c:pt>
                <c:pt idx="7">
                  <c:v>619</c:v>
                </c:pt>
                <c:pt idx="8">
                  <c:v>133</c:v>
                </c:pt>
                <c:pt idx="9">
                  <c:v>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90-4C1B-B20A-4450DBAA0B57}"/>
            </c:ext>
          </c:extLst>
        </c:ser>
        <c:ser>
          <c:idx val="4"/>
          <c:order val="4"/>
          <c:tx>
            <c:strRef>
              <c:f>Arkusz2!$M$84:$M$85</c:f>
              <c:strCache>
                <c:ptCount val="1"/>
                <c:pt idx="0">
                  <c:v>San Jose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Arkusz2!$M$86:$M$101</c:f>
              <c:numCache>
                <c:formatCode>General</c:formatCode>
                <c:ptCount val="10"/>
                <c:pt idx="0">
                  <c:v>4</c:v>
                </c:pt>
                <c:pt idx="1">
                  <c:v>39</c:v>
                </c:pt>
                <c:pt idx="2">
                  <c:v>1</c:v>
                </c:pt>
                <c:pt idx="3">
                  <c:v>21</c:v>
                </c:pt>
                <c:pt idx="4">
                  <c:v>6</c:v>
                </c:pt>
                <c:pt idx="5">
                  <c:v>33</c:v>
                </c:pt>
                <c:pt idx="8">
                  <c:v>9</c:v>
                </c:pt>
                <c:pt idx="9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90-4C1B-B20A-4450DBAA0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4458671"/>
        <c:axId val="1847546191"/>
      </c:barChart>
      <c:catAx>
        <c:axId val="119445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546191"/>
        <c:crosses val="autoZero"/>
        <c:auto val="1"/>
        <c:lblAlgn val="ctr"/>
        <c:lblOffset val="100"/>
        <c:noMultiLvlLbl val="0"/>
      </c:catAx>
      <c:valAx>
        <c:axId val="1847546191"/>
        <c:scaling>
          <c:orientation val="minMax"/>
          <c:max val="7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45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[excel_wykresy.xlsx]Arkusz7!Tabela przestawna1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100" b="0" i="0" baseline="0">
                <a:effectLst/>
              </a:rPr>
              <a:t>Trips per weekday</a:t>
            </a:r>
            <a:endParaRPr lang="pl-PL" sz="1100">
              <a:effectLst/>
            </a:endParaRPr>
          </a:p>
          <a:p>
            <a:pPr>
              <a:defRPr sz="1100"/>
            </a:pPr>
            <a:r>
              <a:rPr lang="pl-PL" sz="1100" b="0" i="0" baseline="0">
                <a:effectLst/>
              </a:rPr>
              <a:t>subscriber v. customer</a:t>
            </a:r>
            <a:endParaRPr lang="pl-PL" sz="1100">
              <a:effectLst/>
            </a:endParaRPr>
          </a:p>
        </c:rich>
      </c:tx>
      <c:layout>
        <c:manualLayout>
          <c:xMode val="edge"/>
          <c:yMode val="edge"/>
          <c:x val="0.3981567418933451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0C0"/>
          </a:solidFill>
          <a:ln>
            <a:noFill/>
          </a:ln>
          <a:effectLst/>
        </c:spPr>
      </c:pivotFmt>
      <c:pivotFmt>
        <c:idx val="2"/>
        <c:spPr>
          <a:solidFill>
            <a:srgbClr val="FFC000"/>
          </a:solidFill>
          <a:ln>
            <a:noFill/>
          </a:ln>
          <a:effectLst/>
        </c:spPr>
      </c:pivotFmt>
      <c:pivotFmt>
        <c:idx val="3"/>
        <c:spPr>
          <a:solidFill>
            <a:srgbClr val="0070C0"/>
          </a:solidFill>
          <a:ln>
            <a:noFill/>
          </a:ln>
          <a:effectLst/>
        </c:spPr>
      </c:pivotFmt>
      <c:pivotFmt>
        <c:idx val="4"/>
        <c:spPr>
          <a:solidFill>
            <a:srgbClr val="FFC000"/>
          </a:solidFill>
          <a:ln>
            <a:noFill/>
          </a:ln>
          <a:effectLst/>
        </c:spPr>
      </c:pivotFmt>
      <c:pivotFmt>
        <c:idx val="5"/>
        <c:spPr>
          <a:solidFill>
            <a:srgbClr val="FFC000"/>
          </a:solidFill>
          <a:ln>
            <a:noFill/>
          </a:ln>
          <a:effectLst/>
        </c:spPr>
      </c:pivotFmt>
      <c:pivotFmt>
        <c:idx val="6"/>
        <c:spPr>
          <a:solidFill>
            <a:srgbClr val="FFC000"/>
          </a:solidFill>
          <a:ln>
            <a:noFill/>
          </a:ln>
          <a:effectLst/>
        </c:spPr>
      </c:pivotFmt>
      <c:pivotFmt>
        <c:idx val="7"/>
        <c:spPr>
          <a:solidFill>
            <a:srgbClr val="FFC000"/>
          </a:solidFill>
          <a:ln>
            <a:noFill/>
          </a:ln>
          <a:effectLst/>
        </c:spPr>
      </c:pivotFmt>
      <c:pivotFmt>
        <c:idx val="8"/>
        <c:spPr>
          <a:solidFill>
            <a:srgbClr val="FFC000"/>
          </a:solidFill>
          <a:ln>
            <a:noFill/>
          </a:ln>
          <a:effectLst/>
        </c:spPr>
      </c:pivotFmt>
      <c:pivotFmt>
        <c:idx val="9"/>
        <c:spPr>
          <a:solidFill>
            <a:srgbClr val="FFC000"/>
          </a:solidFill>
          <a:ln>
            <a:noFill/>
          </a:ln>
          <a:effectLst/>
        </c:spPr>
      </c:pivotFmt>
      <c:pivotFmt>
        <c:idx val="1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/>
        </c:spPr>
      </c:pivotFmt>
      <c:pivotFmt>
        <c:idx val="12"/>
        <c:spPr>
          <a:solidFill>
            <a:srgbClr val="FFC000"/>
          </a:solidFill>
          <a:ln>
            <a:noFill/>
          </a:ln>
          <a:effectLst/>
        </c:spPr>
      </c:pivotFmt>
      <c:pivotFmt>
        <c:idx val="13"/>
        <c:spPr>
          <a:solidFill>
            <a:srgbClr val="FFC000"/>
          </a:solidFill>
          <a:ln>
            <a:noFill/>
          </a:ln>
          <a:effectLst/>
        </c:spPr>
      </c:pivotFmt>
      <c:pivotFmt>
        <c:idx val="14"/>
        <c:spPr>
          <a:solidFill>
            <a:srgbClr val="FFC000"/>
          </a:solidFill>
          <a:ln>
            <a:noFill/>
          </a:ln>
          <a:effectLst/>
        </c:spPr>
      </c:pivotFmt>
      <c:pivotFmt>
        <c:idx val="15"/>
        <c:spPr>
          <a:solidFill>
            <a:srgbClr val="FFC000"/>
          </a:solidFill>
          <a:ln>
            <a:noFill/>
          </a:ln>
          <a:effectLst/>
        </c:spPr>
      </c:pivotFmt>
      <c:pivotFmt>
        <c:idx val="16"/>
        <c:spPr>
          <a:solidFill>
            <a:srgbClr val="FFC000"/>
          </a:solidFill>
          <a:ln>
            <a:noFill/>
          </a:ln>
          <a:effectLst/>
        </c:spPr>
      </c:pivotFmt>
      <c:pivotFmt>
        <c:idx val="17"/>
        <c:spPr>
          <a:solidFill>
            <a:srgbClr val="FFC000"/>
          </a:solidFill>
          <a:ln>
            <a:noFill/>
          </a:ln>
          <a:effectLst/>
        </c:spPr>
      </c:pivotFmt>
      <c:pivotFmt>
        <c:idx val="18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C000"/>
          </a:solidFill>
          <a:ln>
            <a:noFill/>
          </a:ln>
          <a:effectLst/>
        </c:spPr>
      </c:pivotFmt>
      <c:pivotFmt>
        <c:idx val="20"/>
        <c:spPr>
          <a:solidFill>
            <a:srgbClr val="FFC000"/>
          </a:solidFill>
          <a:ln>
            <a:noFill/>
          </a:ln>
          <a:effectLst/>
        </c:spPr>
      </c:pivotFmt>
      <c:pivotFmt>
        <c:idx val="21"/>
        <c:spPr>
          <a:solidFill>
            <a:srgbClr val="FFC000"/>
          </a:solidFill>
          <a:ln>
            <a:noFill/>
          </a:ln>
          <a:effectLst/>
        </c:spPr>
      </c:pivotFmt>
      <c:pivotFmt>
        <c:idx val="22"/>
        <c:spPr>
          <a:solidFill>
            <a:srgbClr val="FFC000"/>
          </a:solidFill>
          <a:ln>
            <a:noFill/>
          </a:ln>
          <a:effectLst/>
        </c:spPr>
      </c:pivotFmt>
      <c:pivotFmt>
        <c:idx val="23"/>
        <c:spPr>
          <a:solidFill>
            <a:srgbClr val="FFC000"/>
          </a:solidFill>
          <a:ln>
            <a:noFill/>
          </a:ln>
          <a:effectLst/>
        </c:spPr>
      </c:pivotFmt>
      <c:pivotFmt>
        <c:idx val="24"/>
        <c:spPr>
          <a:solidFill>
            <a:srgbClr val="FFC000"/>
          </a:solidFill>
          <a:ln>
            <a:noFill/>
          </a:ln>
          <a:effectLst/>
        </c:spPr>
      </c:pivotFmt>
      <c:pivotFmt>
        <c:idx val="25"/>
        <c:spPr>
          <a:solidFill>
            <a:srgbClr val="FFC00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8981292295936358E-2"/>
          <c:y val="0.16754410906969963"/>
          <c:w val="0.90581296892247387"/>
          <c:h val="0.42890893846602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Arkusz7!$AD$22</c:f>
              <c:strCache>
                <c:ptCount val="1"/>
                <c:pt idx="0">
                  <c:v>Suma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A8-46BC-AFB4-C7E14B266A43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A8-46BC-AFB4-C7E14B266A43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A8-46BC-AFB4-C7E14B266A43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CA8-46BC-AFB4-C7E14B266A43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CA8-46BC-AFB4-C7E14B266A43}"/>
              </c:ext>
            </c:extLst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CA8-46BC-AFB4-C7E14B266A43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A8-46BC-AFB4-C7E14B266A43}"/>
              </c:ext>
            </c:extLst>
          </c:dPt>
          <c:cat>
            <c:multiLvlStrRef>
              <c:f>Arkusz7!$AC$23:$AC$44</c:f>
              <c:multiLvlStrCache>
                <c:ptCount val="14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  <c:pt idx="10">
                    <c:v>Customer</c:v>
                  </c:pt>
                  <c:pt idx="11">
                    <c:v>Subscriber</c:v>
                  </c:pt>
                  <c:pt idx="12">
                    <c:v>Customer</c:v>
                  </c:pt>
                  <c:pt idx="13">
                    <c:v>Subscriber</c:v>
                  </c:pt>
                </c:lvl>
                <c:lvl>
                  <c:pt idx="0">
                    <c:v>1 Monday</c:v>
                  </c:pt>
                  <c:pt idx="2">
                    <c:v>2 Tuesday</c:v>
                  </c:pt>
                  <c:pt idx="4">
                    <c:v>3 Wednesday</c:v>
                  </c:pt>
                  <c:pt idx="6">
                    <c:v>4 Thursday</c:v>
                  </c:pt>
                  <c:pt idx="8">
                    <c:v>5 Friday</c:v>
                  </c:pt>
                  <c:pt idx="10">
                    <c:v>6 Saturday</c:v>
                  </c:pt>
                  <c:pt idx="12">
                    <c:v>7 Sunday</c:v>
                  </c:pt>
                </c:lvl>
              </c:multiLvlStrCache>
            </c:multiLvlStrRef>
          </c:cat>
          <c:val>
            <c:numRef>
              <c:f>Arkusz7!$AD$23:$AD$44</c:f>
              <c:numCache>
                <c:formatCode>General</c:formatCode>
                <c:ptCount val="14"/>
                <c:pt idx="0">
                  <c:v>109</c:v>
                </c:pt>
                <c:pt idx="1">
                  <c:v>994</c:v>
                </c:pt>
                <c:pt idx="2">
                  <c:v>106</c:v>
                </c:pt>
                <c:pt idx="3">
                  <c:v>1069</c:v>
                </c:pt>
                <c:pt idx="4">
                  <c:v>110</c:v>
                </c:pt>
                <c:pt idx="5">
                  <c:v>1045</c:v>
                </c:pt>
                <c:pt idx="6">
                  <c:v>118</c:v>
                </c:pt>
                <c:pt idx="7">
                  <c:v>1015</c:v>
                </c:pt>
                <c:pt idx="8">
                  <c:v>142</c:v>
                </c:pt>
                <c:pt idx="9">
                  <c:v>899</c:v>
                </c:pt>
                <c:pt idx="10">
                  <c:v>210</c:v>
                </c:pt>
                <c:pt idx="11">
                  <c:v>215</c:v>
                </c:pt>
                <c:pt idx="12">
                  <c:v>187</c:v>
                </c:pt>
                <c:pt idx="13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A8-46BC-AFB4-C7E14B266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40576"/>
        <c:axId val="107053472"/>
      </c:barChart>
      <c:catAx>
        <c:axId val="10704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53472"/>
        <c:crosses val="autoZero"/>
        <c:auto val="1"/>
        <c:lblAlgn val="ctr"/>
        <c:lblOffset val="100"/>
        <c:noMultiLvlLbl val="0"/>
      </c:catAx>
      <c:valAx>
        <c:axId val="10705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4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[excel_wykresy.xlsx]Arkusz7!Tabela przestawna2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100" b="0" i="0" baseline="0">
                <a:effectLst/>
              </a:rPr>
              <a:t>Trips per month</a:t>
            </a:r>
            <a:endParaRPr lang="pl-PL" sz="1100">
              <a:effectLst/>
            </a:endParaRPr>
          </a:p>
          <a:p>
            <a:pPr>
              <a:defRPr sz="1100"/>
            </a:pPr>
            <a:r>
              <a:rPr lang="pl-PL" sz="1100" b="0" i="0" baseline="0">
                <a:effectLst/>
              </a:rPr>
              <a:t>subscriber v. customer</a:t>
            </a:r>
            <a:endParaRPr lang="pl-PL" sz="1100">
              <a:effectLst/>
            </a:endParaRPr>
          </a:p>
          <a:p>
            <a:pPr>
              <a:defRPr sz="1100"/>
            </a:pPr>
            <a:endParaRPr lang="en-US" sz="1100"/>
          </a:p>
        </c:rich>
      </c:tx>
      <c:layout>
        <c:manualLayout>
          <c:xMode val="edge"/>
          <c:yMode val="edge"/>
          <c:x val="0.39878453286132443"/>
          <c:y val="2.090008761521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</c:pivotFmt>
      <c:pivotFmt>
        <c:idx val="2"/>
        <c:spPr>
          <a:solidFill>
            <a:srgbClr val="FFC000"/>
          </a:solidFill>
          <a:ln>
            <a:noFill/>
          </a:ln>
          <a:effectLst/>
        </c:spPr>
      </c:pivotFmt>
      <c:pivotFmt>
        <c:idx val="3"/>
        <c:spPr>
          <a:solidFill>
            <a:srgbClr val="FFC000"/>
          </a:solidFill>
          <a:ln>
            <a:noFill/>
          </a:ln>
          <a:effectLst/>
        </c:spPr>
      </c:pivotFmt>
      <c:pivotFmt>
        <c:idx val="4"/>
        <c:spPr>
          <a:solidFill>
            <a:srgbClr val="FFC000"/>
          </a:solidFill>
          <a:ln>
            <a:noFill/>
          </a:ln>
          <a:effectLst/>
        </c:spPr>
      </c:pivotFmt>
      <c:pivotFmt>
        <c:idx val="5"/>
        <c:spPr>
          <a:solidFill>
            <a:srgbClr val="FFC000"/>
          </a:solidFill>
          <a:ln>
            <a:noFill/>
          </a:ln>
          <a:effectLst/>
        </c:spPr>
      </c:pivotFmt>
      <c:pivotFmt>
        <c:idx val="6"/>
        <c:spPr>
          <a:solidFill>
            <a:srgbClr val="FFC000"/>
          </a:solidFill>
          <a:ln>
            <a:noFill/>
          </a:ln>
          <a:effectLst/>
        </c:spPr>
      </c:pivotFmt>
      <c:pivotFmt>
        <c:idx val="7"/>
        <c:spPr>
          <a:solidFill>
            <a:srgbClr val="FFC000"/>
          </a:solidFill>
          <a:ln>
            <a:noFill/>
          </a:ln>
          <a:effectLst/>
        </c:spPr>
      </c:pivotFmt>
      <c:pivotFmt>
        <c:idx val="8"/>
        <c:spPr>
          <a:solidFill>
            <a:srgbClr val="FFC000"/>
          </a:solidFill>
          <a:ln>
            <a:noFill/>
          </a:ln>
          <a:effectLst/>
        </c:spPr>
      </c:pivotFmt>
      <c:pivotFmt>
        <c:idx val="9"/>
        <c:spPr>
          <a:solidFill>
            <a:srgbClr val="FFC000"/>
          </a:solidFill>
          <a:ln>
            <a:noFill/>
          </a:ln>
          <a:effectLst/>
        </c:spPr>
      </c:pivotFmt>
      <c:pivotFmt>
        <c:idx val="10"/>
        <c:spPr>
          <a:solidFill>
            <a:srgbClr val="FFC000"/>
          </a:solidFill>
          <a:ln>
            <a:noFill/>
          </a:ln>
          <a:effectLst/>
        </c:spPr>
      </c:pivotFmt>
      <c:pivotFmt>
        <c:idx val="11"/>
        <c:spPr>
          <a:solidFill>
            <a:srgbClr val="FFC000"/>
          </a:solidFill>
          <a:ln>
            <a:noFill/>
          </a:ln>
          <a:effectLst/>
        </c:spPr>
      </c:pivotFmt>
      <c:pivotFmt>
        <c:idx val="12"/>
        <c:spPr>
          <a:solidFill>
            <a:srgbClr val="FFC000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noFill/>
          </a:ln>
          <a:effectLst/>
        </c:spPr>
      </c:pivotFmt>
      <c:pivotFmt>
        <c:idx val="15"/>
        <c:spPr>
          <a:solidFill>
            <a:srgbClr val="FFC000"/>
          </a:solidFill>
          <a:ln>
            <a:noFill/>
          </a:ln>
          <a:effectLst/>
        </c:spPr>
      </c:pivotFmt>
      <c:pivotFmt>
        <c:idx val="16"/>
        <c:spPr>
          <a:solidFill>
            <a:srgbClr val="FFC000"/>
          </a:solidFill>
          <a:ln>
            <a:noFill/>
          </a:ln>
          <a:effectLst/>
        </c:spPr>
      </c:pivotFmt>
      <c:pivotFmt>
        <c:idx val="17"/>
        <c:spPr>
          <a:solidFill>
            <a:srgbClr val="FFC000"/>
          </a:solidFill>
          <a:ln>
            <a:noFill/>
          </a:ln>
          <a:effectLst/>
        </c:spPr>
      </c:pivotFmt>
      <c:pivotFmt>
        <c:idx val="18"/>
        <c:spPr>
          <a:solidFill>
            <a:srgbClr val="FFC000"/>
          </a:solidFill>
          <a:ln>
            <a:noFill/>
          </a:ln>
          <a:effectLst/>
        </c:spPr>
      </c:pivotFmt>
      <c:pivotFmt>
        <c:idx val="19"/>
        <c:spPr>
          <a:solidFill>
            <a:srgbClr val="FFC000"/>
          </a:solidFill>
          <a:ln>
            <a:noFill/>
          </a:ln>
          <a:effectLst/>
        </c:spPr>
      </c:pivotFmt>
      <c:pivotFmt>
        <c:idx val="20"/>
        <c:spPr>
          <a:solidFill>
            <a:srgbClr val="FFC000"/>
          </a:solidFill>
          <a:ln>
            <a:noFill/>
          </a:ln>
          <a:effectLst/>
        </c:spPr>
      </c:pivotFmt>
      <c:pivotFmt>
        <c:idx val="21"/>
        <c:spPr>
          <a:solidFill>
            <a:srgbClr val="FFC000"/>
          </a:solidFill>
          <a:ln>
            <a:noFill/>
          </a:ln>
          <a:effectLst/>
        </c:spPr>
      </c:pivotFmt>
      <c:pivotFmt>
        <c:idx val="22"/>
        <c:spPr>
          <a:solidFill>
            <a:srgbClr val="FFC000"/>
          </a:solidFill>
          <a:ln>
            <a:noFill/>
          </a:ln>
          <a:effectLst/>
        </c:spPr>
      </c:pivotFmt>
      <c:pivotFmt>
        <c:idx val="23"/>
        <c:spPr>
          <a:solidFill>
            <a:srgbClr val="FFC000"/>
          </a:solidFill>
          <a:ln>
            <a:noFill/>
          </a:ln>
          <a:effectLst/>
        </c:spPr>
      </c:pivotFmt>
      <c:pivotFmt>
        <c:idx val="24"/>
        <c:spPr>
          <a:solidFill>
            <a:srgbClr val="FFC000"/>
          </a:solidFill>
          <a:ln>
            <a:noFill/>
          </a:ln>
          <a:effectLst/>
        </c:spPr>
      </c:pivotFmt>
      <c:pivotFmt>
        <c:idx val="25"/>
        <c:spPr>
          <a:solidFill>
            <a:srgbClr val="FFC000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C000"/>
          </a:solidFill>
          <a:ln>
            <a:noFill/>
          </a:ln>
          <a:effectLst/>
        </c:spPr>
      </c:pivotFmt>
      <c:pivotFmt>
        <c:idx val="28"/>
        <c:spPr>
          <a:solidFill>
            <a:srgbClr val="FFC000"/>
          </a:solidFill>
          <a:ln>
            <a:noFill/>
          </a:ln>
          <a:effectLst/>
        </c:spPr>
      </c:pivotFmt>
      <c:pivotFmt>
        <c:idx val="29"/>
        <c:spPr>
          <a:solidFill>
            <a:srgbClr val="FFC000"/>
          </a:solidFill>
          <a:ln>
            <a:noFill/>
          </a:ln>
          <a:effectLst/>
        </c:spPr>
      </c:pivotFmt>
      <c:pivotFmt>
        <c:idx val="30"/>
        <c:spPr>
          <a:solidFill>
            <a:srgbClr val="FFC000"/>
          </a:solidFill>
          <a:ln>
            <a:noFill/>
          </a:ln>
          <a:effectLst/>
        </c:spPr>
      </c:pivotFmt>
      <c:pivotFmt>
        <c:idx val="31"/>
        <c:spPr>
          <a:solidFill>
            <a:srgbClr val="FFC000"/>
          </a:solidFill>
          <a:ln>
            <a:noFill/>
          </a:ln>
          <a:effectLst/>
        </c:spPr>
      </c:pivotFmt>
      <c:pivotFmt>
        <c:idx val="32"/>
        <c:spPr>
          <a:solidFill>
            <a:srgbClr val="FFC000"/>
          </a:solidFill>
          <a:ln>
            <a:noFill/>
          </a:ln>
          <a:effectLst/>
        </c:spPr>
      </c:pivotFmt>
      <c:pivotFmt>
        <c:idx val="33"/>
        <c:spPr>
          <a:solidFill>
            <a:srgbClr val="FFC000"/>
          </a:solidFill>
          <a:ln>
            <a:noFill/>
          </a:ln>
          <a:effectLst/>
        </c:spPr>
      </c:pivotFmt>
      <c:pivotFmt>
        <c:idx val="34"/>
        <c:spPr>
          <a:solidFill>
            <a:srgbClr val="FFC000"/>
          </a:solidFill>
          <a:ln>
            <a:noFill/>
          </a:ln>
          <a:effectLst/>
        </c:spPr>
      </c:pivotFmt>
      <c:pivotFmt>
        <c:idx val="35"/>
        <c:spPr>
          <a:solidFill>
            <a:srgbClr val="FFC000"/>
          </a:solidFill>
          <a:ln>
            <a:noFill/>
          </a:ln>
          <a:effectLst/>
        </c:spPr>
      </c:pivotFmt>
      <c:pivotFmt>
        <c:idx val="36"/>
        <c:spPr>
          <a:solidFill>
            <a:srgbClr val="FFC000"/>
          </a:solidFill>
          <a:ln>
            <a:noFill/>
          </a:ln>
          <a:effectLst/>
        </c:spPr>
      </c:pivotFmt>
      <c:pivotFmt>
        <c:idx val="37"/>
        <c:spPr>
          <a:solidFill>
            <a:srgbClr val="FFC000"/>
          </a:solidFill>
          <a:ln>
            <a:noFill/>
          </a:ln>
          <a:effectLst/>
        </c:spPr>
      </c:pivotFmt>
      <c:pivotFmt>
        <c:idx val="38"/>
        <c:spPr>
          <a:solidFill>
            <a:srgbClr val="FFC00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7.9318727931607366E-2"/>
          <c:y val="0.14969217929541648"/>
          <c:w val="0.89750660859453213"/>
          <c:h val="0.4777809599686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Arkusz7!$AC$77</c:f>
              <c:strCache>
                <c:ptCount val="1"/>
                <c:pt idx="0">
                  <c:v>Suma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0E-4DC9-B65C-C1EC68EF8A01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0E-4DC9-B65C-C1EC68EF8A01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0E-4DC9-B65C-C1EC68EF8A01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0E-4DC9-B65C-C1EC68EF8A01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F0E-4DC9-B65C-C1EC68EF8A01}"/>
              </c:ext>
            </c:extLst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F0E-4DC9-B65C-C1EC68EF8A01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F0E-4DC9-B65C-C1EC68EF8A01}"/>
              </c:ext>
            </c:extLst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F0E-4DC9-B65C-C1EC68EF8A01}"/>
              </c:ext>
            </c:extLst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F0E-4DC9-B65C-C1EC68EF8A01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F0E-4DC9-B65C-C1EC68EF8A01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F0E-4DC9-B65C-C1EC68EF8A01}"/>
              </c:ext>
            </c:extLst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F0E-4DC9-B65C-C1EC68EF8A01}"/>
              </c:ext>
            </c:extLst>
          </c:dPt>
          <c:cat>
            <c:multiLvlStrRef>
              <c:f>Arkusz7!$AB$78:$AB$114</c:f>
              <c:multiLvlStrCache>
                <c:ptCount val="24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  <c:pt idx="10">
                    <c:v>Customer</c:v>
                  </c:pt>
                  <c:pt idx="11">
                    <c:v>Subscriber</c:v>
                  </c:pt>
                  <c:pt idx="12">
                    <c:v>Customer</c:v>
                  </c:pt>
                  <c:pt idx="13">
                    <c:v>Subscriber</c:v>
                  </c:pt>
                  <c:pt idx="14">
                    <c:v>Customer</c:v>
                  </c:pt>
                  <c:pt idx="15">
                    <c:v>Subscriber</c:v>
                  </c:pt>
                  <c:pt idx="16">
                    <c:v>Customer</c:v>
                  </c:pt>
                  <c:pt idx="17">
                    <c:v>Subscriber</c:v>
                  </c:pt>
                  <c:pt idx="18">
                    <c:v>Customer</c:v>
                  </c:pt>
                  <c:pt idx="19">
                    <c:v>Subscriber</c:v>
                  </c:pt>
                  <c:pt idx="20">
                    <c:v>Customer</c:v>
                  </c:pt>
                  <c:pt idx="21">
                    <c:v>Subscriber</c:v>
                  </c:pt>
                  <c:pt idx="22">
                    <c:v>Customer</c:v>
                  </c:pt>
                  <c:pt idx="23">
                    <c:v>Subscriber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4">
                    <c:v>3</c:v>
                  </c:pt>
                  <c:pt idx="6">
                    <c:v>4</c:v>
                  </c:pt>
                  <c:pt idx="8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6">
                    <c:v>9</c:v>
                  </c:pt>
                  <c:pt idx="18">
                    <c:v>10</c:v>
                  </c:pt>
                  <c:pt idx="20">
                    <c:v>11</c:v>
                  </c:pt>
                  <c:pt idx="22">
                    <c:v>12</c:v>
                  </c:pt>
                </c:lvl>
              </c:multiLvlStrCache>
            </c:multiLvlStrRef>
          </c:cat>
          <c:val>
            <c:numRef>
              <c:f>Arkusz7!$AC$78:$AC$114</c:f>
              <c:numCache>
                <c:formatCode>General</c:formatCode>
                <c:ptCount val="24"/>
                <c:pt idx="0">
                  <c:v>3091</c:v>
                </c:pt>
                <c:pt idx="1">
                  <c:v>23043</c:v>
                </c:pt>
                <c:pt idx="2">
                  <c:v>2586</c:v>
                </c:pt>
                <c:pt idx="3">
                  <c:v>20126</c:v>
                </c:pt>
                <c:pt idx="4">
                  <c:v>3941</c:v>
                </c:pt>
                <c:pt idx="5">
                  <c:v>24168</c:v>
                </c:pt>
                <c:pt idx="6">
                  <c:v>3704</c:v>
                </c:pt>
                <c:pt idx="7">
                  <c:v>25088</c:v>
                </c:pt>
                <c:pt idx="8">
                  <c:v>4560</c:v>
                </c:pt>
                <c:pt idx="9">
                  <c:v>24461</c:v>
                </c:pt>
                <c:pt idx="10">
                  <c:v>4435</c:v>
                </c:pt>
                <c:pt idx="11">
                  <c:v>26509</c:v>
                </c:pt>
                <c:pt idx="12">
                  <c:v>4988</c:v>
                </c:pt>
                <c:pt idx="13">
                  <c:v>26889</c:v>
                </c:pt>
                <c:pt idx="14">
                  <c:v>3826</c:v>
                </c:pt>
                <c:pt idx="15">
                  <c:v>17914</c:v>
                </c:pt>
                <c:pt idx="16">
                  <c:v>6851</c:v>
                </c:pt>
                <c:pt idx="17">
                  <c:v>21611</c:v>
                </c:pt>
                <c:pt idx="18">
                  <c:v>5256</c:v>
                </c:pt>
                <c:pt idx="19">
                  <c:v>26406</c:v>
                </c:pt>
                <c:pt idx="20">
                  <c:v>3691</c:v>
                </c:pt>
                <c:pt idx="21">
                  <c:v>21176</c:v>
                </c:pt>
                <c:pt idx="22">
                  <c:v>2763</c:v>
                </c:pt>
                <c:pt idx="23">
                  <c:v>17022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F0E-4DC9-B65C-C1EC68EF8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91488"/>
        <c:axId val="206584832"/>
      </c:barChart>
      <c:catAx>
        <c:axId val="20659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900" dirty="0" err="1"/>
                  <a:t>month</a:t>
                </a:r>
                <a:endParaRPr lang="pl-PL" sz="900" dirty="0"/>
              </a:p>
            </c:rich>
          </c:tx>
          <c:layout>
            <c:manualLayout>
              <c:xMode val="edge"/>
              <c:yMode val="edge"/>
              <c:x val="0.46789171484233139"/>
              <c:y val="0.915918649316205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84832"/>
        <c:crosses val="autoZero"/>
        <c:auto val="1"/>
        <c:lblAlgn val="ctr"/>
        <c:lblOffset val="100"/>
        <c:noMultiLvlLbl val="0"/>
      </c:catAx>
      <c:valAx>
        <c:axId val="20658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9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 dirty="0">
                <a:latin typeface="Calibri" panose="020F0502020204030204" pitchFamily="34" charset="0"/>
                <a:cs typeface="Calibri" panose="020F0502020204030204" pitchFamily="34" charset="0"/>
              </a:rPr>
              <a:t>Liczba stacji dokujących w poszczególnych miastach</a:t>
            </a:r>
            <a:r>
              <a:rPr lang="pl-PL" sz="12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projekt1!$L$17</c:f>
              <c:strCache>
                <c:ptCount val="1"/>
                <c:pt idx="0">
                  <c:v>dock_count_availability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projekt1!$J$18:$J$22</c:f>
              <c:strCache>
                <c:ptCount val="5"/>
                <c:pt idx="0">
                  <c:v>San Francisco</c:v>
                </c:pt>
                <c:pt idx="1">
                  <c:v>San Jose</c:v>
                </c:pt>
                <c:pt idx="2">
                  <c:v>Mountain View</c:v>
                </c:pt>
                <c:pt idx="3">
                  <c:v>Redwood City</c:v>
                </c:pt>
                <c:pt idx="4">
                  <c:v>Palo Alto</c:v>
                </c:pt>
              </c:strCache>
            </c:strRef>
          </c:cat>
          <c:val>
            <c:numRef>
              <c:f>projekt1!$L$18:$L$22</c:f>
              <c:numCache>
                <c:formatCode>General</c:formatCode>
                <c:ptCount val="5"/>
                <c:pt idx="0">
                  <c:v>665</c:v>
                </c:pt>
                <c:pt idx="1">
                  <c:v>264</c:v>
                </c:pt>
                <c:pt idx="2">
                  <c:v>117</c:v>
                </c:pt>
                <c:pt idx="3">
                  <c:v>115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0-4A1B-B141-96C9FED3E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84400"/>
        <c:axId val="58386480"/>
      </c:barChart>
      <c:catAx>
        <c:axId val="5838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6480"/>
        <c:crosses val="autoZero"/>
        <c:auto val="1"/>
        <c:lblAlgn val="ctr"/>
        <c:lblOffset val="100"/>
        <c:noMultiLvlLbl val="0"/>
      </c:catAx>
      <c:valAx>
        <c:axId val="583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 dirty="0">
                <a:latin typeface="Calibri" panose="020F0502020204030204" pitchFamily="34" charset="0"/>
                <a:cs typeface="Calibri" panose="020F0502020204030204" pitchFamily="34" charset="0"/>
              </a:rPr>
              <a:t>Struktura procentowa rowerów,</a:t>
            </a:r>
            <a:r>
              <a:rPr lang="pl-PL" sz="12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które wyjechały z danego miasta niezależnie od warunków pogodowych oraz czasu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0203454077861623"/>
          <c:y val="1.4617598725621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0D-4EE0-AB83-09921BB2E5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0D-4EE0-AB83-09921BB2E5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0D-4EE0-AB83-09921BB2E5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0D-4EE0-AB83-09921BB2E5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C0D-4EE0-AB83-09921BB2E5E0}"/>
              </c:ext>
            </c:extLst>
          </c:dPt>
          <c:dLbls>
            <c:dLbl>
              <c:idx val="0"/>
              <c:layout>
                <c:manualLayout>
                  <c:x val="-0.13899662206925401"/>
                  <c:y val="-0.2233606005216500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0D-4EE0-AB83-09921BB2E5E0}"/>
                </c:ext>
              </c:extLst>
            </c:dLbl>
            <c:dLbl>
              <c:idx val="1"/>
              <c:layout>
                <c:manualLayout>
                  <c:x val="-0.12976597932055065"/>
                  <c:y val="0.228248049140453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0D-4EE0-AB83-09921BB2E5E0}"/>
                </c:ext>
              </c:extLst>
            </c:dLbl>
            <c:dLbl>
              <c:idx val="2"/>
              <c:layout>
                <c:manualLayout>
                  <c:x val="-0.22036408538055199"/>
                  <c:y val="0.39193910109863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0D-4EE0-AB83-09921BB2E5E0}"/>
                </c:ext>
              </c:extLst>
            </c:dLbl>
            <c:dLbl>
              <c:idx val="3"/>
              <c:layout>
                <c:manualLayout>
                  <c:x val="-0.25980693433628288"/>
                  <c:y val="0.1644479856632432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0D-4EE0-AB83-09921BB2E5E0}"/>
                </c:ext>
              </c:extLst>
            </c:dLbl>
            <c:dLbl>
              <c:idx val="4"/>
              <c:layout>
                <c:manualLayout>
                  <c:x val="0.27789666341538161"/>
                  <c:y val="0.2406020938464486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0D-4EE0-AB83-09921BB2E5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projekt1!$F$18:$F$22</c:f>
              <c:strCache>
                <c:ptCount val="5"/>
                <c:pt idx="0">
                  <c:v>San Francisco</c:v>
                </c:pt>
                <c:pt idx="1">
                  <c:v>San Jose</c:v>
                </c:pt>
                <c:pt idx="2">
                  <c:v>Mountain View</c:v>
                </c:pt>
                <c:pt idx="3">
                  <c:v>Palo Alto</c:v>
                </c:pt>
                <c:pt idx="4">
                  <c:v>Redwood City</c:v>
                </c:pt>
              </c:strCache>
            </c:strRef>
          </c:cat>
          <c:val>
            <c:numRef>
              <c:f>projekt1!$H$18:$H$22</c:f>
              <c:numCache>
                <c:formatCode>0%</c:formatCode>
                <c:ptCount val="5"/>
                <c:pt idx="0">
                  <c:v>0.90111185908391411</c:v>
                </c:pt>
                <c:pt idx="1">
                  <c:v>5.6537788133303679E-2</c:v>
                </c:pt>
                <c:pt idx="2">
                  <c:v>2.711658474623074E-2</c:v>
                </c:pt>
                <c:pt idx="3">
                  <c:v>1.0109573869445743E-2</c:v>
                </c:pt>
                <c:pt idx="4">
                  <c:v>5.124194167105748E-3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0D-4EE0-AB83-09921BB2E5E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Liczba rowerów</a:t>
            </a:r>
            <a:r>
              <a:rPr lang="pl-PL" baseline="0" dirty="0">
                <a:latin typeface="Calibri" panose="020F0502020204030204" pitchFamily="34" charset="0"/>
                <a:cs typeface="Calibri" panose="020F0502020204030204" pitchFamily="34" charset="0"/>
              </a:rPr>
              <a:t> wypożyczonych w danym miesiącu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dni_tygodnia!$T$1</c:f>
              <c:strCache>
                <c:ptCount val="1"/>
                <c:pt idx="0">
                  <c:v>bikes_per_month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D6-4022-BF7C-433104E4E7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dni_tygodnia!$S$2:$S$13</c:f>
              <c:strCache>
                <c:ptCount val="12"/>
                <c:pt idx="0">
                  <c:v>january  </c:v>
                </c:pt>
                <c:pt idx="1">
                  <c:v>february </c:v>
                </c:pt>
                <c:pt idx="2">
                  <c:v>march    </c:v>
                </c:pt>
                <c:pt idx="3">
                  <c:v>april    </c:v>
                </c:pt>
                <c:pt idx="4">
                  <c:v>may      </c:v>
                </c:pt>
                <c:pt idx="5">
                  <c:v>june     </c:v>
                </c:pt>
                <c:pt idx="6">
                  <c:v>july     </c:v>
                </c:pt>
                <c:pt idx="7">
                  <c:v>august   </c:v>
                </c:pt>
                <c:pt idx="8">
                  <c:v>september</c:v>
                </c:pt>
                <c:pt idx="9">
                  <c:v>october  </c:v>
                </c:pt>
                <c:pt idx="10">
                  <c:v>november </c:v>
                </c:pt>
                <c:pt idx="11">
                  <c:v>december </c:v>
                </c:pt>
              </c:strCache>
            </c:strRef>
          </c:cat>
          <c:val>
            <c:numRef>
              <c:f>dni_tygodnia!$T$2:$T$13</c:f>
              <c:numCache>
                <c:formatCode>General</c:formatCode>
                <c:ptCount val="12"/>
                <c:pt idx="0">
                  <c:v>52268</c:v>
                </c:pt>
                <c:pt idx="1">
                  <c:v>45425</c:v>
                </c:pt>
                <c:pt idx="2">
                  <c:v>56219</c:v>
                </c:pt>
                <c:pt idx="3">
                  <c:v>57584</c:v>
                </c:pt>
                <c:pt idx="4">
                  <c:v>58042</c:v>
                </c:pt>
                <c:pt idx="5">
                  <c:v>61889</c:v>
                </c:pt>
                <c:pt idx="6">
                  <c:v>63755</c:v>
                </c:pt>
                <c:pt idx="7">
                  <c:v>65221</c:v>
                </c:pt>
                <c:pt idx="8">
                  <c:v>56925</c:v>
                </c:pt>
                <c:pt idx="9">
                  <c:v>63325</c:v>
                </c:pt>
                <c:pt idx="10">
                  <c:v>49735</c:v>
                </c:pt>
                <c:pt idx="11">
                  <c:v>39571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6-4022-BF7C-433104E4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9050544"/>
        <c:axId val="1657836128"/>
      </c:barChart>
      <c:catAx>
        <c:axId val="136905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836128"/>
        <c:crosses val="autoZero"/>
        <c:auto val="1"/>
        <c:lblAlgn val="ctr"/>
        <c:lblOffset val="100"/>
        <c:noMultiLvlLbl val="0"/>
      </c:catAx>
      <c:valAx>
        <c:axId val="16578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05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Liczba wypożyczonych rowerów w poszczególnych godzinach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6765084094556434"/>
          <c:y val="5.84246122058149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356011589835001E-2"/>
          <c:y val="0.19651535634084488"/>
          <c:w val="0.88782544252822093"/>
          <c:h val="0.62067212620241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godziny!$C$1</c:f>
              <c:strCache>
                <c:ptCount val="1"/>
                <c:pt idx="0">
                  <c:v>total_bikes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godziny!$B$2:$B$25</c:f>
              <c:numCache>
                <c:formatCode>h:mm:ss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godziny!$C$2:$C$25</c:f>
              <c:numCache>
                <c:formatCode>General</c:formatCode>
                <c:ptCount val="24"/>
                <c:pt idx="0">
                  <c:v>2171</c:v>
                </c:pt>
                <c:pt idx="1">
                  <c:v>1189</c:v>
                </c:pt>
                <c:pt idx="2">
                  <c:v>688</c:v>
                </c:pt>
                <c:pt idx="3">
                  <c:v>346</c:v>
                </c:pt>
                <c:pt idx="4">
                  <c:v>1022</c:v>
                </c:pt>
                <c:pt idx="5">
                  <c:v>3449</c:v>
                </c:pt>
                <c:pt idx="6">
                  <c:v>14312</c:v>
                </c:pt>
                <c:pt idx="7">
                  <c:v>43939</c:v>
                </c:pt>
                <c:pt idx="8">
                  <c:v>85864</c:v>
                </c:pt>
                <c:pt idx="9">
                  <c:v>62897</c:v>
                </c:pt>
                <c:pt idx="10">
                  <c:v>30106</c:v>
                </c:pt>
                <c:pt idx="11">
                  <c:v>29141</c:v>
                </c:pt>
                <c:pt idx="12">
                  <c:v>34384</c:v>
                </c:pt>
                <c:pt idx="13">
                  <c:v>31740</c:v>
                </c:pt>
                <c:pt idx="14">
                  <c:v>27156</c:v>
                </c:pt>
                <c:pt idx="15">
                  <c:v>33223</c:v>
                </c:pt>
                <c:pt idx="16">
                  <c:v>59099</c:v>
                </c:pt>
                <c:pt idx="17">
                  <c:v>82705</c:v>
                </c:pt>
                <c:pt idx="18">
                  <c:v>57652</c:v>
                </c:pt>
                <c:pt idx="19">
                  <c:v>29188</c:v>
                </c:pt>
                <c:pt idx="20">
                  <c:v>16527</c:v>
                </c:pt>
                <c:pt idx="21">
                  <c:v>11277</c:v>
                </c:pt>
                <c:pt idx="22">
                  <c:v>7434</c:v>
                </c:pt>
                <c:pt idx="23">
                  <c:v>4450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3-484C-8F0E-0247A3815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011984"/>
        <c:axId val="1437009904"/>
      </c:barChart>
      <c:catAx>
        <c:axId val="143701198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009904"/>
        <c:crosses val="autoZero"/>
        <c:auto val="1"/>
        <c:lblAlgn val="ctr"/>
        <c:lblOffset val="100"/>
        <c:noMultiLvlLbl val="0"/>
      </c:catAx>
      <c:valAx>
        <c:axId val="143700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01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/>
              <a:t>Liczba oddanych rowerów w poszczególnych godzinach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godziny!$A$33:$A$56</c:f>
              <c:numCache>
                <c:formatCode>h:mm:ss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godziny!$B$33:$B$56</c:f>
              <c:numCache>
                <c:formatCode>General</c:formatCode>
                <c:ptCount val="24"/>
                <c:pt idx="0">
                  <c:v>2584</c:v>
                </c:pt>
                <c:pt idx="1">
                  <c:v>1242</c:v>
                </c:pt>
                <c:pt idx="2">
                  <c:v>820</c:v>
                </c:pt>
                <c:pt idx="3">
                  <c:v>380</c:v>
                </c:pt>
                <c:pt idx="4">
                  <c:v>974</c:v>
                </c:pt>
                <c:pt idx="5">
                  <c:v>2917</c:v>
                </c:pt>
                <c:pt idx="6">
                  <c:v>11945</c:v>
                </c:pt>
                <c:pt idx="7">
                  <c:v>37173</c:v>
                </c:pt>
                <c:pt idx="8">
                  <c:v>80039</c:v>
                </c:pt>
                <c:pt idx="9">
                  <c:v>70492</c:v>
                </c:pt>
                <c:pt idx="10">
                  <c:v>31258</c:v>
                </c:pt>
                <c:pt idx="11">
                  <c:v>26300</c:v>
                </c:pt>
                <c:pt idx="12">
                  <c:v>32699</c:v>
                </c:pt>
                <c:pt idx="13">
                  <c:v>31707</c:v>
                </c:pt>
                <c:pt idx="14">
                  <c:v>26946</c:v>
                </c:pt>
                <c:pt idx="15">
                  <c:v>30711</c:v>
                </c:pt>
                <c:pt idx="16">
                  <c:v>54584</c:v>
                </c:pt>
                <c:pt idx="17">
                  <c:v>84524</c:v>
                </c:pt>
                <c:pt idx="18">
                  <c:v>65346</c:v>
                </c:pt>
                <c:pt idx="19">
                  <c:v>33460</c:v>
                </c:pt>
                <c:pt idx="20">
                  <c:v>18432</c:v>
                </c:pt>
                <c:pt idx="21">
                  <c:v>12272</c:v>
                </c:pt>
                <c:pt idx="22">
                  <c:v>8281</c:v>
                </c:pt>
                <c:pt idx="23">
                  <c:v>4873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2-46E5-8623-B0AC0F1A6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9576192"/>
        <c:axId val="1779574944"/>
      </c:barChart>
      <c:catAx>
        <c:axId val="1779576192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779574944"/>
        <c:crosses val="autoZero"/>
        <c:auto val="1"/>
        <c:lblAlgn val="ctr"/>
        <c:lblOffset val="100"/>
        <c:noMultiLvlLbl val="0"/>
      </c:catAx>
      <c:valAx>
        <c:axId val="177957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77957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[excel_wykresy.xlsx]pogoda_m-c!Tabela przestawna5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900" b="1" dirty="0"/>
              <a:t>SF Bay </a:t>
            </a:r>
            <a:r>
              <a:rPr lang="pl-PL" sz="900" b="1" dirty="0" err="1"/>
              <a:t>Area</a:t>
            </a:r>
            <a:r>
              <a:rPr lang="pl-PL" sz="900" b="1" dirty="0"/>
              <a:t> - </a:t>
            </a:r>
          </a:p>
          <a:p>
            <a:pPr>
              <a:defRPr sz="900" b="1"/>
            </a:pPr>
            <a:r>
              <a:rPr lang="pl-PL" sz="900" b="1" dirty="0" err="1"/>
              <a:t>Temperature</a:t>
            </a:r>
            <a:endParaRPr lang="pl-PL" sz="900" b="1" dirty="0"/>
          </a:p>
        </c:rich>
      </c:tx>
      <c:layout>
        <c:manualLayout>
          <c:xMode val="edge"/>
          <c:yMode val="edge"/>
          <c:x val="0.25699467490650557"/>
          <c:y val="2.20967350671078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07541033633892"/>
          <c:y val="0.18613553769750438"/>
          <c:w val="0.53443172461761368"/>
          <c:h val="0.65479535210729845"/>
        </c:manualLayout>
      </c:layout>
      <c:lineChart>
        <c:grouping val="standard"/>
        <c:varyColors val="0"/>
        <c:ser>
          <c:idx val="0"/>
          <c:order val="0"/>
          <c:tx>
            <c:strRef>
              <c:f>'pogoda_m-c'!$B$67:$B$69</c:f>
              <c:strCache>
                <c:ptCount val="1"/>
                <c:pt idx="0">
                  <c:v>Mountain View - Max monthy temp.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'pogoda_m-c'!$B$70:$B$82</c:f>
              <c:numCache>
                <c:formatCode>General</c:formatCode>
                <c:ptCount val="12"/>
                <c:pt idx="0">
                  <c:v>63.758000000000003</c:v>
                </c:pt>
                <c:pt idx="1">
                  <c:v>65.5</c:v>
                </c:pt>
                <c:pt idx="2">
                  <c:v>70.242000000000004</c:v>
                </c:pt>
                <c:pt idx="3">
                  <c:v>70.683000000000007</c:v>
                </c:pt>
                <c:pt idx="4">
                  <c:v>71.626999999999995</c:v>
                </c:pt>
                <c:pt idx="5">
                  <c:v>76.7</c:v>
                </c:pt>
                <c:pt idx="6">
                  <c:v>78.451999999999998</c:v>
                </c:pt>
                <c:pt idx="7">
                  <c:v>78.477000000000004</c:v>
                </c:pt>
                <c:pt idx="8">
                  <c:v>78.617000000000004</c:v>
                </c:pt>
                <c:pt idx="9">
                  <c:v>75.322999999999993</c:v>
                </c:pt>
                <c:pt idx="10">
                  <c:v>67.150000000000006</c:v>
                </c:pt>
                <c:pt idx="11">
                  <c:v>60.418999999999997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41-4C03-9CB3-4B7378F31B24}"/>
            </c:ext>
          </c:extLst>
        </c:ser>
        <c:ser>
          <c:idx val="1"/>
          <c:order val="1"/>
          <c:tx>
            <c:strRef>
              <c:f>'pogoda_m-c'!$C$67:$C$69</c:f>
              <c:strCache>
                <c:ptCount val="1"/>
                <c:pt idx="0">
                  <c:v>Mountain View - Mean monthly temp.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'pogoda_m-c'!$C$70:$C$82</c:f>
              <c:numCache>
                <c:formatCode>General</c:formatCode>
                <c:ptCount val="12"/>
                <c:pt idx="0">
                  <c:v>51.645000000000003</c:v>
                </c:pt>
                <c:pt idx="1">
                  <c:v>56</c:v>
                </c:pt>
                <c:pt idx="2">
                  <c:v>60.225999999999999</c:v>
                </c:pt>
                <c:pt idx="3">
                  <c:v>60.716999999999999</c:v>
                </c:pt>
                <c:pt idx="4">
                  <c:v>62.966000000000001</c:v>
                </c:pt>
                <c:pt idx="5">
                  <c:v>67.2</c:v>
                </c:pt>
                <c:pt idx="6">
                  <c:v>69.887</c:v>
                </c:pt>
                <c:pt idx="7">
                  <c:v>69.923000000000002</c:v>
                </c:pt>
                <c:pt idx="8">
                  <c:v>67.75</c:v>
                </c:pt>
                <c:pt idx="9">
                  <c:v>62.741999999999997</c:v>
                </c:pt>
                <c:pt idx="10">
                  <c:v>56.15</c:v>
                </c:pt>
                <c:pt idx="11">
                  <c:v>50.71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41-4C03-9CB3-4B7378F31B24}"/>
            </c:ext>
          </c:extLst>
        </c:ser>
        <c:ser>
          <c:idx val="2"/>
          <c:order val="2"/>
          <c:tx>
            <c:strRef>
              <c:f>'pogoda_m-c'!$D$67:$D$69</c:f>
              <c:strCache>
                <c:ptCount val="1"/>
                <c:pt idx="0">
                  <c:v>Mountain View - Min monthly temp.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'pogoda_m-c'!$D$70:$D$82</c:f>
              <c:numCache>
                <c:formatCode>General</c:formatCode>
                <c:ptCount val="12"/>
                <c:pt idx="0">
                  <c:v>41.402999999999999</c:v>
                </c:pt>
                <c:pt idx="1">
                  <c:v>47.018000000000001</c:v>
                </c:pt>
                <c:pt idx="2">
                  <c:v>49.79</c:v>
                </c:pt>
                <c:pt idx="3">
                  <c:v>50.417000000000002</c:v>
                </c:pt>
                <c:pt idx="4">
                  <c:v>53.847000000000001</c:v>
                </c:pt>
                <c:pt idx="5">
                  <c:v>57.15</c:v>
                </c:pt>
                <c:pt idx="6">
                  <c:v>60.887</c:v>
                </c:pt>
                <c:pt idx="7">
                  <c:v>61.137999999999998</c:v>
                </c:pt>
                <c:pt idx="8">
                  <c:v>57.45</c:v>
                </c:pt>
                <c:pt idx="9">
                  <c:v>51.274000000000001</c:v>
                </c:pt>
                <c:pt idx="10">
                  <c:v>46.317</c:v>
                </c:pt>
                <c:pt idx="11">
                  <c:v>42.161000000000001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41-4C03-9CB3-4B7378F31B24}"/>
            </c:ext>
          </c:extLst>
        </c:ser>
        <c:ser>
          <c:idx val="3"/>
          <c:order val="3"/>
          <c:tx>
            <c:strRef>
              <c:f>'pogoda_m-c'!$E$67:$E$69</c:f>
              <c:strCache>
                <c:ptCount val="1"/>
                <c:pt idx="0">
                  <c:v>Palo Alto - Max monthy temp.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'pogoda_m-c'!$E$70:$E$82</c:f>
              <c:numCache>
                <c:formatCode>General</c:formatCode>
                <c:ptCount val="12"/>
                <c:pt idx="0">
                  <c:v>64.548000000000002</c:v>
                </c:pt>
                <c:pt idx="1">
                  <c:v>66</c:v>
                </c:pt>
                <c:pt idx="2">
                  <c:v>70.113</c:v>
                </c:pt>
                <c:pt idx="3">
                  <c:v>70.082999999999998</c:v>
                </c:pt>
                <c:pt idx="4">
                  <c:v>71.757999999999996</c:v>
                </c:pt>
                <c:pt idx="5">
                  <c:v>76.332999999999998</c:v>
                </c:pt>
                <c:pt idx="6">
                  <c:v>78.129000000000005</c:v>
                </c:pt>
                <c:pt idx="7">
                  <c:v>77.733999999999995</c:v>
                </c:pt>
                <c:pt idx="8">
                  <c:v>77.466999999999999</c:v>
                </c:pt>
                <c:pt idx="9">
                  <c:v>74.774000000000001</c:v>
                </c:pt>
                <c:pt idx="10">
                  <c:v>66.766999999999996</c:v>
                </c:pt>
                <c:pt idx="11">
                  <c:v>60.758000000000003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41-4C03-9CB3-4B7378F31B24}"/>
            </c:ext>
          </c:extLst>
        </c:ser>
        <c:ser>
          <c:idx val="4"/>
          <c:order val="4"/>
          <c:tx>
            <c:strRef>
              <c:f>'pogoda_m-c'!$F$67:$F$69</c:f>
              <c:strCache>
                <c:ptCount val="1"/>
                <c:pt idx="0">
                  <c:v>Palo Alto - Mean monthly temp.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'pogoda_m-c'!$F$70:$F$82</c:f>
              <c:numCache>
                <c:formatCode>General</c:formatCode>
                <c:ptCount val="12"/>
                <c:pt idx="0">
                  <c:v>53.725999999999999</c:v>
                </c:pt>
                <c:pt idx="1">
                  <c:v>57.320999999999998</c:v>
                </c:pt>
                <c:pt idx="2">
                  <c:v>60.113</c:v>
                </c:pt>
                <c:pt idx="3">
                  <c:v>60.482999999999997</c:v>
                </c:pt>
                <c:pt idx="4">
                  <c:v>63.225999999999999</c:v>
                </c:pt>
                <c:pt idx="5">
                  <c:v>67.382999999999996</c:v>
                </c:pt>
                <c:pt idx="6">
                  <c:v>70.031999999999996</c:v>
                </c:pt>
                <c:pt idx="7">
                  <c:v>70.108999999999995</c:v>
                </c:pt>
                <c:pt idx="8">
                  <c:v>68.433000000000007</c:v>
                </c:pt>
                <c:pt idx="9">
                  <c:v>63.694000000000003</c:v>
                </c:pt>
                <c:pt idx="10">
                  <c:v>57.582999999999998</c:v>
                </c:pt>
                <c:pt idx="11">
                  <c:v>52.323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41-4C03-9CB3-4B7378F31B24}"/>
            </c:ext>
          </c:extLst>
        </c:ser>
        <c:ser>
          <c:idx val="5"/>
          <c:order val="5"/>
          <c:tx>
            <c:strRef>
              <c:f>'pogoda_m-c'!$G$67:$G$69</c:f>
              <c:strCache>
                <c:ptCount val="1"/>
                <c:pt idx="0">
                  <c:v>Palo Alto - Min monthly temp.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'pogoda_m-c'!$G$70:$G$82</c:f>
              <c:numCache>
                <c:formatCode>General</c:formatCode>
                <c:ptCount val="12"/>
                <c:pt idx="0">
                  <c:v>42.613</c:v>
                </c:pt>
                <c:pt idx="1">
                  <c:v>48.429000000000002</c:v>
                </c:pt>
                <c:pt idx="2">
                  <c:v>49.935000000000002</c:v>
                </c:pt>
                <c:pt idx="3">
                  <c:v>50.8</c:v>
                </c:pt>
                <c:pt idx="4">
                  <c:v>54.5</c:v>
                </c:pt>
                <c:pt idx="5">
                  <c:v>58.667000000000002</c:v>
                </c:pt>
                <c:pt idx="6">
                  <c:v>61.984000000000002</c:v>
                </c:pt>
                <c:pt idx="7">
                  <c:v>62.063000000000002</c:v>
                </c:pt>
                <c:pt idx="8">
                  <c:v>59.05</c:v>
                </c:pt>
                <c:pt idx="9">
                  <c:v>52.274000000000001</c:v>
                </c:pt>
                <c:pt idx="10">
                  <c:v>48.017000000000003</c:v>
                </c:pt>
                <c:pt idx="11">
                  <c:v>43.451999999999998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41-4C03-9CB3-4B7378F31B24}"/>
            </c:ext>
          </c:extLst>
        </c:ser>
        <c:ser>
          <c:idx val="6"/>
          <c:order val="6"/>
          <c:tx>
            <c:strRef>
              <c:f>'pogoda_m-c'!$H$67:$H$69</c:f>
              <c:strCache>
                <c:ptCount val="1"/>
                <c:pt idx="0">
                  <c:v>Redwood City - Max monthy temp.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'pogoda_m-c'!$H$70:$H$82</c:f>
              <c:numCache>
                <c:formatCode>General</c:formatCode>
                <c:ptCount val="12"/>
                <c:pt idx="0">
                  <c:v>61.145000000000003</c:v>
                </c:pt>
                <c:pt idx="1">
                  <c:v>62.768000000000001</c:v>
                </c:pt>
                <c:pt idx="2">
                  <c:v>68.031999999999996</c:v>
                </c:pt>
                <c:pt idx="3">
                  <c:v>68.132999999999996</c:v>
                </c:pt>
                <c:pt idx="4">
                  <c:v>68.613</c:v>
                </c:pt>
                <c:pt idx="5">
                  <c:v>75.400000000000006</c:v>
                </c:pt>
                <c:pt idx="6">
                  <c:v>77.370999999999995</c:v>
                </c:pt>
                <c:pt idx="7">
                  <c:v>77.984999999999999</c:v>
                </c:pt>
                <c:pt idx="8">
                  <c:v>76.25</c:v>
                </c:pt>
                <c:pt idx="9">
                  <c:v>73.081000000000003</c:v>
                </c:pt>
                <c:pt idx="10">
                  <c:v>64.983000000000004</c:v>
                </c:pt>
                <c:pt idx="11">
                  <c:v>58.871000000000002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241-4C03-9CB3-4B7378F31B24}"/>
            </c:ext>
          </c:extLst>
        </c:ser>
        <c:ser>
          <c:idx val="7"/>
          <c:order val="7"/>
          <c:tx>
            <c:strRef>
              <c:f>'pogoda_m-c'!$I$67:$I$69</c:f>
              <c:strCache>
                <c:ptCount val="1"/>
                <c:pt idx="0">
                  <c:v>Redwood City - Mean monthly temp.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'pogoda_m-c'!$I$70:$I$82</c:f>
              <c:numCache>
                <c:formatCode>General</c:formatCode>
                <c:ptCount val="12"/>
                <c:pt idx="0">
                  <c:v>52.451999999999998</c:v>
                </c:pt>
                <c:pt idx="1">
                  <c:v>55.625</c:v>
                </c:pt>
                <c:pt idx="2">
                  <c:v>59.097000000000001</c:v>
                </c:pt>
                <c:pt idx="3">
                  <c:v>59.232999999999997</c:v>
                </c:pt>
                <c:pt idx="4">
                  <c:v>61.128999999999998</c:v>
                </c:pt>
                <c:pt idx="5">
                  <c:v>65.933000000000007</c:v>
                </c:pt>
                <c:pt idx="6">
                  <c:v>68.709999999999994</c:v>
                </c:pt>
                <c:pt idx="7">
                  <c:v>69.153999999999996</c:v>
                </c:pt>
                <c:pt idx="8">
                  <c:v>67.483000000000004</c:v>
                </c:pt>
                <c:pt idx="9">
                  <c:v>63.258000000000003</c:v>
                </c:pt>
                <c:pt idx="10">
                  <c:v>56.95</c:v>
                </c:pt>
                <c:pt idx="11">
                  <c:v>51.194000000000003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241-4C03-9CB3-4B7378F31B24}"/>
            </c:ext>
          </c:extLst>
        </c:ser>
        <c:ser>
          <c:idx val="8"/>
          <c:order val="8"/>
          <c:tx>
            <c:strRef>
              <c:f>'pogoda_m-c'!$J$67:$J$69</c:f>
              <c:strCache>
                <c:ptCount val="1"/>
                <c:pt idx="0">
                  <c:v>Redwood City - Min monthly temp.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'pogoda_m-c'!$J$70:$J$82</c:f>
              <c:numCache>
                <c:formatCode>General</c:formatCode>
                <c:ptCount val="12"/>
                <c:pt idx="0">
                  <c:v>43.758000000000003</c:v>
                </c:pt>
                <c:pt idx="1">
                  <c:v>48.286000000000001</c:v>
                </c:pt>
                <c:pt idx="2">
                  <c:v>50.21</c:v>
                </c:pt>
                <c:pt idx="3">
                  <c:v>50.133000000000003</c:v>
                </c:pt>
                <c:pt idx="4">
                  <c:v>53.71</c:v>
                </c:pt>
                <c:pt idx="5">
                  <c:v>56.417000000000002</c:v>
                </c:pt>
                <c:pt idx="6">
                  <c:v>59.984000000000002</c:v>
                </c:pt>
                <c:pt idx="7">
                  <c:v>60.569000000000003</c:v>
                </c:pt>
                <c:pt idx="8">
                  <c:v>58.767000000000003</c:v>
                </c:pt>
                <c:pt idx="9">
                  <c:v>53.402999999999999</c:v>
                </c:pt>
                <c:pt idx="10">
                  <c:v>48.9</c:v>
                </c:pt>
                <c:pt idx="11">
                  <c:v>43.581000000000003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241-4C03-9CB3-4B7378F31B24}"/>
            </c:ext>
          </c:extLst>
        </c:ser>
        <c:ser>
          <c:idx val="9"/>
          <c:order val="9"/>
          <c:tx>
            <c:strRef>
              <c:f>'pogoda_m-c'!$K$67:$K$69</c:f>
              <c:strCache>
                <c:ptCount val="1"/>
                <c:pt idx="0">
                  <c:v>San Francisco - Max monthy temp.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'pogoda_m-c'!$K$70:$K$82</c:f>
              <c:numCache>
                <c:formatCode>General</c:formatCode>
                <c:ptCount val="12"/>
                <c:pt idx="0">
                  <c:v>62.305999999999997</c:v>
                </c:pt>
                <c:pt idx="1">
                  <c:v>62.945999999999998</c:v>
                </c:pt>
                <c:pt idx="2">
                  <c:v>67.935000000000002</c:v>
                </c:pt>
                <c:pt idx="3">
                  <c:v>67.55</c:v>
                </c:pt>
                <c:pt idx="4">
                  <c:v>68.016000000000005</c:v>
                </c:pt>
                <c:pt idx="5">
                  <c:v>71.45</c:v>
                </c:pt>
                <c:pt idx="6">
                  <c:v>73.855000000000004</c:v>
                </c:pt>
                <c:pt idx="7">
                  <c:v>74.908000000000001</c:v>
                </c:pt>
                <c:pt idx="8">
                  <c:v>74.099999999999994</c:v>
                </c:pt>
                <c:pt idx="9">
                  <c:v>72.305999999999997</c:v>
                </c:pt>
                <c:pt idx="10">
                  <c:v>65.099999999999994</c:v>
                </c:pt>
                <c:pt idx="11">
                  <c:v>59.628999999999998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241-4C03-9CB3-4B7378F31B24}"/>
            </c:ext>
          </c:extLst>
        </c:ser>
        <c:ser>
          <c:idx val="10"/>
          <c:order val="10"/>
          <c:tx>
            <c:strRef>
              <c:f>'pogoda_m-c'!$L$67:$L$69</c:f>
              <c:strCache>
                <c:ptCount val="1"/>
                <c:pt idx="0">
                  <c:v>San Francisco - Mean monthly temp.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'pogoda_m-c'!$L$70:$L$82</c:f>
              <c:numCache>
                <c:formatCode>General</c:formatCode>
                <c:ptCount val="12"/>
                <c:pt idx="0">
                  <c:v>53.354999999999997</c:v>
                </c:pt>
                <c:pt idx="1">
                  <c:v>55.606999999999999</c:v>
                </c:pt>
                <c:pt idx="2">
                  <c:v>58.805999999999997</c:v>
                </c:pt>
                <c:pt idx="3">
                  <c:v>58.667000000000002</c:v>
                </c:pt>
                <c:pt idx="4">
                  <c:v>60.774000000000001</c:v>
                </c:pt>
                <c:pt idx="5">
                  <c:v>63.433</c:v>
                </c:pt>
                <c:pt idx="6">
                  <c:v>66.968000000000004</c:v>
                </c:pt>
                <c:pt idx="7">
                  <c:v>67.891999999999996</c:v>
                </c:pt>
                <c:pt idx="8">
                  <c:v>66.466999999999999</c:v>
                </c:pt>
                <c:pt idx="9">
                  <c:v>62.677</c:v>
                </c:pt>
                <c:pt idx="10">
                  <c:v>57.183</c:v>
                </c:pt>
                <c:pt idx="11">
                  <c:v>52.597000000000001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241-4C03-9CB3-4B7378F31B24}"/>
            </c:ext>
          </c:extLst>
        </c:ser>
        <c:ser>
          <c:idx val="11"/>
          <c:order val="11"/>
          <c:tx>
            <c:strRef>
              <c:f>'pogoda_m-c'!$M$67:$M$69</c:f>
              <c:strCache>
                <c:ptCount val="1"/>
                <c:pt idx="0">
                  <c:v>San Francisco - Min monthly temp.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'pogoda_m-c'!$M$70:$M$82</c:f>
              <c:numCache>
                <c:formatCode>General</c:formatCode>
                <c:ptCount val="12"/>
                <c:pt idx="0">
                  <c:v>43.871000000000002</c:v>
                </c:pt>
                <c:pt idx="1">
                  <c:v>47.893000000000001</c:v>
                </c:pt>
                <c:pt idx="2">
                  <c:v>49.305999999999997</c:v>
                </c:pt>
                <c:pt idx="3">
                  <c:v>49.366999999999997</c:v>
                </c:pt>
                <c:pt idx="4">
                  <c:v>53.048000000000002</c:v>
                </c:pt>
                <c:pt idx="5">
                  <c:v>54.883000000000003</c:v>
                </c:pt>
                <c:pt idx="6">
                  <c:v>59.548000000000002</c:v>
                </c:pt>
                <c:pt idx="7">
                  <c:v>60.384999999999998</c:v>
                </c:pt>
                <c:pt idx="8">
                  <c:v>58.417000000000002</c:v>
                </c:pt>
                <c:pt idx="9">
                  <c:v>52.418999999999997</c:v>
                </c:pt>
                <c:pt idx="10">
                  <c:v>48.933</c:v>
                </c:pt>
                <c:pt idx="11">
                  <c:v>45.113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241-4C03-9CB3-4B7378F31B24}"/>
            </c:ext>
          </c:extLst>
        </c:ser>
        <c:ser>
          <c:idx val="12"/>
          <c:order val="12"/>
          <c:tx>
            <c:strRef>
              <c:f>'pogoda_m-c'!$N$67:$N$69</c:f>
              <c:strCache>
                <c:ptCount val="1"/>
                <c:pt idx="0">
                  <c:v>San Jose - Max monthy temp.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'pogoda_m-c'!$N$70:$N$82</c:f>
              <c:numCache>
                <c:formatCode>General</c:formatCode>
                <c:ptCount val="12"/>
                <c:pt idx="0">
                  <c:v>64.113</c:v>
                </c:pt>
                <c:pt idx="1">
                  <c:v>65.195999999999998</c:v>
                </c:pt>
                <c:pt idx="2">
                  <c:v>71.387</c:v>
                </c:pt>
                <c:pt idx="3">
                  <c:v>71.400000000000006</c:v>
                </c:pt>
                <c:pt idx="4">
                  <c:v>72.790000000000006</c:v>
                </c:pt>
                <c:pt idx="5">
                  <c:v>79.150000000000006</c:v>
                </c:pt>
                <c:pt idx="6">
                  <c:v>80.451999999999998</c:v>
                </c:pt>
                <c:pt idx="7">
                  <c:v>80.738</c:v>
                </c:pt>
                <c:pt idx="8">
                  <c:v>78.599999999999994</c:v>
                </c:pt>
                <c:pt idx="9">
                  <c:v>75.483999999999995</c:v>
                </c:pt>
                <c:pt idx="10">
                  <c:v>67.233000000000004</c:v>
                </c:pt>
                <c:pt idx="11">
                  <c:v>60.613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241-4C03-9CB3-4B7378F31B24}"/>
            </c:ext>
          </c:extLst>
        </c:ser>
        <c:ser>
          <c:idx val="13"/>
          <c:order val="13"/>
          <c:tx>
            <c:strRef>
              <c:f>'pogoda_m-c'!$O$67:$O$69</c:f>
              <c:strCache>
                <c:ptCount val="1"/>
                <c:pt idx="0">
                  <c:v>San Jose - Mean monthly temp.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'pogoda_m-c'!$O$70:$O$82</c:f>
              <c:numCache>
                <c:formatCode>General</c:formatCode>
                <c:ptCount val="12"/>
                <c:pt idx="0">
                  <c:v>52.871000000000002</c:v>
                </c:pt>
                <c:pt idx="1">
                  <c:v>56.125</c:v>
                </c:pt>
                <c:pt idx="2">
                  <c:v>60.354999999999997</c:v>
                </c:pt>
                <c:pt idx="3">
                  <c:v>60.466999999999999</c:v>
                </c:pt>
                <c:pt idx="4">
                  <c:v>63.161000000000001</c:v>
                </c:pt>
                <c:pt idx="5">
                  <c:v>67.783000000000001</c:v>
                </c:pt>
                <c:pt idx="6">
                  <c:v>70.596999999999994</c:v>
                </c:pt>
                <c:pt idx="7">
                  <c:v>70.738</c:v>
                </c:pt>
                <c:pt idx="8">
                  <c:v>68.516999999999996</c:v>
                </c:pt>
                <c:pt idx="9">
                  <c:v>63.774000000000001</c:v>
                </c:pt>
                <c:pt idx="10">
                  <c:v>56.832999999999998</c:v>
                </c:pt>
                <c:pt idx="11">
                  <c:v>51.323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241-4C03-9CB3-4B7378F31B24}"/>
            </c:ext>
          </c:extLst>
        </c:ser>
        <c:ser>
          <c:idx val="14"/>
          <c:order val="14"/>
          <c:tx>
            <c:strRef>
              <c:f>'pogoda_m-c'!$P$67:$P$69</c:f>
              <c:strCache>
                <c:ptCount val="1"/>
                <c:pt idx="0">
                  <c:v>San Jose - Min monthly temp.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'pogoda_m-c'!$P$70:$P$82</c:f>
              <c:numCache>
                <c:formatCode>General</c:formatCode>
                <c:ptCount val="12"/>
                <c:pt idx="0">
                  <c:v>41.048000000000002</c:v>
                </c:pt>
                <c:pt idx="1">
                  <c:v>46.554000000000002</c:v>
                </c:pt>
                <c:pt idx="2">
                  <c:v>48.645000000000003</c:v>
                </c:pt>
                <c:pt idx="3">
                  <c:v>49.167000000000002</c:v>
                </c:pt>
                <c:pt idx="4">
                  <c:v>53.048000000000002</c:v>
                </c:pt>
                <c:pt idx="5">
                  <c:v>56.05</c:v>
                </c:pt>
                <c:pt idx="6">
                  <c:v>60.097000000000001</c:v>
                </c:pt>
                <c:pt idx="7">
                  <c:v>60.231000000000002</c:v>
                </c:pt>
                <c:pt idx="8">
                  <c:v>57.966999999999999</c:v>
                </c:pt>
                <c:pt idx="9">
                  <c:v>51.645000000000003</c:v>
                </c:pt>
                <c:pt idx="10">
                  <c:v>46.033000000000001</c:v>
                </c:pt>
                <c:pt idx="11">
                  <c:v>41.597000000000001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241-4C03-9CB3-4B7378F31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176240"/>
        <c:axId val="1472179568"/>
      </c:lineChart>
      <c:catAx>
        <c:axId val="147217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month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179568"/>
        <c:crosses val="autoZero"/>
        <c:auto val="1"/>
        <c:lblAlgn val="ctr"/>
        <c:lblOffset val="100"/>
        <c:noMultiLvlLbl val="0"/>
      </c:catAx>
      <c:valAx>
        <c:axId val="14721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temperature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6.7759797365089169E-3"/>
              <c:y val="0.36687599333106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17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7393717717915"/>
          <c:y val="4.5539830237527848E-2"/>
          <c:w val="0.34032903290604483"/>
          <c:h val="0.90000566929060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[excel_wykresy.xlsx]pogoda_m-c!Tabela przestawna7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000" b="1"/>
              <a:t>SF Bay Area </a:t>
            </a:r>
          </a:p>
          <a:p>
            <a:pPr>
              <a:defRPr sz="1000" b="1"/>
            </a:pPr>
            <a:r>
              <a:rPr lang="pl-PL" sz="1000" b="1"/>
              <a:t>Wind</a:t>
            </a:r>
            <a:r>
              <a:rPr lang="pl-PL" sz="1000" b="1" baseline="0"/>
              <a:t> speed</a:t>
            </a:r>
            <a:endParaRPr lang="pl-PL" sz="1000" b="1"/>
          </a:p>
        </c:rich>
      </c:tx>
      <c:layout>
        <c:manualLayout>
          <c:xMode val="edge"/>
          <c:yMode val="edge"/>
          <c:x val="0.22329576801092721"/>
          <c:y val="3.680155795243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474574513094094E-2"/>
          <c:y val="0.18316961117543795"/>
          <c:w val="0.5575997068745866"/>
          <c:h val="0.67492265795419326"/>
        </c:manualLayout>
      </c:layout>
      <c:lineChart>
        <c:grouping val="standard"/>
        <c:varyColors val="0"/>
        <c:ser>
          <c:idx val="0"/>
          <c:order val="0"/>
          <c:tx>
            <c:strRef>
              <c:f>'pogoda_m-c'!$B$194:$B$196</c:f>
              <c:strCache>
                <c:ptCount val="1"/>
                <c:pt idx="0">
                  <c:v>Mountain View - Max monthly wind speed [mph]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'pogoda_m-c'!$B$197:$B$209</c:f>
              <c:numCache>
                <c:formatCode>General</c:formatCode>
                <c:ptCount val="12"/>
                <c:pt idx="0">
                  <c:v>12.871</c:v>
                </c:pt>
                <c:pt idx="1">
                  <c:v>18.571000000000002</c:v>
                </c:pt>
                <c:pt idx="2">
                  <c:v>15.823</c:v>
                </c:pt>
                <c:pt idx="3">
                  <c:v>17.667000000000002</c:v>
                </c:pt>
                <c:pt idx="4">
                  <c:v>18.952000000000002</c:v>
                </c:pt>
                <c:pt idx="5">
                  <c:v>18.783000000000001</c:v>
                </c:pt>
                <c:pt idx="6">
                  <c:v>19.597000000000001</c:v>
                </c:pt>
                <c:pt idx="7">
                  <c:v>19.2</c:v>
                </c:pt>
                <c:pt idx="8">
                  <c:v>15.5</c:v>
                </c:pt>
                <c:pt idx="9">
                  <c:v>15.597</c:v>
                </c:pt>
                <c:pt idx="10">
                  <c:v>13.65</c:v>
                </c:pt>
                <c:pt idx="11">
                  <c:v>14.629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02-49D8-9BED-02733D018FCA}"/>
            </c:ext>
          </c:extLst>
        </c:ser>
        <c:ser>
          <c:idx val="1"/>
          <c:order val="1"/>
          <c:tx>
            <c:strRef>
              <c:f>'pogoda_m-c'!$C$194:$C$196</c:f>
              <c:strCache>
                <c:ptCount val="1"/>
                <c:pt idx="0">
                  <c:v>Mountain View - Mean monthly wind speed [mph]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'pogoda_m-c'!$C$197:$C$209</c:f>
              <c:numCache>
                <c:formatCode>General</c:formatCode>
                <c:ptCount val="12"/>
                <c:pt idx="0">
                  <c:v>2.694</c:v>
                </c:pt>
                <c:pt idx="1">
                  <c:v>4.0179999999999998</c:v>
                </c:pt>
                <c:pt idx="2">
                  <c:v>4.984</c:v>
                </c:pt>
                <c:pt idx="3">
                  <c:v>6</c:v>
                </c:pt>
                <c:pt idx="4">
                  <c:v>6.6449999999999996</c:v>
                </c:pt>
                <c:pt idx="5">
                  <c:v>6.9169999999999998</c:v>
                </c:pt>
                <c:pt idx="6">
                  <c:v>7.3390000000000004</c:v>
                </c:pt>
                <c:pt idx="7">
                  <c:v>6.508</c:v>
                </c:pt>
                <c:pt idx="8">
                  <c:v>3.7</c:v>
                </c:pt>
                <c:pt idx="9">
                  <c:v>2.903</c:v>
                </c:pt>
                <c:pt idx="10">
                  <c:v>2.133</c:v>
                </c:pt>
                <c:pt idx="11">
                  <c:v>3.0649999999999999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02-49D8-9BED-02733D018FCA}"/>
            </c:ext>
          </c:extLst>
        </c:ser>
        <c:ser>
          <c:idx val="2"/>
          <c:order val="2"/>
          <c:tx>
            <c:strRef>
              <c:f>'pogoda_m-c'!$D$194:$D$196</c:f>
              <c:strCache>
                <c:ptCount val="1"/>
                <c:pt idx="0">
                  <c:v>Mountain View - Min monthly wind speed [mph]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'pogoda_m-c'!$D$197:$D$209</c:f>
              <c:numCache>
                <c:formatCode>General</c:formatCode>
                <c:ptCount val="12"/>
                <c:pt idx="0">
                  <c:v>17.984000000000002</c:v>
                </c:pt>
                <c:pt idx="1">
                  <c:v>28.268000000000001</c:v>
                </c:pt>
                <c:pt idx="2">
                  <c:v>20.344999999999999</c:v>
                </c:pt>
                <c:pt idx="3">
                  <c:v>22.119</c:v>
                </c:pt>
                <c:pt idx="4">
                  <c:v>24.015999999999998</c:v>
                </c:pt>
                <c:pt idx="5">
                  <c:v>23.202999999999999</c:v>
                </c:pt>
                <c:pt idx="6">
                  <c:v>23.870999999999999</c:v>
                </c:pt>
                <c:pt idx="7">
                  <c:v>23.344000000000001</c:v>
                </c:pt>
                <c:pt idx="8">
                  <c:v>20.95</c:v>
                </c:pt>
                <c:pt idx="9">
                  <c:v>24.870999999999999</c:v>
                </c:pt>
                <c:pt idx="10">
                  <c:v>18.850000000000001</c:v>
                </c:pt>
                <c:pt idx="11">
                  <c:v>22.806000000000001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02-49D8-9BED-02733D018FCA}"/>
            </c:ext>
          </c:extLst>
        </c:ser>
        <c:ser>
          <c:idx val="3"/>
          <c:order val="3"/>
          <c:tx>
            <c:strRef>
              <c:f>'pogoda_m-c'!$E$194:$E$196</c:f>
              <c:strCache>
                <c:ptCount val="1"/>
                <c:pt idx="0">
                  <c:v>Palo Alto - Max monthly wind speed [mph]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'pogoda_m-c'!$E$197:$E$209</c:f>
              <c:numCache>
                <c:formatCode>General</c:formatCode>
                <c:ptCount val="12"/>
                <c:pt idx="0">
                  <c:v>11.71</c:v>
                </c:pt>
                <c:pt idx="1">
                  <c:v>14.911</c:v>
                </c:pt>
                <c:pt idx="2">
                  <c:v>16.515999999999998</c:v>
                </c:pt>
                <c:pt idx="3">
                  <c:v>18.95</c:v>
                </c:pt>
                <c:pt idx="4">
                  <c:v>19.032</c:v>
                </c:pt>
                <c:pt idx="5">
                  <c:v>17.783000000000001</c:v>
                </c:pt>
                <c:pt idx="6">
                  <c:v>21.113</c:v>
                </c:pt>
                <c:pt idx="7">
                  <c:v>18.687999999999999</c:v>
                </c:pt>
                <c:pt idx="8">
                  <c:v>17.533000000000001</c:v>
                </c:pt>
                <c:pt idx="9">
                  <c:v>13.935</c:v>
                </c:pt>
                <c:pt idx="10">
                  <c:v>11.6</c:v>
                </c:pt>
                <c:pt idx="11">
                  <c:v>13.581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02-49D8-9BED-02733D018FCA}"/>
            </c:ext>
          </c:extLst>
        </c:ser>
        <c:ser>
          <c:idx val="4"/>
          <c:order val="4"/>
          <c:tx>
            <c:strRef>
              <c:f>'pogoda_m-c'!$F$194:$F$196</c:f>
              <c:strCache>
                <c:ptCount val="1"/>
                <c:pt idx="0">
                  <c:v>Palo Alto - Mean monthly wind speed [mph]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'pogoda_m-c'!$F$197:$F$209</c:f>
              <c:numCache>
                <c:formatCode>General</c:formatCode>
                <c:ptCount val="12"/>
                <c:pt idx="0">
                  <c:v>3.097</c:v>
                </c:pt>
                <c:pt idx="1">
                  <c:v>6.1070000000000002</c:v>
                </c:pt>
                <c:pt idx="2">
                  <c:v>7.758</c:v>
                </c:pt>
                <c:pt idx="3">
                  <c:v>8.9830000000000005</c:v>
                </c:pt>
                <c:pt idx="4">
                  <c:v>8.8550000000000004</c:v>
                </c:pt>
                <c:pt idx="5">
                  <c:v>8.5670000000000002</c:v>
                </c:pt>
                <c:pt idx="6">
                  <c:v>9.452</c:v>
                </c:pt>
                <c:pt idx="7">
                  <c:v>9.0310000000000006</c:v>
                </c:pt>
                <c:pt idx="8">
                  <c:v>6.7830000000000004</c:v>
                </c:pt>
                <c:pt idx="9">
                  <c:v>5.048</c:v>
                </c:pt>
                <c:pt idx="10">
                  <c:v>4.25</c:v>
                </c:pt>
                <c:pt idx="11">
                  <c:v>5.1289999999999996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02-49D8-9BED-02733D018FCA}"/>
            </c:ext>
          </c:extLst>
        </c:ser>
        <c:ser>
          <c:idx val="5"/>
          <c:order val="5"/>
          <c:tx>
            <c:strRef>
              <c:f>'pogoda_m-c'!$G$194:$G$196</c:f>
              <c:strCache>
                <c:ptCount val="1"/>
                <c:pt idx="0">
                  <c:v>Palo Alto - Min monthly wind speed [mph]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'pogoda_m-c'!$G$197:$G$209</c:f>
              <c:numCache>
                <c:formatCode>General</c:formatCode>
                <c:ptCount val="12"/>
                <c:pt idx="0">
                  <c:v>14.677</c:v>
                </c:pt>
                <c:pt idx="1">
                  <c:v>23.4</c:v>
                </c:pt>
                <c:pt idx="2">
                  <c:v>24.713999999999999</c:v>
                </c:pt>
                <c:pt idx="3">
                  <c:v>23.25</c:v>
                </c:pt>
                <c:pt idx="4">
                  <c:v>24.111000000000001</c:v>
                </c:pt>
                <c:pt idx="5">
                  <c:v>22.9</c:v>
                </c:pt>
                <c:pt idx="6">
                  <c:v>23.625</c:v>
                </c:pt>
                <c:pt idx="7">
                  <c:v>22.937999999999999</c:v>
                </c:pt>
                <c:pt idx="8">
                  <c:v>22.946999999999999</c:v>
                </c:pt>
                <c:pt idx="9">
                  <c:v>19.219000000000001</c:v>
                </c:pt>
                <c:pt idx="10">
                  <c:v>17.094000000000001</c:v>
                </c:pt>
                <c:pt idx="11">
                  <c:v>19.263000000000002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02-49D8-9BED-02733D018FCA}"/>
            </c:ext>
          </c:extLst>
        </c:ser>
        <c:ser>
          <c:idx val="6"/>
          <c:order val="6"/>
          <c:tx>
            <c:strRef>
              <c:f>'pogoda_m-c'!$H$194:$H$196</c:f>
              <c:strCache>
                <c:ptCount val="1"/>
                <c:pt idx="0">
                  <c:v>Redwood City - Max monthly wind speed [mph]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'pogoda_m-c'!$H$197:$H$209</c:f>
              <c:numCache>
                <c:formatCode>General</c:formatCode>
                <c:ptCount val="12"/>
                <c:pt idx="0">
                  <c:v>7.6289999999999996</c:v>
                </c:pt>
                <c:pt idx="1">
                  <c:v>12.429</c:v>
                </c:pt>
                <c:pt idx="2">
                  <c:v>12.581</c:v>
                </c:pt>
                <c:pt idx="3">
                  <c:v>16.399999999999999</c:v>
                </c:pt>
                <c:pt idx="4">
                  <c:v>18.919</c:v>
                </c:pt>
                <c:pt idx="5">
                  <c:v>16.033000000000001</c:v>
                </c:pt>
                <c:pt idx="6">
                  <c:v>15.065</c:v>
                </c:pt>
                <c:pt idx="7">
                  <c:v>14.538</c:v>
                </c:pt>
                <c:pt idx="8">
                  <c:v>16.05</c:v>
                </c:pt>
                <c:pt idx="9">
                  <c:v>11.452</c:v>
                </c:pt>
                <c:pt idx="10">
                  <c:v>10.95</c:v>
                </c:pt>
                <c:pt idx="11">
                  <c:v>11.226000000000001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02-49D8-9BED-02733D018FCA}"/>
            </c:ext>
          </c:extLst>
        </c:ser>
        <c:ser>
          <c:idx val="7"/>
          <c:order val="7"/>
          <c:tx>
            <c:strRef>
              <c:f>'pogoda_m-c'!$I$194:$I$196</c:f>
              <c:strCache>
                <c:ptCount val="1"/>
                <c:pt idx="0">
                  <c:v>Redwood City - Mean monthly wind speed [mph]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'pogoda_m-c'!$I$197:$I$209</c:f>
              <c:numCache>
                <c:formatCode>General</c:formatCode>
                <c:ptCount val="12"/>
                <c:pt idx="0">
                  <c:v>1.597</c:v>
                </c:pt>
                <c:pt idx="1">
                  <c:v>3.964</c:v>
                </c:pt>
                <c:pt idx="2">
                  <c:v>3.452</c:v>
                </c:pt>
                <c:pt idx="3">
                  <c:v>5.133</c:v>
                </c:pt>
                <c:pt idx="4">
                  <c:v>6.71</c:v>
                </c:pt>
                <c:pt idx="5">
                  <c:v>5.7830000000000004</c:v>
                </c:pt>
                <c:pt idx="6">
                  <c:v>4.9189999999999996</c:v>
                </c:pt>
                <c:pt idx="7">
                  <c:v>4.508</c:v>
                </c:pt>
                <c:pt idx="8">
                  <c:v>4.4669999999999996</c:v>
                </c:pt>
                <c:pt idx="9">
                  <c:v>2.71</c:v>
                </c:pt>
                <c:pt idx="10">
                  <c:v>2.117</c:v>
                </c:pt>
                <c:pt idx="11">
                  <c:v>2.855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02-49D8-9BED-02733D018FCA}"/>
            </c:ext>
          </c:extLst>
        </c:ser>
        <c:ser>
          <c:idx val="8"/>
          <c:order val="8"/>
          <c:tx>
            <c:strRef>
              <c:f>'pogoda_m-c'!$J$194:$J$196</c:f>
              <c:strCache>
                <c:ptCount val="1"/>
                <c:pt idx="0">
                  <c:v>Redwood City - Min monthly wind speed [mph]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'pogoda_m-c'!$J$197:$J$209</c:f>
              <c:numCache>
                <c:formatCode>General</c:formatCode>
                <c:ptCount val="12"/>
                <c:pt idx="0">
                  <c:v>21.75</c:v>
                </c:pt>
                <c:pt idx="1">
                  <c:v>24.5</c:v>
                </c:pt>
                <c:pt idx="2">
                  <c:v>20.792000000000002</c:v>
                </c:pt>
                <c:pt idx="3">
                  <c:v>22.657</c:v>
                </c:pt>
                <c:pt idx="4">
                  <c:v>23.959</c:v>
                </c:pt>
                <c:pt idx="5">
                  <c:v>21.091000000000001</c:v>
                </c:pt>
                <c:pt idx="6">
                  <c:v>22.026</c:v>
                </c:pt>
                <c:pt idx="7">
                  <c:v>20.315999999999999</c:v>
                </c:pt>
                <c:pt idx="8">
                  <c:v>21.3</c:v>
                </c:pt>
                <c:pt idx="9">
                  <c:v>21.75</c:v>
                </c:pt>
                <c:pt idx="10">
                  <c:v>20.6</c:v>
                </c:pt>
                <c:pt idx="11">
                  <c:v>25.181999999999999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602-49D8-9BED-02733D018FCA}"/>
            </c:ext>
          </c:extLst>
        </c:ser>
        <c:ser>
          <c:idx val="9"/>
          <c:order val="9"/>
          <c:tx>
            <c:strRef>
              <c:f>'pogoda_m-c'!$K$194:$K$196</c:f>
              <c:strCache>
                <c:ptCount val="1"/>
                <c:pt idx="0">
                  <c:v>San Francisco - Max monthly wind speed [mph]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'pogoda_m-c'!$K$197:$K$209</c:f>
              <c:numCache>
                <c:formatCode>General</c:formatCode>
                <c:ptCount val="12"/>
                <c:pt idx="0">
                  <c:v>13.161</c:v>
                </c:pt>
                <c:pt idx="1">
                  <c:v>19.446000000000002</c:v>
                </c:pt>
                <c:pt idx="2">
                  <c:v>18.065000000000001</c:v>
                </c:pt>
                <c:pt idx="3">
                  <c:v>21</c:v>
                </c:pt>
                <c:pt idx="4">
                  <c:v>21.047999999999998</c:v>
                </c:pt>
                <c:pt idx="5">
                  <c:v>20.483000000000001</c:v>
                </c:pt>
                <c:pt idx="6">
                  <c:v>20.177</c:v>
                </c:pt>
                <c:pt idx="7">
                  <c:v>19.707999999999998</c:v>
                </c:pt>
                <c:pt idx="8">
                  <c:v>22.3</c:v>
                </c:pt>
                <c:pt idx="9">
                  <c:v>19.161000000000001</c:v>
                </c:pt>
                <c:pt idx="10">
                  <c:v>16.033000000000001</c:v>
                </c:pt>
                <c:pt idx="11">
                  <c:v>16.806000000000001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602-49D8-9BED-02733D018FCA}"/>
            </c:ext>
          </c:extLst>
        </c:ser>
        <c:ser>
          <c:idx val="10"/>
          <c:order val="10"/>
          <c:tx>
            <c:strRef>
              <c:f>'pogoda_m-c'!$L$194:$L$196</c:f>
              <c:strCache>
                <c:ptCount val="1"/>
                <c:pt idx="0">
                  <c:v>San Francisco - Mean monthly wind speed [mph]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'pogoda_m-c'!$L$197:$L$209</c:f>
              <c:numCache>
                <c:formatCode>General</c:formatCode>
                <c:ptCount val="12"/>
                <c:pt idx="0">
                  <c:v>4.1449999999999996</c:v>
                </c:pt>
                <c:pt idx="1">
                  <c:v>7.6429999999999998</c:v>
                </c:pt>
                <c:pt idx="2">
                  <c:v>7.274</c:v>
                </c:pt>
                <c:pt idx="3">
                  <c:v>9.2829999999999995</c:v>
                </c:pt>
                <c:pt idx="4">
                  <c:v>10.805999999999999</c:v>
                </c:pt>
                <c:pt idx="5">
                  <c:v>9.6170000000000009</c:v>
                </c:pt>
                <c:pt idx="6">
                  <c:v>10.323</c:v>
                </c:pt>
                <c:pt idx="7">
                  <c:v>9.6460000000000008</c:v>
                </c:pt>
                <c:pt idx="8">
                  <c:v>10.3</c:v>
                </c:pt>
                <c:pt idx="9">
                  <c:v>7.6609999999999996</c:v>
                </c:pt>
                <c:pt idx="10">
                  <c:v>5.65</c:v>
                </c:pt>
                <c:pt idx="11">
                  <c:v>6.1130000000000004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602-49D8-9BED-02733D018FCA}"/>
            </c:ext>
          </c:extLst>
        </c:ser>
        <c:ser>
          <c:idx val="11"/>
          <c:order val="11"/>
          <c:tx>
            <c:strRef>
              <c:f>'pogoda_m-c'!$M$194:$M$196</c:f>
              <c:strCache>
                <c:ptCount val="1"/>
                <c:pt idx="0">
                  <c:v>San Francisco - Min monthly wind speed [mph]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'pogoda_m-c'!$M$197:$M$209</c:f>
              <c:numCache>
                <c:formatCode>General</c:formatCode>
                <c:ptCount val="12"/>
                <c:pt idx="0">
                  <c:v>16.245999999999999</c:v>
                </c:pt>
                <c:pt idx="1">
                  <c:v>24.106999999999999</c:v>
                </c:pt>
                <c:pt idx="2">
                  <c:v>24.786000000000001</c:v>
                </c:pt>
                <c:pt idx="3">
                  <c:v>27.233000000000001</c:v>
                </c:pt>
                <c:pt idx="4">
                  <c:v>26.279</c:v>
                </c:pt>
                <c:pt idx="5">
                  <c:v>25.431000000000001</c:v>
                </c:pt>
                <c:pt idx="6">
                  <c:v>24.629000000000001</c:v>
                </c:pt>
                <c:pt idx="7">
                  <c:v>25.045999999999999</c:v>
                </c:pt>
                <c:pt idx="8">
                  <c:v>28.593</c:v>
                </c:pt>
                <c:pt idx="9">
                  <c:v>24.966999999999999</c:v>
                </c:pt>
                <c:pt idx="10">
                  <c:v>21.317</c:v>
                </c:pt>
                <c:pt idx="11">
                  <c:v>21.968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602-49D8-9BED-02733D018FCA}"/>
            </c:ext>
          </c:extLst>
        </c:ser>
        <c:ser>
          <c:idx val="12"/>
          <c:order val="12"/>
          <c:tx>
            <c:strRef>
              <c:f>'pogoda_m-c'!$N$194:$N$196</c:f>
              <c:strCache>
                <c:ptCount val="1"/>
                <c:pt idx="0">
                  <c:v>San Jose - Max monthly wind speed [mph]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'pogoda_m-c'!$N$197:$N$209</c:f>
              <c:numCache>
                <c:formatCode>General</c:formatCode>
                <c:ptCount val="12"/>
                <c:pt idx="0">
                  <c:v>11.194000000000001</c:v>
                </c:pt>
                <c:pt idx="1">
                  <c:v>16.696000000000002</c:v>
                </c:pt>
                <c:pt idx="2">
                  <c:v>16.952000000000002</c:v>
                </c:pt>
                <c:pt idx="3">
                  <c:v>18.516999999999999</c:v>
                </c:pt>
                <c:pt idx="4">
                  <c:v>19.581</c:v>
                </c:pt>
                <c:pt idx="5">
                  <c:v>17.733000000000001</c:v>
                </c:pt>
                <c:pt idx="6">
                  <c:v>17.838999999999999</c:v>
                </c:pt>
                <c:pt idx="7">
                  <c:v>17.585000000000001</c:v>
                </c:pt>
                <c:pt idx="8">
                  <c:v>17.933</c:v>
                </c:pt>
                <c:pt idx="9">
                  <c:v>15.387</c:v>
                </c:pt>
                <c:pt idx="10">
                  <c:v>13.3</c:v>
                </c:pt>
                <c:pt idx="11">
                  <c:v>14.339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602-49D8-9BED-02733D018FCA}"/>
            </c:ext>
          </c:extLst>
        </c:ser>
        <c:ser>
          <c:idx val="13"/>
          <c:order val="13"/>
          <c:tx>
            <c:strRef>
              <c:f>'pogoda_m-c'!$O$194:$O$196</c:f>
              <c:strCache>
                <c:ptCount val="1"/>
                <c:pt idx="0">
                  <c:v>San Jose - Mean monthly wind speed [mph]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'pogoda_m-c'!$O$197:$O$209</c:f>
              <c:numCache>
                <c:formatCode>General</c:formatCode>
                <c:ptCount val="12"/>
                <c:pt idx="0">
                  <c:v>2.758</c:v>
                </c:pt>
                <c:pt idx="1">
                  <c:v>5.7859999999999996</c:v>
                </c:pt>
                <c:pt idx="2">
                  <c:v>5.952</c:v>
                </c:pt>
                <c:pt idx="3">
                  <c:v>6.9829999999999997</c:v>
                </c:pt>
                <c:pt idx="4">
                  <c:v>7.726</c:v>
                </c:pt>
                <c:pt idx="5">
                  <c:v>7.117</c:v>
                </c:pt>
                <c:pt idx="6">
                  <c:v>7.3869999999999996</c:v>
                </c:pt>
                <c:pt idx="7">
                  <c:v>6.9080000000000004</c:v>
                </c:pt>
                <c:pt idx="8">
                  <c:v>6.6669999999999998</c:v>
                </c:pt>
                <c:pt idx="9">
                  <c:v>4.8550000000000004</c:v>
                </c:pt>
                <c:pt idx="10">
                  <c:v>4.0330000000000004</c:v>
                </c:pt>
                <c:pt idx="11">
                  <c:v>4.5810000000000004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602-49D8-9BED-02733D018FCA}"/>
            </c:ext>
          </c:extLst>
        </c:ser>
        <c:ser>
          <c:idx val="14"/>
          <c:order val="14"/>
          <c:tx>
            <c:strRef>
              <c:f>'pogoda_m-c'!$P$194:$P$196</c:f>
              <c:strCache>
                <c:ptCount val="1"/>
                <c:pt idx="0">
                  <c:v>San Jose - Min monthly wind speed [mph]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'pogoda_m-c'!$P$197:$P$209</c:f>
              <c:numCache>
                <c:formatCode>General</c:formatCode>
                <c:ptCount val="12"/>
                <c:pt idx="0">
                  <c:v>14.516999999999999</c:v>
                </c:pt>
                <c:pt idx="1">
                  <c:v>21.213999999999999</c:v>
                </c:pt>
                <c:pt idx="2">
                  <c:v>21.827999999999999</c:v>
                </c:pt>
                <c:pt idx="3">
                  <c:v>23.266999999999999</c:v>
                </c:pt>
                <c:pt idx="4">
                  <c:v>24.338999999999999</c:v>
                </c:pt>
                <c:pt idx="5">
                  <c:v>22.542000000000002</c:v>
                </c:pt>
                <c:pt idx="6">
                  <c:v>22.306000000000001</c:v>
                </c:pt>
                <c:pt idx="7">
                  <c:v>22.123000000000001</c:v>
                </c:pt>
                <c:pt idx="8">
                  <c:v>22.667000000000002</c:v>
                </c:pt>
                <c:pt idx="9">
                  <c:v>19.831</c:v>
                </c:pt>
                <c:pt idx="10">
                  <c:v>16.576000000000001</c:v>
                </c:pt>
                <c:pt idx="11">
                  <c:v>18.443000000000001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602-49D8-9BED-02733D018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758304"/>
        <c:axId val="121763296"/>
      </c:lineChart>
      <c:catAx>
        <c:axId val="12175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month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63296"/>
        <c:crosses val="autoZero"/>
        <c:auto val="1"/>
        <c:lblAlgn val="ctr"/>
        <c:lblOffset val="100"/>
        <c:noMultiLvlLbl val="0"/>
      </c:catAx>
      <c:valAx>
        <c:axId val="12176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wind </a:t>
                </a:r>
                <a:r>
                  <a:rPr lang="pl-PL" dirty="0" err="1"/>
                  <a:t>speed</a:t>
                </a:r>
                <a:r>
                  <a:rPr lang="pl-PL" dirty="0"/>
                  <a:t> [</a:t>
                </a:r>
                <a:r>
                  <a:rPr lang="pl-PL" dirty="0" err="1"/>
                  <a:t>mph</a:t>
                </a:r>
                <a:r>
                  <a:rPr lang="pl-PL" dirty="0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90301102072356"/>
          <c:y val="3.5472886726563159E-2"/>
          <c:w val="0.34025455188198106"/>
          <c:h val="0.95079219958114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[excel_wykresy.xlsx]pogoda_m-c!Tabela przestawna8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000" b="1" dirty="0"/>
              <a:t>SF Bay </a:t>
            </a:r>
            <a:r>
              <a:rPr lang="pl-PL" sz="1000" b="1" dirty="0" err="1"/>
              <a:t>Area</a:t>
            </a:r>
            <a:r>
              <a:rPr lang="pl-PL" sz="1000" b="1" dirty="0"/>
              <a:t> </a:t>
            </a:r>
          </a:p>
          <a:p>
            <a:pPr>
              <a:defRPr sz="1000" b="1"/>
            </a:pPr>
            <a:r>
              <a:rPr lang="pl-PL" sz="1000" b="1" i="0" u="none" strike="noStrike" baseline="0" dirty="0" err="1"/>
              <a:t>Percipitation</a:t>
            </a:r>
            <a:endParaRPr lang="pl-PL" sz="1000" b="1" dirty="0"/>
          </a:p>
        </c:rich>
      </c:tx>
      <c:layout>
        <c:manualLayout>
          <c:xMode val="edge"/>
          <c:yMode val="edge"/>
          <c:x val="0.40296679359935694"/>
          <c:y val="4.7316095684958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solidFill>
              <a:srgbClr val="FFC000"/>
            </a:solidFill>
          </a:ln>
          <a:effectLst/>
          <a:sp3d>
            <a:contourClr>
              <a:srgbClr val="FFC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solidFill>
              <a:srgbClr val="FF0000"/>
            </a:solidFill>
          </a:ln>
          <a:effectLst/>
          <a:sp3d>
            <a:contourClr>
              <a:srgbClr val="FF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solidFill>
              <a:srgbClr val="00B050"/>
            </a:solidFill>
          </a:ln>
          <a:effectLst/>
          <a:sp3d>
            <a:contourClr>
              <a:srgbClr val="00B05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solidFill>
              <a:srgbClr val="7030A0"/>
            </a:solidFill>
          </a:ln>
          <a:effectLst/>
          <a:sp3d>
            <a:contourClr>
              <a:srgbClr val="7030A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solidFill>
              <a:srgbClr val="FFC000"/>
            </a:solidFill>
          </a:ln>
          <a:effectLst/>
          <a:sp3d>
            <a:contourClr>
              <a:srgbClr val="FFC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solidFill>
              <a:srgbClr val="FF0000"/>
            </a:solidFill>
          </a:ln>
          <a:effectLst/>
          <a:sp3d>
            <a:contourClr>
              <a:srgbClr val="FF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solidFill>
              <a:srgbClr val="00B050"/>
            </a:solidFill>
          </a:ln>
          <a:effectLst/>
          <a:sp3d>
            <a:contourClr>
              <a:srgbClr val="00B05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7030A0"/>
          </a:solidFill>
          <a:ln>
            <a:solidFill>
              <a:srgbClr val="7030A0"/>
            </a:solidFill>
          </a:ln>
          <a:effectLst/>
          <a:sp3d>
            <a:contourClr>
              <a:srgbClr val="7030A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solidFill>
              <a:srgbClr val="FFC000"/>
            </a:solidFill>
          </a:ln>
          <a:effectLst/>
          <a:sp3d>
            <a:contourClr>
              <a:srgbClr val="FFC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solidFill>
              <a:srgbClr val="FF0000"/>
            </a:solidFill>
          </a:ln>
          <a:effectLst/>
          <a:sp3d>
            <a:contourClr>
              <a:srgbClr val="FF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solidFill>
              <a:srgbClr val="00B050"/>
            </a:solidFill>
          </a:ln>
          <a:effectLst/>
          <a:sp3d>
            <a:contourClr>
              <a:srgbClr val="00B05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030A0"/>
          </a:solidFill>
          <a:ln>
            <a:solidFill>
              <a:srgbClr val="7030A0"/>
            </a:solidFill>
          </a:ln>
          <a:effectLst/>
          <a:sp3d>
            <a:contourClr>
              <a:srgbClr val="7030A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86062638944534E-2"/>
          <c:y val="0.18814054014113127"/>
          <c:w val="0.76953422695969453"/>
          <c:h val="0.63636373232560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'pogoda_m-c'!$B$257:$B$258</c:f>
              <c:strCache>
                <c:ptCount val="1"/>
                <c:pt idx="0">
                  <c:v>Mountain 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'pogoda_m-c'!$B$259:$B$271</c:f>
              <c:numCache>
                <c:formatCode>General</c:formatCode>
                <c:ptCount val="12"/>
                <c:pt idx="0">
                  <c:v>1E-3</c:v>
                </c:pt>
                <c:pt idx="1">
                  <c:v>8.5999999999999993E-2</c:v>
                </c:pt>
                <c:pt idx="2">
                  <c:v>2.5999999999999999E-2</c:v>
                </c:pt>
                <c:pt idx="3">
                  <c:v>2.9000000000000001E-2</c:v>
                </c:pt>
                <c:pt idx="4">
                  <c:v>0.01</c:v>
                </c:pt>
                <c:pt idx="5">
                  <c:v>2E-3</c:v>
                </c:pt>
                <c:pt idx="6">
                  <c:v>0</c:v>
                </c:pt>
                <c:pt idx="7">
                  <c:v>0</c:v>
                </c:pt>
                <c:pt idx="8">
                  <c:v>4.2000000000000003E-2</c:v>
                </c:pt>
                <c:pt idx="9">
                  <c:v>4.0000000000000001E-3</c:v>
                </c:pt>
                <c:pt idx="10">
                  <c:v>2.8000000000000001E-2</c:v>
                </c:pt>
                <c:pt idx="1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1-47EB-8398-139DFD8E163A}"/>
            </c:ext>
          </c:extLst>
        </c:ser>
        <c:ser>
          <c:idx val="1"/>
          <c:order val="1"/>
          <c:tx>
            <c:strRef>
              <c:f>'pogoda_m-c'!$C$257:$C$258</c:f>
              <c:strCache>
                <c:ptCount val="1"/>
                <c:pt idx="0">
                  <c:v>Palo Alto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>
              <a:contourClr>
                <a:srgbClr val="FFC00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'pogoda_m-c'!$C$259:$C$271</c:f>
              <c:numCache>
                <c:formatCode>General</c:formatCode>
                <c:ptCount val="12"/>
                <c:pt idx="0">
                  <c:v>1E-3</c:v>
                </c:pt>
                <c:pt idx="1">
                  <c:v>4.9000000000000002E-2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8.0000000000000002E-3</c:v>
                </c:pt>
                <c:pt idx="9">
                  <c:v>0</c:v>
                </c:pt>
                <c:pt idx="10">
                  <c:v>0.01</c:v>
                </c:pt>
                <c:pt idx="11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1-47EB-8398-139DFD8E163A}"/>
            </c:ext>
          </c:extLst>
        </c:ser>
        <c:ser>
          <c:idx val="2"/>
          <c:order val="2"/>
          <c:tx>
            <c:strRef>
              <c:f>'pogoda_m-c'!$D$257:$D$258</c:f>
              <c:strCache>
                <c:ptCount val="1"/>
                <c:pt idx="0">
                  <c:v>Redwood City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>
              <a:contourClr>
                <a:srgbClr val="FF000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'pogoda_m-c'!$D$259:$D$271</c:f>
              <c:numCache>
                <c:formatCode>General</c:formatCode>
                <c:ptCount val="12"/>
                <c:pt idx="0">
                  <c:v>0</c:v>
                </c:pt>
                <c:pt idx="1">
                  <c:v>7.0000000000000001E-3</c:v>
                </c:pt>
                <c:pt idx="2">
                  <c:v>1E-3</c:v>
                </c:pt>
                <c:pt idx="3">
                  <c:v>4.0000000000000001E-3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7.0000000000000001E-3</c:v>
                </c:pt>
                <c:pt idx="9">
                  <c:v>1E-3</c:v>
                </c:pt>
                <c:pt idx="10">
                  <c:v>1E-3</c:v>
                </c:pt>
                <c:pt idx="11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1-47EB-8398-139DFD8E163A}"/>
            </c:ext>
          </c:extLst>
        </c:ser>
        <c:ser>
          <c:idx val="3"/>
          <c:order val="3"/>
          <c:tx>
            <c:strRef>
              <c:f>'pogoda_m-c'!$E$257:$E$258</c:f>
              <c:strCache>
                <c:ptCount val="1"/>
                <c:pt idx="0">
                  <c:v>San Francisco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>
              <a:contourClr>
                <a:srgbClr val="00B05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'pogoda_m-c'!$E$259:$E$271</c:f>
              <c:numCache>
                <c:formatCode>General</c:formatCode>
                <c:ptCount val="12"/>
                <c:pt idx="0">
                  <c:v>0</c:v>
                </c:pt>
                <c:pt idx="1">
                  <c:v>0.107</c:v>
                </c:pt>
                <c:pt idx="2">
                  <c:v>4.3999999999999997E-2</c:v>
                </c:pt>
                <c:pt idx="3">
                  <c:v>4.1000000000000002E-2</c:v>
                </c:pt>
                <c:pt idx="4">
                  <c:v>0</c:v>
                </c:pt>
                <c:pt idx="5">
                  <c:v>3.0000000000000001E-3</c:v>
                </c:pt>
                <c:pt idx="6">
                  <c:v>0</c:v>
                </c:pt>
                <c:pt idx="7">
                  <c:v>0</c:v>
                </c:pt>
                <c:pt idx="8">
                  <c:v>1.0999999999999999E-2</c:v>
                </c:pt>
                <c:pt idx="9">
                  <c:v>8.9999999999999993E-3</c:v>
                </c:pt>
                <c:pt idx="10">
                  <c:v>4.4999999999999998E-2</c:v>
                </c:pt>
                <c:pt idx="11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21-47EB-8398-139DFD8E163A}"/>
            </c:ext>
          </c:extLst>
        </c:ser>
        <c:ser>
          <c:idx val="4"/>
          <c:order val="4"/>
          <c:tx>
            <c:strRef>
              <c:f>'pogoda_m-c'!$F$257:$F$258</c:f>
              <c:strCache>
                <c:ptCount val="1"/>
                <c:pt idx="0">
                  <c:v>San Jose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>
              <a:contourClr>
                <a:srgbClr val="7030A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'pogoda_m-c'!$F$259:$F$271</c:f>
              <c:numCache>
                <c:formatCode>General</c:formatCode>
                <c:ptCount val="12"/>
                <c:pt idx="0">
                  <c:v>2E-3</c:v>
                </c:pt>
                <c:pt idx="1">
                  <c:v>7.8E-2</c:v>
                </c:pt>
                <c:pt idx="2">
                  <c:v>2.5000000000000001E-2</c:v>
                </c:pt>
                <c:pt idx="3">
                  <c:v>1.6E-2</c:v>
                </c:pt>
                <c:pt idx="4">
                  <c:v>8.0000000000000002E-3</c:v>
                </c:pt>
                <c:pt idx="5">
                  <c:v>2E-3</c:v>
                </c:pt>
                <c:pt idx="6">
                  <c:v>0</c:v>
                </c:pt>
                <c:pt idx="7">
                  <c:v>1E-3</c:v>
                </c:pt>
                <c:pt idx="8">
                  <c:v>1.7000000000000001E-2</c:v>
                </c:pt>
                <c:pt idx="9">
                  <c:v>0.01</c:v>
                </c:pt>
                <c:pt idx="10">
                  <c:v>3.9E-2</c:v>
                </c:pt>
                <c:pt idx="11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21-47EB-8398-139DFD8E1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1285243840"/>
        <c:axId val="1285246752"/>
      </c:barChart>
      <c:catAx>
        <c:axId val="128524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month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41438851985502562"/>
              <c:y val="0.903056084812467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246752"/>
        <c:crosses val="autoZero"/>
        <c:auto val="1"/>
        <c:lblAlgn val="ctr"/>
        <c:lblOffset val="100"/>
        <c:noMultiLvlLbl val="0"/>
      </c:catAx>
      <c:valAx>
        <c:axId val="128524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pl-PL" sz="1000" b="0" i="0" u="none" strike="noStrike" kern="1200" baseline="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percipitation</a:t>
                </a:r>
                <a:endParaRPr lang="pl-PL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1.1914947935690246E-2"/>
              <c:y val="0.30762041987519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pl-PL" sz="1000" b="0" i="0" u="none" strike="noStrike" kern="1200" baseline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24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1" name="Google Shape;8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75153fe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f175153fe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175153fe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f175153fe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f175153fed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benhamner/sf-bay-area-bike-share#trip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6" Type="http://schemas.openxmlformats.org/officeDocument/2006/relationships/chart" Target="../charts/chart1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chart" Target="../charts/chart13.xml"/><Relationship Id="rId6" Type="http://schemas.openxmlformats.org/officeDocument/2006/relationships/chart" Target="../charts/chart1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 flipH="1">
            <a:off x="-5235" y="0"/>
            <a:ext cx="7140435" cy="68580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2">
              <a:alpha val="4823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 txBox="1"/>
          <p:nvPr>
            <p:ph type="ctrTitle"/>
          </p:nvPr>
        </p:nvSpPr>
        <p:spPr>
          <a:xfrm>
            <a:off x="0" y="1684950"/>
            <a:ext cx="65277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b="1" lang="pl-PL" sz="3100"/>
              <a:t>Projekt SQL </a:t>
            </a:r>
            <a:endParaRPr b="1" sz="31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b="1" i="0" lang="pl-PL" sz="3100"/>
              <a:t>SF Bay Area Bike Share </a:t>
            </a:r>
            <a:br>
              <a:rPr b="1" i="0" lang="pl-PL" sz="3100"/>
            </a:br>
            <a:r>
              <a:rPr i="0" lang="pl-PL" sz="2000"/>
              <a:t>Tak się je</a:t>
            </a:r>
            <a:r>
              <a:rPr lang="pl-PL" sz="2000"/>
              <a:t>źd</a:t>
            </a:r>
            <a:r>
              <a:rPr i="0" lang="pl-PL" sz="2000"/>
              <a:t>zi w San Francisco, w pogodę i niepogodę</a:t>
            </a:r>
            <a:r>
              <a:rPr lang="pl-PL" sz="2000"/>
              <a:t>,</a:t>
            </a:r>
            <a:br>
              <a:rPr lang="pl-PL" sz="2000"/>
            </a:br>
            <a:r>
              <a:rPr i="0" lang="pl-PL" sz="2000"/>
              <a:t>czyli najpopularniejsze trasy w SF i jak (czy) to się zmienia </a:t>
            </a:r>
            <a:br>
              <a:rPr lang="pl-PL" sz="2000"/>
            </a:br>
            <a:r>
              <a:rPr i="0" lang="pl-PL" sz="2000"/>
              <a:t>w zależności od pogody </a:t>
            </a:r>
            <a:endParaRPr sz="2000"/>
          </a:p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7009388" y="4878200"/>
            <a:ext cx="53064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l-PL" sz="1800"/>
              <a:t>Grupa nonamezzz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Barbara Gradzik - Hupało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Iwona Onuszko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Michał Mielniczek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https://github.com/infoshareacademy/nonamezzz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  <p:pic>
        <p:nvPicPr>
          <p:cNvPr descr="Rower trekkingowy BBF &quot;San Francisco&quot; - 7003099041 - oficjalne archiwum  Allegro" id="87" name="Google Shape;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466" y="1530740"/>
            <a:ext cx="4942281" cy="313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137646" y="141825"/>
            <a:ext cx="934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korelacji danych w zależności od czynnika pogodowego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8"/>
          <p:cNvGraphicFramePr/>
          <p:nvPr/>
        </p:nvGraphicFramePr>
        <p:xfrm>
          <a:off x="137662" y="1084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{D39BC36D-0310-42F5-9689-7C897F09945B}</a:tableStyleId>
              </a:tblPr>
              <a:tblGrid>
                <a:gridCol w="812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  <a:gridCol w="504725"/>
              </a:tblGrid>
              <a:tr h="4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trips per day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</a:tr>
              <a:tr h="37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ALL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San Francisco Caltrain 2 (330 Townsend)  --&gt; Townsend at 7th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Harry Bridges Plaza (Ferry Building)--&gt;Embarcadero at Sansome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Townsend at 7th--&gt;San Francisco Caltrain (Townsend at 4th)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2nd at Townsend--&gt;Harry Bridges Plaza (Ferry Building)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Harry Bridges Plaza (Ferry Building)--&gt;2nd at Townsend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Embarcadero at Sansome--&gt;Steuart at Market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Embarcadero at Folsom--&gt;San Francisco Caltrain (Townsend at 4th)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Steuart at Market--&gt;2nd at Townsend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2nd at South Park--&gt;Market at Sansome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San Francisco Caltrain (Townsend at 4th)--&gt;Harry Bridges Plaza (Ferry Building)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 hMerge="1"/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cloud cover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0,060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0,056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-0,051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0,024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-0,032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-0,085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0,066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-0,039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-0,034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min temperature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0,292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-0,088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0,063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0,059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-0,037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0,162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0,073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0,049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0,074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0,053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-0,038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-0,057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0,079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mean temperature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0,329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-0,082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0,066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0,156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0,114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0,142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0,157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0,059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0,070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-0,092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0,092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max temperature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0,027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0,298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-0,060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0,055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0,173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0,143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0,046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0,099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0,138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0,135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0,202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0,055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-0,126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0,086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mean wind speed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-0,069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0,072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-0,069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0,072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-0,188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0,027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-0,063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-0,075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-0,071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0,086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-0,091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-0,052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-0,050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-0,046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max wind speed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-0,091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0,081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-0,043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-0,151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-0,122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0,057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-0,054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-0,154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-0,044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-0,067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-0,038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-0,053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pl-P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visibility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0,003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0,022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-0,024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0,008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0,141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0,024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-0,107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0,036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-0,038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0,030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-0,029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0,016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0,033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0,055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0,060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0,032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0000"/>
                          </a:solidFill>
                        </a:rPr>
                        <a:t>0,050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0000"/>
                          </a:solidFill>
                        </a:rPr>
                        <a:t>0,022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0,052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-0,034</a:t>
                      </a:r>
                      <a:endParaRPr sz="1400" u="none" cap="none" strike="noStrike"/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0000"/>
                          </a:solidFill>
                        </a:rPr>
                        <a:t>-0,005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0000"/>
                          </a:solidFill>
                        </a:rPr>
                        <a:t>0,069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precipitation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-0,086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-0,086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-0,091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-0,115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-0,033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-0,179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-0,026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-0,192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-0,136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0,321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-0,081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-0,043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rain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0,210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-0,011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-0.142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-0.039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0.028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-0.051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-0.059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-0.047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-0.059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-0.058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-0.112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-0.048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-0.116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-0.048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0.166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-0.046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-0.071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rain-thunderstorm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0,035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-0.053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0.148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0.087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0.064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0.034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-0.034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fog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0,178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0.024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-0.045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0.053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0.044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0.059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-0.069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0.146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-0.031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0.015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fog-rain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377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0,066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-0,006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-0.023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0.037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-0.039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0.020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-0.040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-0.007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-0.064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0.017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pl-PL" sz="900" u="none" cap="none" strike="noStrike"/>
                        <a:t>-0.016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75" marB="0" marR="56625" marL="37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204452" y="392225"/>
            <a:ext cx="891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rozrzutu danych w zależności od czynnika pogodowego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298" y="1820080"/>
            <a:ext cx="3835645" cy="30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8249" y="1806480"/>
            <a:ext cx="3835651" cy="305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0"/>
          <p:cNvGraphicFramePr/>
          <p:nvPr/>
        </p:nvGraphicFramePr>
        <p:xfrm>
          <a:off x="737684" y="1930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{E4DDE551-6250-4177-9FC6-8EF414A7C8DE}</a:tableStyleId>
              </a:tblPr>
              <a:tblGrid>
                <a:gridCol w="3683000"/>
                <a:gridCol w="673100"/>
                <a:gridCol w="8890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Trip 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of trips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 cover corr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Mountain View Caltrain Station --&gt; Mountain View City Hall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-0.449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Mountain View City Hall --&gt; Mountain View Caltrain Station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223021" y="276975"/>
            <a:ext cx="88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korelacji danych w zależności od czynnika pogodowego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85313" y="1212757"/>
            <a:ext cx="98251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Znaleźliśmy trasy ze słabą ujemną korelacją w zależności od czynnika pogodowego.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Trasy te jednak nie należą do najpopularniejszych w rejonie San Francisco.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99001" y="275300"/>
            <a:ext cx="11694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średniej ilości przejazdów - średnia dzienna temperatura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1037" r="1037" t="0"/>
          <a:stretch/>
        </p:blipFill>
        <p:spPr>
          <a:xfrm>
            <a:off x="249025" y="4067443"/>
            <a:ext cx="450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2079425" y="3736525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4">
            <a:alphaModFix/>
          </a:blip>
          <a:srcRect b="0" l="1037" r="1037" t="0"/>
          <a:stretch/>
        </p:blipFill>
        <p:spPr>
          <a:xfrm>
            <a:off x="249025" y="1162096"/>
            <a:ext cx="450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5">
            <a:alphaModFix/>
          </a:blip>
          <a:srcRect b="0" l="1191" r="1179" t="0"/>
          <a:stretch/>
        </p:blipFill>
        <p:spPr>
          <a:xfrm>
            <a:off x="3846011" y="1195362"/>
            <a:ext cx="450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6">
            <a:alphaModFix/>
          </a:blip>
          <a:srcRect b="0" l="1200" r="1200" t="0"/>
          <a:stretch/>
        </p:blipFill>
        <p:spPr>
          <a:xfrm>
            <a:off x="7622300" y="1162088"/>
            <a:ext cx="450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7">
            <a:alphaModFix/>
          </a:blip>
          <a:srcRect b="0" l="1200" r="1190" t="0"/>
          <a:stretch/>
        </p:blipFill>
        <p:spPr>
          <a:xfrm>
            <a:off x="3826088" y="4113319"/>
            <a:ext cx="4500000" cy="252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8">
            <a:alphaModFix/>
          </a:blip>
          <a:srcRect b="0" l="1200" r="1200" t="0"/>
          <a:stretch/>
        </p:blipFill>
        <p:spPr>
          <a:xfrm>
            <a:off x="7552587" y="4113326"/>
            <a:ext cx="4500000" cy="25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5590050" y="3736525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9469188" y="3736525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 rot="-5400000">
            <a:off x="-923400" y="2255250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Średnia ilość przejazdów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 rot="-5400000">
            <a:off x="-923400" y="5036713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Średnia ilość przejazdów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75153fed_1_0"/>
          <p:cNvSpPr txBox="1"/>
          <p:nvPr/>
        </p:nvSpPr>
        <p:spPr>
          <a:xfrm>
            <a:off x="229101" y="276975"/>
            <a:ext cx="116940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średniej ilości przejazdów - poziom zachmurzenia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f175153fe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993555"/>
            <a:ext cx="4140000" cy="2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f175153fed_1_0"/>
          <p:cNvSpPr/>
          <p:nvPr/>
        </p:nvSpPr>
        <p:spPr>
          <a:xfrm>
            <a:off x="2208925" y="3616750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f175153fed_1_0"/>
          <p:cNvPicPr preferRelativeResize="0"/>
          <p:nvPr/>
        </p:nvPicPr>
        <p:blipFill rotWithShape="1">
          <a:blip r:embed="rId4">
            <a:alphaModFix/>
          </a:blip>
          <a:srcRect b="497" l="0" r="199" t="0"/>
          <a:stretch/>
        </p:blipFill>
        <p:spPr>
          <a:xfrm>
            <a:off x="304800" y="1151171"/>
            <a:ext cx="4140000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f175153fed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8823" y="1151187"/>
            <a:ext cx="4127183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f175153fed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6912" y="1147300"/>
            <a:ext cx="4140000" cy="232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f175153fed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8088" y="4063519"/>
            <a:ext cx="4140000" cy="232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f175153fed_1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40175" y="3987251"/>
            <a:ext cx="4140000" cy="232615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f175153fed_1_0"/>
          <p:cNvSpPr/>
          <p:nvPr/>
        </p:nvSpPr>
        <p:spPr>
          <a:xfrm>
            <a:off x="6117975" y="3578150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f175153fed_1_0"/>
          <p:cNvSpPr/>
          <p:nvPr/>
        </p:nvSpPr>
        <p:spPr>
          <a:xfrm>
            <a:off x="10027013" y="3541950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f175153fed_1_0"/>
          <p:cNvSpPr txBox="1"/>
          <p:nvPr/>
        </p:nvSpPr>
        <p:spPr>
          <a:xfrm rot="-5400000">
            <a:off x="-923400" y="2022925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Średnia ilość przejazdów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f175153fed_1_0"/>
          <p:cNvSpPr txBox="1"/>
          <p:nvPr/>
        </p:nvSpPr>
        <p:spPr>
          <a:xfrm rot="-5400000">
            <a:off x="-923400" y="4804388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Średnia ilość przejazdów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229101" y="276975"/>
            <a:ext cx="1169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średniej ilości przejazdów- zjawiska atmosferyczne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168" l="0" r="0" t="179"/>
          <a:stretch/>
        </p:blipFill>
        <p:spPr>
          <a:xfrm>
            <a:off x="304800" y="3993555"/>
            <a:ext cx="4140000" cy="2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/>
          <p:nvPr/>
        </p:nvSpPr>
        <p:spPr>
          <a:xfrm>
            <a:off x="2029625" y="3578150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4">
            <a:alphaModFix/>
          </a:blip>
          <a:srcRect b="168" l="0" r="0" t="179"/>
          <a:stretch/>
        </p:blipFill>
        <p:spPr>
          <a:xfrm>
            <a:off x="304800" y="1151171"/>
            <a:ext cx="4140000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5">
            <a:alphaModFix/>
          </a:blip>
          <a:srcRect b="19" l="0" r="0" t="19"/>
          <a:stretch/>
        </p:blipFill>
        <p:spPr>
          <a:xfrm>
            <a:off x="4188823" y="1151187"/>
            <a:ext cx="4127183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6">
            <a:alphaModFix/>
          </a:blip>
          <a:srcRect b="7" l="0" r="0" t="9"/>
          <a:stretch/>
        </p:blipFill>
        <p:spPr>
          <a:xfrm>
            <a:off x="8086912" y="1147300"/>
            <a:ext cx="4140000" cy="232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7">
            <a:alphaModFix/>
          </a:blip>
          <a:srcRect b="19" l="0" r="0" t="9"/>
          <a:stretch/>
        </p:blipFill>
        <p:spPr>
          <a:xfrm>
            <a:off x="4158088" y="4063519"/>
            <a:ext cx="4140000" cy="232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8">
            <a:alphaModFix/>
          </a:blip>
          <a:srcRect b="7" l="0" r="0" t="9"/>
          <a:stretch/>
        </p:blipFill>
        <p:spPr>
          <a:xfrm>
            <a:off x="8040175" y="3987251"/>
            <a:ext cx="4140000" cy="232615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5839075" y="3578150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9787963" y="3541950"/>
            <a:ext cx="220200" cy="3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 rot="-5400000">
            <a:off x="-802050" y="213382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Średnia ilość przejazdów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 rot="-5400000">
            <a:off x="-969850" y="4842138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Średnia ilość przejazdów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3"/>
          <p:cNvGraphicFramePr/>
          <p:nvPr/>
        </p:nvGraphicFramePr>
        <p:xfrm>
          <a:off x="0" y="14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{E4DDE551-6250-4177-9FC6-8EF414A7C8DE}</a:tableStyleId>
              </a:tblPr>
              <a:tblGrid>
                <a:gridCol w="1521500"/>
                <a:gridCol w="1492875"/>
                <a:gridCol w="924700"/>
                <a:gridCol w="811150"/>
                <a:gridCol w="1045775"/>
              </a:tblGrid>
              <a:tr h="52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station name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station name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trips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Duration (min)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Ratio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 Caltrain 2 (330 Townsend)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Townsend at 7th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5851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Townsend at 7th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 Caltrain (Townsend at 4th)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4614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0.0079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at Townsend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4424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0.0075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Steuart at Market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3958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at Townsend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3956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Folsom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 Caltrain (Townsend at 4th)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3849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Steuart at Market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at Townsend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3739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at South Park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at Sansome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3531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Temporary Transbay Terminal (Howard at Beale)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 Caltrain (Townsend at 4th)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33"/>
          <p:cNvSpPr txBox="1"/>
          <p:nvPr/>
        </p:nvSpPr>
        <p:spPr>
          <a:xfrm>
            <a:off x="1409400" y="2276925"/>
            <a:ext cx="83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5933555" y="2032575"/>
            <a:ext cx="190500" cy="122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A9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6261600" y="145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{E4DDE551-6250-4177-9FC6-8EF414A7C8DE}</a:tableStyleId>
              </a:tblPr>
              <a:tblGrid>
                <a:gridCol w="1522400"/>
                <a:gridCol w="1493725"/>
                <a:gridCol w="925250"/>
                <a:gridCol w="811625"/>
                <a:gridCol w="1046400"/>
              </a:tblGrid>
              <a:tr h="52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station name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station name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trips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Duration (min)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Ratio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0.0186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33"/>
                    </a:solidFill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0.0109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0.0105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Bryant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Bryant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Vallejo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University and Emerson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University and Emerson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at Townsend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Powell Street BART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at 10th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33"/>
          <p:cNvSpPr txBox="1"/>
          <p:nvPr>
            <p:ph idx="4294967295" type="title"/>
          </p:nvPr>
        </p:nvSpPr>
        <p:spPr>
          <a:xfrm>
            <a:off x="108725" y="62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l-PL" sz="3600"/>
              <a:t>Rankingi -  poniedziałek - piątek vs weekend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175153fed_2_0"/>
          <p:cNvSpPr txBox="1"/>
          <p:nvPr>
            <p:ph type="title"/>
          </p:nvPr>
        </p:nvSpPr>
        <p:spPr>
          <a:xfrm>
            <a:off x="152400" y="0"/>
            <a:ext cx="873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3600"/>
              <a:t>Brak dostępnych rowerów - statystyki</a:t>
            </a:r>
            <a:endParaRPr sz="3600"/>
          </a:p>
        </p:txBody>
      </p:sp>
      <p:graphicFrame>
        <p:nvGraphicFramePr>
          <p:cNvPr id="239" name="Google Shape;239;gf175153fed_2_0"/>
          <p:cNvGraphicFramePr/>
          <p:nvPr/>
        </p:nvGraphicFramePr>
        <p:xfrm>
          <a:off x="152400" y="15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{E4DDE551-6250-4177-9FC6-8EF414A7C8DE}</a:tableStyleId>
              </a:tblPr>
              <a:tblGrid>
                <a:gridCol w="816925"/>
                <a:gridCol w="973700"/>
                <a:gridCol w="2519625"/>
              </a:tblGrid>
              <a:tr h="2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Station ID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of time where no bikes are available / minutes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10-11-2014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28-5-2015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29-8-2014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10-9-2014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11-3-2015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15-1-2015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14-10-2014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31-3-2015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19-6-2014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29-7-2014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30-5-2015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7-10-2014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22-9-2013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31-8-2013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11-3-2015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11-6-2014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5-8-2015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4-8-2015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8-11-2014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l-P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gf175153fed_2_0"/>
          <p:cNvSpPr txBox="1"/>
          <p:nvPr/>
        </p:nvSpPr>
        <p:spPr>
          <a:xfrm>
            <a:off x="458325" y="1108750"/>
            <a:ext cx="3393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20 braku dostępności rowerów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f175153fed_2_0"/>
          <p:cNvSpPr txBox="1"/>
          <p:nvPr/>
        </p:nvSpPr>
        <p:spPr>
          <a:xfrm>
            <a:off x="4751300" y="1563850"/>
            <a:ext cx="66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Średnia długość braku dostępności rowerów  -</a:t>
            </a: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61 minut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Długość braku dostępności rowerów/stację/dzień</a:t>
            </a: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- 10,3 minuty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f175153fed_2_0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1374" y="2310419"/>
            <a:ext cx="7073451" cy="436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164275" y="91075"/>
            <a:ext cx="1092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3600"/>
              <a:t>Brak dostępnych rowerów - proponowane rozwiązanie</a:t>
            </a:r>
            <a:endParaRPr sz="3600"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164275" y="1375700"/>
            <a:ext cx="4363200" cy="2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957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-PL" sz="1800"/>
              <a:t>Dzięki wartościom współrzędnych geograficznych wyliczone zostały odległości między stacjami</a:t>
            </a:r>
            <a:endParaRPr sz="1800"/>
          </a:p>
          <a:p>
            <a:pPr indent="-369570" lvl="0" marL="457200" rtl="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●"/>
            </a:pPr>
            <a:r>
              <a:rPr lang="pl-PL" sz="1800"/>
              <a:t>Każda stacja w San Francisco ma sąsiadującą stację w odległości do 1000 m, a 94% stacji sąsiaduje z inną stacją w odległości do 500 m</a:t>
            </a:r>
            <a:endParaRPr sz="1800"/>
          </a:p>
        </p:txBody>
      </p:sp>
      <p:graphicFrame>
        <p:nvGraphicFramePr>
          <p:cNvPr id="250" name="Google Shape;250;p34"/>
          <p:cNvGraphicFramePr/>
          <p:nvPr/>
        </p:nvGraphicFramePr>
        <p:xfrm>
          <a:off x="4815525" y="141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{E4DDE551-6250-4177-9FC6-8EF414A7C8DE}</a:tableStyleId>
              </a:tblPr>
              <a:tblGrid>
                <a:gridCol w="1828800"/>
                <a:gridCol w="1657350"/>
                <a:gridCol w="809625"/>
                <a:gridCol w="962025"/>
                <a:gridCol w="809625"/>
                <a:gridCol w="809625"/>
              </a:tblGrid>
              <a:tr h="5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and Time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Station id with no bikes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Bikes available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 station id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Bikes available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between stations</a:t>
                      </a:r>
                      <a:endParaRPr b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312.83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323.79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480.72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258.51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291.65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389.49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400.05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415.96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336.45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465.4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2013-08-29 12:08:00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pic>
        <p:nvPicPr>
          <p:cNvPr id="251" name="Google Shape;251;p34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5" y="3446550"/>
            <a:ext cx="4651500" cy="28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838200" y="365125"/>
            <a:ext cx="105156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pl-PL"/>
              <a:t>Podsumowanie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216550" y="907950"/>
            <a:ext cx="11604900" cy="5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u="sng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l-PL" sz="1600"/>
              <a:t>Najwięcej stacji rowerowych, a także mieszczących się w nich stacji dokujących, zlokalizowanych jest w San Francisco. Z tego miasta  wyjechało także najwięcej rowerów.</a:t>
            </a:r>
            <a:endParaRPr sz="1600"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l-PL" sz="1600"/>
              <a:t>Rowery były chętniej wypożyczane w okresie wakacyjnym, chociaż ich intensywne użytkowanie zauważa się w ciągu całego badanego okresu.</a:t>
            </a:r>
            <a:endParaRPr sz="1600"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l-PL" sz="1600"/>
              <a:t>Zauważalna jest różnica w użytkowaniu rowerów pomiędzy subskrybentami a klientami - dotyczy to zarówno wybieranych przez nich tras, długości przejazdów jak i dni użytkowania. </a:t>
            </a:r>
            <a:r>
              <a:rPr i="1" lang="pl-PL" sz="1600"/>
              <a:t>Osoby posiadające subskrypcję</a:t>
            </a:r>
            <a:r>
              <a:rPr lang="pl-PL" sz="1600"/>
              <a:t> wykorzystują rowery regularnie, głównie w dni powszechne i są to krótkie przejazdy. W opisie bazy można znaleźć informację, że system oferuje 30 minut darmowego wypożyczenia dla subskrybenta. Użytkownicy sklasyfikowani jako </a:t>
            </a:r>
            <a:r>
              <a:rPr i="1" lang="pl-PL" sz="1600"/>
              <a:t>customer </a:t>
            </a:r>
            <a:r>
              <a:rPr lang="pl-PL" sz="1600"/>
              <a:t>wypożyczają rowery na dłuższy okres czasu i korzystają z nich częściej w weekend niż w dni robocze.</a:t>
            </a:r>
            <a:endParaRPr sz="1600"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l-PL" sz="1600"/>
              <a:t>Popularność tras zmienia się w zależności od tego czy są to dni powszechne czy weekendy.</a:t>
            </a:r>
            <a:endParaRPr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l-PL" sz="1600"/>
              <a:t>Przeprowadzona analiza korelacji wskazuje na brak związku pomiędzy ilością wypożyczeń rowerów oraz czasem trwania przejazdów z warunkami pogodowymi dla 10 najpopularniejszych tras, dotyczy to również rodzaju użytkowników oraz poszczególnych dni tygodnia.</a:t>
            </a:r>
            <a:endParaRPr sz="1600"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l-PL" sz="1600"/>
              <a:t>Istnieje związek pomiędzy średnią liczbą przejazdów a panującymi warunkami atmosferycznymi - szczególnie jeżeli chodzi o weekendy, gdzie zauważalny jest spadek liczby przejazdów w złych warunkach atmosferycznych.</a:t>
            </a:r>
            <a:endParaRPr sz="16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Plan prezentacji</a:t>
            </a:r>
            <a:endParaRPr/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838200" y="1825625"/>
            <a:ext cx="105156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/>
              <a:t>Cel projektu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/>
              <a:t>Podstawowe analizy pogody oraz przejazdów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/>
              <a:t>Najpopularniejsze trasy a pogoda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/>
              <a:t>Analiza ilości przejazdów w zależności od pogody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/>
              <a:t>Narzędzie biznesowe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pl-PL"/>
              <a:t>Podsumowanie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460800" y="2438950"/>
            <a:ext cx="527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Dziękujemy za uwagę!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/>
        </p:nvSpPr>
        <p:spPr>
          <a:xfrm>
            <a:off x="349581" y="1825631"/>
            <a:ext cx="1042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4"/>
          <p:cNvSpPr txBox="1"/>
          <p:nvPr>
            <p:ph type="title"/>
          </p:nvPr>
        </p:nvSpPr>
        <p:spPr>
          <a:xfrm>
            <a:off x="303975" y="155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Cel i krótki opis projektu</a:t>
            </a:r>
            <a:endParaRPr/>
          </a:p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49575" y="1165400"/>
            <a:ext cx="11004300" cy="5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005"/>
              <a:buNone/>
            </a:pPr>
            <a:r>
              <a:rPr b="1" lang="pl-PL" sz="2191"/>
              <a:t>Główny cel projektu</a:t>
            </a:r>
            <a:r>
              <a:rPr lang="pl-PL" sz="2391"/>
              <a:t>:</a:t>
            </a:r>
            <a:endParaRPr sz="23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137"/>
              <a:buNone/>
            </a:pPr>
            <a:r>
              <a:rPr lang="pl-PL" sz="2391"/>
              <a:t>S</a:t>
            </a:r>
            <a:r>
              <a:rPr lang="pl-PL" sz="2191"/>
              <a:t>prawdzenie czy i w jaki sposób warunki pogodowe wpływają na najpopularniejsze trasy rowerowe w rejonie San Francisco.</a:t>
            </a:r>
            <a:endParaRPr sz="23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t/>
            </a:r>
            <a:endParaRPr sz="21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rPr b="1" lang="pl-PL" sz="2191"/>
              <a:t>Wykorzystana baza danych:</a:t>
            </a:r>
            <a:endParaRPr b="1" sz="23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rPr lang="pl-PL" sz="2191" u="sng">
                <a:solidFill>
                  <a:schemeClr val="hlink"/>
                </a:solidFill>
                <a:hlinkClick r:id="rId3"/>
              </a:rPr>
              <a:t>https://www.kaggle.com/benhamner/sf-bay-area-bike-share#trip.csv</a:t>
            </a:r>
            <a:r>
              <a:rPr lang="pl-PL" sz="2191"/>
              <a:t> (Baza obejmuje rekordy od VIII 2013 do VIII 2015)</a:t>
            </a:r>
            <a:endParaRPr sz="23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t/>
            </a:r>
            <a:endParaRPr sz="21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005"/>
              <a:buNone/>
            </a:pPr>
            <a:r>
              <a:rPr b="1" lang="pl-PL" sz="2191"/>
              <a:t>Wykorzystane narzędzia:</a:t>
            </a:r>
            <a:endParaRPr b="1" sz="21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sz="2191"/>
              <a:t>W projekcie korzystano z języka zapytań SQL (PostgreSQL w narzędziu/aplikacji Dbeaver)</a:t>
            </a:r>
            <a:endParaRPr sz="21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sz="2191"/>
              <a:t>Wizualizacja danych w Microsoft Excel.</a:t>
            </a:r>
            <a:endParaRPr sz="23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t/>
            </a:r>
            <a:endParaRPr sz="21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rPr lang="pl-PL" sz="2191"/>
              <a:t>W analizie warunków pogodowych panujących w rejonie San Francisco uwzględniono wszystkie rekordy,</a:t>
            </a:r>
            <a:endParaRPr sz="23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rPr lang="pl-PL" sz="2191"/>
              <a:t>natomiast z analizy warunków panujących na najpopularniejszych trasach wykluczono wypożyczenia o czasie dłuższym niż 24h.</a:t>
            </a:r>
            <a:endParaRPr sz="23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t/>
            </a:r>
            <a:endParaRPr sz="21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95"/>
              <a:buFont typeface="Calibri"/>
              <a:buNone/>
            </a:pPr>
            <a:r>
              <a:rPr b="1" lang="pl-PL" sz="2191"/>
              <a:t>Wśród zarejestrowanych w poszczególnych stacjach czynników pogodowych do analizy ich wpływu wybrano:</a:t>
            </a:r>
            <a:endParaRPr b="1" sz="23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l-PL" sz="2191"/>
              <a:t>temperaturę</a:t>
            </a:r>
            <a:r>
              <a:rPr lang="pl-PL" sz="2191"/>
              <a:t>,</a:t>
            </a:r>
            <a:endParaRPr sz="23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l-PL" sz="2191"/>
              <a:t>zachmurzenie</a:t>
            </a:r>
            <a:r>
              <a:rPr lang="pl-PL" sz="2191"/>
              <a:t>,</a:t>
            </a:r>
            <a:endParaRPr sz="21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l-PL" sz="2191"/>
              <a:t>zjawiska pogodowe (mgła, deszcz, burza)</a:t>
            </a:r>
            <a:r>
              <a:rPr lang="pl-PL" sz="2191"/>
              <a:t>,</a:t>
            </a:r>
            <a:endParaRPr sz="21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sz="2191"/>
              <a:t>prędkość wiatru,</a:t>
            </a:r>
            <a:endParaRPr sz="21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sz="2191"/>
              <a:t>widoczność,</a:t>
            </a:r>
            <a:endParaRPr sz="2191"/>
          </a:p>
          <a:p>
            <a:pPr indent="-3469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sz="2191"/>
              <a:t>opady.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5"/>
          <p:cNvGraphicFramePr/>
          <p:nvPr/>
        </p:nvGraphicFramePr>
        <p:xfrm>
          <a:off x="347708" y="1017708"/>
          <a:ext cx="4572000" cy="27432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06" name="Google Shape;106;p25"/>
          <p:cNvGraphicFramePr/>
          <p:nvPr/>
        </p:nvGraphicFramePr>
        <p:xfrm>
          <a:off x="6096000" y="1017708"/>
          <a:ext cx="4572000" cy="27432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07" name="Google Shape;107;p25"/>
          <p:cNvGraphicFramePr/>
          <p:nvPr/>
        </p:nvGraphicFramePr>
        <p:xfrm>
          <a:off x="128032" y="3862968"/>
          <a:ext cx="5011352" cy="2854173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08" name="Google Shape;108;p25"/>
          <p:cNvSpPr txBox="1"/>
          <p:nvPr/>
        </p:nvSpPr>
        <p:spPr>
          <a:xfrm>
            <a:off x="5492228" y="4461942"/>
            <a:ext cx="609452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Stacje rowerowe, z których wyjechało najwięcej rowerów w ciągu jednego dnia każdego badanego miesiąca: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Harry Bridges Plaza (Ferry Building)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 Francisco Caltrain (Townsend at 4th)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 Francisco Caltrain 2 (330 Townsend)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5"/>
          <p:cNvSpPr txBox="1"/>
          <p:nvPr>
            <p:ph type="ctrTitle"/>
          </p:nvPr>
        </p:nvSpPr>
        <p:spPr>
          <a:xfrm>
            <a:off x="497150" y="140859"/>
            <a:ext cx="9374819" cy="675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l-PL" sz="3200"/>
              <a:t>Podstawowe informacje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6"/>
          <p:cNvGraphicFramePr/>
          <p:nvPr/>
        </p:nvGraphicFramePr>
        <p:xfrm>
          <a:off x="364578" y="727969"/>
          <a:ext cx="4705468" cy="294418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5" name="Google Shape;115;p26"/>
          <p:cNvSpPr txBox="1"/>
          <p:nvPr/>
        </p:nvSpPr>
        <p:spPr>
          <a:xfrm>
            <a:off x="6684076" y="439893"/>
            <a:ext cx="4066783" cy="84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6"/>
          <p:cNvGraphicFramePr/>
          <p:nvPr/>
        </p:nvGraphicFramePr>
        <p:xfrm>
          <a:off x="1032488" y="3912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{E4DDE551-6250-4177-9FC6-8EF414A7C8DE}</a:tableStyleId>
              </a:tblPr>
              <a:tblGrid>
                <a:gridCol w="1225675"/>
                <a:gridCol w="1771525"/>
              </a:tblGrid>
              <a:tr h="4823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Średnia liczba rowerów, która została wypożyczona w badanym okresie w poszczególne dni tygodnia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hMerge="1"/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avg_bikes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tuesday 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wednesday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18.62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thursday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monday  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friday  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saturday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sunday  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17" name="Google Shape;117;p26"/>
          <p:cNvGraphicFramePr/>
          <p:nvPr/>
        </p:nvGraphicFramePr>
        <p:xfrm>
          <a:off x="5202618" y="678443"/>
          <a:ext cx="6710363" cy="3043238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18" name="Google Shape;118;p26"/>
          <p:cNvGraphicFramePr/>
          <p:nvPr/>
        </p:nvGraphicFramePr>
        <p:xfrm>
          <a:off x="5070046" y="3702478"/>
          <a:ext cx="6715007" cy="3014663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19" name="Google Shape;119;p26"/>
          <p:cNvSpPr txBox="1"/>
          <p:nvPr/>
        </p:nvSpPr>
        <p:spPr>
          <a:xfrm>
            <a:off x="497150" y="140859"/>
            <a:ext cx="9374819" cy="67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Podstawowe informacje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220550" y="109600"/>
            <a:ext cx="115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warunków pogodowych panujących w rejonie San Francisco w zależności lokalizacji stacji pogodowej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27"/>
          <p:cNvGraphicFramePr/>
          <p:nvPr/>
        </p:nvGraphicFramePr>
        <p:xfrm>
          <a:off x="171834" y="672944"/>
          <a:ext cx="5601404" cy="259291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26" name="Google Shape;126;p27"/>
          <p:cNvGraphicFramePr/>
          <p:nvPr/>
        </p:nvGraphicFramePr>
        <p:xfrm>
          <a:off x="171833" y="3390420"/>
          <a:ext cx="5504811" cy="3077886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27" name="Google Shape;127;p27"/>
          <p:cNvGraphicFramePr/>
          <p:nvPr/>
        </p:nvGraphicFramePr>
        <p:xfrm>
          <a:off x="5773236" y="548385"/>
          <a:ext cx="6329864" cy="2842035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128" name="Google Shape;128;p27"/>
          <p:cNvGraphicFramePr/>
          <p:nvPr/>
        </p:nvGraphicFramePr>
        <p:xfrm>
          <a:off x="5773236" y="3429000"/>
          <a:ext cx="6418763" cy="3249948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291550" y="86675"/>
            <a:ext cx="70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użytkowników SF Bay Area Bike Share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28"/>
          <p:cNvGraphicFramePr/>
          <p:nvPr/>
        </p:nvGraphicFramePr>
        <p:xfrm>
          <a:off x="6244684" y="3783979"/>
          <a:ext cx="5712548" cy="275507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35" name="Google Shape;135;p28"/>
          <p:cNvGraphicFramePr/>
          <p:nvPr/>
        </p:nvGraphicFramePr>
        <p:xfrm>
          <a:off x="291548" y="3783978"/>
          <a:ext cx="5804452" cy="2825673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36" name="Google Shape;136;p28"/>
          <p:cNvSpPr txBox="1"/>
          <p:nvPr/>
        </p:nvSpPr>
        <p:spPr>
          <a:xfrm>
            <a:off x="0" y="3429000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l-PL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Współczynnik korelacji zdarzenie pogodowe i ilość tras w ciągu dnia: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l-PL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28"/>
          <p:cNvGraphicFramePr/>
          <p:nvPr/>
        </p:nvGraphicFramePr>
        <p:xfrm>
          <a:off x="6244684" y="548385"/>
          <a:ext cx="5712549" cy="2999979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138" name="Google Shape;138;p28"/>
          <p:cNvGraphicFramePr/>
          <p:nvPr/>
        </p:nvGraphicFramePr>
        <p:xfrm>
          <a:off x="291549" y="548385"/>
          <a:ext cx="5804452" cy="2880615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139400" y="235400"/>
            <a:ext cx="1187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analizy wpływu warunków pogodowych wybrano 10 najpopularniejszych tras: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p6"/>
          <p:cNvGraphicFramePr/>
          <p:nvPr/>
        </p:nvGraphicFramePr>
        <p:xfrm>
          <a:off x="2492439" y="825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{D39BC36D-0310-42F5-9689-7C897F09945B}</a:tableStyleId>
              </a:tblPr>
              <a:tblGrid>
                <a:gridCol w="2489200"/>
                <a:gridCol w="2489200"/>
                <a:gridCol w="800100"/>
                <a:gridCol w="8763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/>
                        <a:t>Start station 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/>
                        <a:t>End station 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/>
                        <a:t>No of trips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/>
                        <a:t>Avg duration [min]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50"/>
                          </a:solidFill>
                        </a:rPr>
                        <a:t>San Francisco Caltrain 2 (330 Townsend)</a:t>
                      </a:r>
                      <a:endParaRPr b="0" i="0" sz="11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50"/>
                          </a:solidFill>
                        </a:rPr>
                        <a:t>Townsend at 7th</a:t>
                      </a:r>
                      <a:endParaRPr b="0" i="0" sz="11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50"/>
                          </a:solidFill>
                        </a:rPr>
                        <a:t>      6 215 </a:t>
                      </a:r>
                      <a:endParaRPr b="0" i="0" sz="11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50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548135"/>
                          </a:solidFill>
                        </a:rPr>
                        <a:t>Harry Bridges Plaza (Ferry Building)</a:t>
                      </a:r>
                      <a:endParaRPr b="0" i="0" sz="11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548135"/>
                          </a:solidFill>
                        </a:rPr>
                        <a:t>Embarcadero at Sansome</a:t>
                      </a:r>
                      <a:endParaRPr b="0" i="0" sz="11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548135"/>
                          </a:solidFill>
                        </a:rPr>
                        <a:t>      6 164 </a:t>
                      </a:r>
                      <a:endParaRPr b="0" i="0" sz="11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548135"/>
                          </a:solidFill>
                        </a:rPr>
                        <a:t>21</a:t>
                      </a:r>
                      <a:endParaRPr b="0" i="0" sz="11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C000"/>
                          </a:solidFill>
                        </a:rPr>
                        <a:t>Townsend at 7th</a:t>
                      </a:r>
                      <a:endParaRPr b="0" i="0" sz="11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C000"/>
                          </a:solidFill>
                        </a:rPr>
                        <a:t>San Francisco Caltrain (Townsend at 4th)</a:t>
                      </a:r>
                      <a:endParaRPr b="0" i="0" sz="11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C000"/>
                          </a:solidFill>
                        </a:rPr>
                        <a:t>      5 041 </a:t>
                      </a:r>
                      <a:endParaRPr b="0" i="0" sz="11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C000"/>
                          </a:solidFill>
                        </a:rPr>
                        <a:t>5</a:t>
                      </a:r>
                      <a:endParaRPr b="0" i="0" sz="11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0000"/>
                          </a:solidFill>
                        </a:rPr>
                        <a:t>2nd at Townsend</a:t>
                      </a:r>
                      <a:endParaRPr b="0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0000"/>
                          </a:solidFill>
                        </a:rPr>
                        <a:t>Harry Bridges Plaza (Ferry Building)</a:t>
                      </a:r>
                      <a:endParaRPr b="0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0000"/>
                          </a:solidFill>
                        </a:rPr>
                        <a:t>      4 839 </a:t>
                      </a:r>
                      <a:endParaRPr b="0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FF0000"/>
                          </a:solidFill>
                        </a:rPr>
                        <a:t>10</a:t>
                      </a:r>
                      <a:endParaRPr b="0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C55A11"/>
                          </a:solidFill>
                        </a:rPr>
                        <a:t>Harry Bridges Plaza (Ferry Building)</a:t>
                      </a:r>
                      <a:endParaRPr b="0" i="0" sz="11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C55A11"/>
                          </a:solidFill>
                        </a:rPr>
                        <a:t>2nd at Townsend</a:t>
                      </a:r>
                      <a:endParaRPr b="0" i="0" sz="11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C55A11"/>
                          </a:solidFill>
                        </a:rPr>
                        <a:t>      4 357 </a:t>
                      </a:r>
                      <a:endParaRPr b="0" i="0" sz="11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C55A11"/>
                          </a:solidFill>
                        </a:rPr>
                        <a:t>11</a:t>
                      </a:r>
                      <a:endParaRPr b="0" i="0" sz="11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030A0"/>
                          </a:solidFill>
                        </a:rPr>
                        <a:t>Embarcadero at Sansome</a:t>
                      </a:r>
                      <a:endParaRPr b="0" i="0" sz="11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030A0"/>
                          </a:solidFill>
                        </a:rPr>
                        <a:t>Steuart at Market</a:t>
                      </a:r>
                      <a:endParaRPr b="0" i="0" sz="11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030A0"/>
                          </a:solidFill>
                        </a:rPr>
                        <a:t>      4 269 </a:t>
                      </a:r>
                      <a:endParaRPr b="0" i="0" sz="11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030A0"/>
                          </a:solidFill>
                        </a:rPr>
                        <a:t>9</a:t>
                      </a:r>
                      <a:endParaRPr b="0" i="0" sz="11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70C0"/>
                          </a:solidFill>
                        </a:rPr>
                        <a:t>Embarcadero at Folsom</a:t>
                      </a:r>
                      <a:endParaRPr b="0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70C0"/>
                          </a:solidFill>
                        </a:rPr>
                        <a:t>San Francisco Caltrain (Townsend at 4th)</a:t>
                      </a:r>
                      <a:endParaRPr b="0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70C0"/>
                          </a:solidFill>
                        </a:rPr>
                        <a:t>      3 966 </a:t>
                      </a:r>
                      <a:endParaRPr b="0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70C0"/>
                          </a:solidFill>
                        </a:rPr>
                        <a:t>12</a:t>
                      </a:r>
                      <a:endParaRPr b="0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F0"/>
                          </a:solidFill>
                        </a:rPr>
                        <a:t>Steuart at Market</a:t>
                      </a:r>
                      <a:endParaRPr b="0" i="0" sz="11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F0"/>
                          </a:solidFill>
                        </a:rPr>
                        <a:t>2nd at Townsend</a:t>
                      </a:r>
                      <a:endParaRPr b="0" i="0" sz="11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F0"/>
                          </a:solidFill>
                        </a:rPr>
                        <a:t>      3 903 </a:t>
                      </a:r>
                      <a:endParaRPr b="0" i="0" sz="11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00B0F0"/>
                          </a:solidFill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F6000"/>
                          </a:solidFill>
                        </a:rPr>
                        <a:t>2nd at South Park</a:t>
                      </a:r>
                      <a:endParaRPr b="0" i="0" sz="11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F6000"/>
                          </a:solidFill>
                        </a:rPr>
                        <a:t>Market at Sansome</a:t>
                      </a:r>
                      <a:endParaRPr b="0" i="0" sz="11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F6000"/>
                          </a:solidFill>
                        </a:rPr>
                        <a:t>      3 627 </a:t>
                      </a:r>
                      <a:endParaRPr b="0" i="0" sz="11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>
                          <a:solidFill>
                            <a:srgbClr val="7F6000"/>
                          </a:solidFill>
                        </a:rPr>
                        <a:t>9</a:t>
                      </a:r>
                      <a:endParaRPr b="0" i="0" sz="11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/>
                        <a:t>San Francisco Caltrain (Townsend at 4th)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/>
                        <a:t>Harry Bridges Plaza (Ferry Building)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/>
                        <a:t>      3 622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19050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cap="none" strike="noStrike"/>
                        <a:t>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95250" marL="6350" anchor="ctr"/>
                </a:tc>
              </a:tr>
            </a:tbl>
          </a:graphicData>
        </a:graphic>
      </p:graphicFrame>
      <p:graphicFrame>
        <p:nvGraphicFramePr>
          <p:cNvPr id="145" name="Google Shape;145;p6"/>
          <p:cNvGraphicFramePr/>
          <p:nvPr/>
        </p:nvGraphicFramePr>
        <p:xfrm>
          <a:off x="374907" y="35421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{D39BC36D-0310-42F5-9689-7C897F09945B}</a:tableStyleId>
              </a:tblPr>
              <a:tblGrid>
                <a:gridCol w="1921450"/>
                <a:gridCol w="2172475"/>
                <a:gridCol w="693475"/>
                <a:gridCol w="552325"/>
              </a:tblGrid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Start station name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End station name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No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[min]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50"/>
                          </a:solidFill>
                        </a:rPr>
                        <a:t>San Francisco Caltrain 2 (330 Townsend)</a:t>
                      </a:r>
                      <a:endParaRPr b="0" i="0" sz="9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50"/>
                          </a:solidFill>
                        </a:rPr>
                        <a:t>Townsend at 7th</a:t>
                      </a:r>
                      <a:endParaRPr b="0" i="0" sz="9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50"/>
                          </a:solidFill>
                        </a:rPr>
                        <a:t>            6 049 </a:t>
                      </a:r>
                      <a:endParaRPr b="0" i="0" sz="9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50"/>
                          </a:solidFill>
                        </a:rPr>
                        <a:t>5</a:t>
                      </a:r>
                      <a:endParaRPr b="0" i="0" sz="9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C000"/>
                          </a:solidFill>
                        </a:rPr>
                        <a:t>Townsend at 7th</a:t>
                      </a:r>
                      <a:endParaRPr b="0" i="0" sz="9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C000"/>
                          </a:solidFill>
                        </a:rPr>
                        <a:t>San Francisco Caltrain (Townsend at 4th)</a:t>
                      </a:r>
                      <a:endParaRPr b="0" i="0" sz="9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C000"/>
                          </a:solidFill>
                        </a:rPr>
                        <a:t>            4 864 </a:t>
                      </a:r>
                      <a:endParaRPr b="0" i="0" sz="9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C000"/>
                          </a:solidFill>
                        </a:rPr>
                        <a:t>4</a:t>
                      </a:r>
                      <a:endParaRPr b="0" i="0" sz="900" u="none" cap="none" strike="noStrike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0000"/>
                          </a:solidFill>
                        </a:rPr>
                        <a:t>2nd at Townsend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0000"/>
                          </a:solidFill>
                        </a:rPr>
                        <a:t>Harry Bridges Plaza (Ferry Building)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0000"/>
                          </a:solidFill>
                        </a:rPr>
                        <a:t>            4 319 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FF0000"/>
                          </a:solidFill>
                        </a:rPr>
                        <a:t>9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C55A11"/>
                          </a:solidFill>
                        </a:rPr>
                        <a:t>Harry Bridges Plaza (Ferry Building)</a:t>
                      </a:r>
                      <a:endParaRPr b="0" i="0" sz="9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C55A11"/>
                          </a:solidFill>
                        </a:rPr>
                        <a:t>2nd at Townsend</a:t>
                      </a:r>
                      <a:endParaRPr b="0" i="0" sz="9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C55A11"/>
                          </a:solidFill>
                        </a:rPr>
                        <a:t>            3 926 </a:t>
                      </a:r>
                      <a:endParaRPr b="0" i="0" sz="9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C55A11"/>
                          </a:solidFill>
                        </a:rPr>
                        <a:t>10</a:t>
                      </a:r>
                      <a:endParaRPr b="0" i="0" sz="9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70C0"/>
                          </a:solidFill>
                        </a:rPr>
                        <a:t>Embarcadero at Folsom</a:t>
                      </a:r>
                      <a:endParaRPr b="0" i="0" sz="9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70C0"/>
                          </a:solidFill>
                        </a:rPr>
                        <a:t>San Francisco Caltrain (Townsend at 4th)</a:t>
                      </a:r>
                      <a:endParaRPr b="0" i="0" sz="9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70C0"/>
                          </a:solidFill>
                        </a:rPr>
                        <a:t>            3 815 </a:t>
                      </a:r>
                      <a:endParaRPr b="0" i="0" sz="9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70C0"/>
                          </a:solidFill>
                        </a:rPr>
                        <a:t>11</a:t>
                      </a:r>
                      <a:endParaRPr b="0" i="0" sz="9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030A0"/>
                          </a:solidFill>
                        </a:rPr>
                        <a:t>Embarcadero at Sansome</a:t>
                      </a:r>
                      <a:endParaRPr b="0" i="0" sz="9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030A0"/>
                          </a:solidFill>
                        </a:rPr>
                        <a:t>Steuart at Market</a:t>
                      </a:r>
                      <a:endParaRPr b="0" i="0" sz="9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030A0"/>
                          </a:solidFill>
                        </a:rPr>
                        <a:t>            3 801 </a:t>
                      </a:r>
                      <a:endParaRPr b="0" i="0" sz="9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030A0"/>
                          </a:solidFill>
                        </a:rPr>
                        <a:t>7</a:t>
                      </a:r>
                      <a:endParaRPr b="0" i="0" sz="900" u="none" cap="none" strike="noStrike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F0"/>
                          </a:solidFill>
                        </a:rPr>
                        <a:t>Steuart at Market</a:t>
                      </a:r>
                      <a:endParaRPr b="0" i="0" sz="9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F0"/>
                          </a:solidFill>
                        </a:rPr>
                        <a:t>2nd at Townsend</a:t>
                      </a:r>
                      <a:endParaRPr b="0" i="0" sz="9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F0"/>
                          </a:solidFill>
                        </a:rPr>
                        <a:t>            3 718 </a:t>
                      </a:r>
                      <a:endParaRPr b="0" i="0" sz="9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00B0F0"/>
                          </a:solidFill>
                        </a:rPr>
                        <a:t>9</a:t>
                      </a:r>
                      <a:endParaRPr b="0" i="0" sz="900" u="none" cap="none" strike="noStrike">
                        <a:solidFill>
                          <a:srgbClr val="00B0F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F6000"/>
                          </a:solidFill>
                        </a:rPr>
                        <a:t>2nd at South Park</a:t>
                      </a:r>
                      <a:endParaRPr b="0" i="0" sz="9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F6000"/>
                          </a:solidFill>
                        </a:rPr>
                        <a:t>Market at Sansome</a:t>
                      </a:r>
                      <a:endParaRPr b="0" i="0" sz="9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F6000"/>
                          </a:solidFill>
                        </a:rPr>
                        <a:t>            3 516 </a:t>
                      </a:r>
                      <a:endParaRPr b="0" i="0" sz="9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7F6000"/>
                          </a:solidFill>
                        </a:rPr>
                        <a:t>9</a:t>
                      </a:r>
                      <a:endParaRPr b="0" i="0" sz="900" u="none" cap="none" strike="noStrike">
                        <a:solidFill>
                          <a:srgbClr val="7F6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548135"/>
                          </a:solidFill>
                        </a:rPr>
                        <a:t>Harry Bridges Plaza (Ferry Building)</a:t>
                      </a:r>
                      <a:endParaRPr b="0" i="0" sz="9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548135"/>
                          </a:solidFill>
                        </a:rPr>
                        <a:t>Embarcadero at Sansome</a:t>
                      </a:r>
                      <a:endParaRPr b="0" i="0" sz="9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548135"/>
                          </a:solidFill>
                        </a:rPr>
                        <a:t>            3 455 </a:t>
                      </a:r>
                      <a:endParaRPr b="0" i="0" sz="9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rgbClr val="548135"/>
                          </a:solidFill>
                        </a:rPr>
                        <a:t>8</a:t>
                      </a:r>
                      <a:endParaRPr b="0" i="0" sz="9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/>
                        <a:t>Temporary Transbay Terminal (Howard at Beale)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/>
                        <a:t>San Francisco Caltrain (Townsend at 4th)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/>
                        <a:t>            3 445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/>
                        <a:t>11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146" name="Google Shape;146;p6"/>
          <p:cNvSpPr txBox="1"/>
          <p:nvPr/>
        </p:nvSpPr>
        <p:spPr>
          <a:xfrm>
            <a:off x="656650" y="3280536"/>
            <a:ext cx="9092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l-P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6"/>
          <p:cNvGraphicFramePr/>
          <p:nvPr/>
        </p:nvGraphicFramePr>
        <p:xfrm>
          <a:off x="6477384" y="35421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{D39BC36D-0310-42F5-9689-7C897F09945B}</a:tableStyleId>
              </a:tblPr>
              <a:tblGrid>
                <a:gridCol w="1921450"/>
                <a:gridCol w="2172475"/>
                <a:gridCol w="693475"/>
                <a:gridCol w="552325"/>
              </a:tblGrid>
              <a:tr h="55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Start station name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End station name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No of trips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l-PL" sz="900" u="none" cap="none" strike="noStrike"/>
                        <a:t>Avg duration [min]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400" u="none" cap="none" strike="noStrike">
                        <a:solidFill>
                          <a:srgbClr val="548135"/>
                        </a:solidFill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400" u="none" cap="none" strike="noStrike">
                        <a:solidFill>
                          <a:srgbClr val="548135"/>
                        </a:solidFill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2 709 </a:t>
                      </a:r>
                      <a:endParaRPr sz="1400" u="none" cap="none" strike="noStrike">
                        <a:solidFill>
                          <a:srgbClr val="548135"/>
                        </a:solidFill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400" u="none" cap="none" strike="noStrike">
                        <a:solidFill>
                          <a:srgbClr val="548135"/>
                        </a:solidFill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1 843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1 489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1 237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Vallejo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1 006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University and Emerson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University and Emerson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831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Vallejo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650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Steuart at Market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630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at 4th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at 4th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604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Powell at Post (Union Square)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Powell at Post (Union Square)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576 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181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148" name="Google Shape;148;p6"/>
          <p:cNvSpPr txBox="1"/>
          <p:nvPr/>
        </p:nvSpPr>
        <p:spPr>
          <a:xfrm>
            <a:off x="6806538" y="3280536"/>
            <a:ext cx="85792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l-P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250896" y="309100"/>
            <a:ext cx="886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korelacji danych w zależności od czynnika pogodowego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9"/>
          <p:cNvGraphicFramePr/>
          <p:nvPr/>
        </p:nvGraphicFramePr>
        <p:xfrm>
          <a:off x="513662" y="14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{D39BC36D-0310-42F5-9689-7C897F09945B}</a:tableStyleId>
              </a:tblPr>
              <a:tblGrid>
                <a:gridCol w="1084675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49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trips per day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avg duration of trips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trips per day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avg duration of trips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trips per day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avg duration of trips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trips per day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avg duration of trips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trips per day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avg duration of trips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trips per day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avg duration of trips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trips per day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avg duration of trips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</a:tr>
              <a:tr h="47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10 the most popular routes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10 the most popular routes </a:t>
                      </a:r>
                      <a:br>
                        <a:rPr b="1" lang="pl-PL" sz="1000" u="none" cap="none" strike="noStrike"/>
                      </a:br>
                      <a:r>
                        <a:rPr b="1" lang="pl-PL" sz="1000" u="none" cap="none" strike="noStrike"/>
                        <a:t>subscriber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10 the most popular routes </a:t>
                      </a:r>
                      <a:br>
                        <a:rPr b="1" lang="pl-PL" sz="1000" u="none" cap="none" strike="noStrike"/>
                      </a:br>
                      <a:r>
                        <a:rPr b="1" lang="pl-PL" sz="1000" u="none" cap="none" strike="noStrike"/>
                        <a:t>customer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10 the most popular routes </a:t>
                      </a:r>
                      <a:br>
                        <a:rPr b="1" lang="pl-PL" sz="1000" u="none" cap="none" strike="noStrike"/>
                      </a:br>
                      <a:r>
                        <a:rPr b="1" lang="pl-PL" sz="1000" u="none" cap="none" strike="noStrike"/>
                        <a:t>weekend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10 the most popular routes </a:t>
                      </a:r>
                      <a:br>
                        <a:rPr b="1" lang="pl-PL" sz="1000" u="none" cap="none" strike="noStrike"/>
                      </a:br>
                      <a:r>
                        <a:rPr b="1" lang="pl-PL" sz="1000" u="none" cap="none" strike="noStrike"/>
                        <a:t> weekdays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10 the most popular routes </a:t>
                      </a:r>
                      <a:br>
                        <a:rPr b="1" lang="pl-PL" sz="1000" u="none" cap="none" strike="noStrike"/>
                      </a:br>
                      <a:r>
                        <a:rPr b="1" lang="pl-PL" sz="1000" u="none" cap="none" strike="noStrike"/>
                        <a:t>weekend &amp; customer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10 the most popular routes </a:t>
                      </a:r>
                      <a:br>
                        <a:rPr b="1" lang="pl-PL" sz="1000" u="none" cap="none" strike="noStrike"/>
                      </a:br>
                      <a:r>
                        <a:rPr b="1" lang="pl-PL" sz="1000" u="none" cap="none" strike="noStrike"/>
                        <a:t>weekdays &amp; customer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 hMerge="1"/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cloud cover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min temperature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mean temperature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0,051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0,051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0,051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max temperature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0,050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mean wind speed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max wind speed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mean visibility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0,040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0,016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0,031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precipitation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-0,032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-0,038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-0,034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-0,033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-0,039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-0,038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rain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-0,023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rain-thunderstorm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fog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  <a:tr h="2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l-PL" sz="1000" u="none" cap="none" strike="noStrike"/>
                        <a:t>fog-rain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5700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l-PL" sz="1000" u="none" cap="none" strike="noStrike"/>
                        <a:t>-0,007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00" marB="0" marR="85625" marL="57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2021-10-07T07:55:32Z</dcterms:created>
  <dc:creator>Maria Onuszko</dc:creator>
</cp:coreProperties>
</file>