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80" d="100"/>
          <a:sy n="80" d="100"/>
        </p:scale>
        <p:origin x="4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CBA02E-4313-4181-ADE6-80742EF7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87FD30-FB19-4E6D-A644-B6DDAB21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8B9E0F-F460-4F58-A8F8-570B4C1B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7E5CA5-CB34-4A0E-863B-B9BD9B9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DA5521-6592-4483-A47D-CBDB1C5A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01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0F1703-CAA5-4B33-B861-B4065D41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CD3BF0-4B19-465B-BC1D-DD8ED75A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4E8A8E-91F3-428D-8182-52C7F409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893EF1-81BA-441C-BFF7-F6207301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393183-E6FE-4A16-B942-78B87A6F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6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DC13D0-9435-4AC8-8A80-B9B8E09FD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EED7FCD-711C-4D51-92F5-4F2972A5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3EEC45-3726-49E3-BA62-60C10A7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64948D-1EBC-4F05-81A5-4590DFE1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F617AD-A4B0-4F65-A1E0-A0108DEE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74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835992-D087-45E1-BCAE-07DC1F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0C5991-6F1D-48A5-B261-B6AC3785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215E4D-8B97-4976-83EE-B43A7234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14CCF9-0781-4830-B13D-B15E4776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92DECA-C8A3-4957-8B35-C84BE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2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F074AB-5DBF-4603-810A-30C2E1DA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F26DDC-E2A6-4B2E-9B3B-542B8E17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B61083-A065-4373-81C5-BE3F68A1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7B6FAA-C183-42D3-8A70-E399E93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BAB1B-F79B-4B59-90BA-E7FD801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98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25AF7-5FB4-4274-B9CD-91861975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A06917-9CAF-4FD9-BB9E-540B2C71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B1E3D7-921F-43BD-B490-44897A68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E84F195-0837-44DC-966F-AB5B7840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E95F96-9DDC-4386-9EFA-DE66C823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082FE6-2BCF-4F90-9391-1F2D6823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4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9AE42B-3049-415D-96EB-AD4DE5A0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E5A791-2C21-4CF4-BD2F-3AE3DF95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AA0D54-7CB5-4752-A064-A33EDC174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4316BA-AB70-45E9-8E65-50961B975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33EA489-4167-47F5-9DBF-58CF1F378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9431488-6AF9-4246-B2DA-D9E6CF9C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6D3B7D7-FD36-4F9E-9D48-741BA076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2216D74-0C84-4596-9862-C5E3A92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1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9760A2-9106-46C2-996F-3ABF0870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89C9C72-FC93-4A0E-8C6B-2EB54E40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CC5A44-67A1-48A6-AF49-EDE346A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01E1F4E-193C-4B8C-952E-4F3EE29F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4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0D138A0-6CD1-4F1B-AFF5-42C98E97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B49BAC-99E0-42B6-B3A0-DD56A248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756242-69C5-48C4-809A-3209CE78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37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17032E-39E6-47A8-BEDD-D0F5CD0B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98215C-CE89-4B99-A07A-E20873F3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E43C0E-D0E5-4C69-8106-57BA3F2EE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F2CFFA-8E80-474A-ACE2-077AFC67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095275-1045-43A4-88F9-7914E190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6C7760-C7C4-4DA8-A51E-E88DA340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6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8B391A-8D00-4B15-9C4F-1C6FA001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E1A7719-A5D0-4327-B34C-014E3C9F5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6F20FC-66E4-4313-8988-EEA502EF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76FE76-0FF3-4F37-AC39-CF325820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4E9F8B-B43E-4E0D-90B4-E40929AD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CE4F5F-39F6-48AC-803C-DF2697C7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35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A362A95-2CAB-4F6B-8FF5-DE2F0181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AC597B-BFFC-4CE3-84F7-1CAB60ED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5FD9F1-4DD4-4F0A-B90C-893C92001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3A89-D3A8-4D13-943C-1BFC5D2ED7BC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8DDC44-FA1B-4B28-9076-E8AA713F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2D1952-B78F-4278-A16C-5088746D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4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CF8E177-E082-4C61-9851-04146046DB97}"/>
              </a:ext>
            </a:extLst>
          </p:cNvPr>
          <p:cNvSpPr txBox="1"/>
          <p:nvPr/>
        </p:nvSpPr>
        <p:spPr>
          <a:xfrm>
            <a:off x="8533864" y="4255571"/>
            <a:ext cx="3067089" cy="225913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 sz="1600" b="1" i="0" u="none" strike="noStrike" baseline="0" dirty="0">
                <a:latin typeface="Calibri-Bold"/>
              </a:rPr>
              <a:t>Grupa </a:t>
            </a:r>
            <a:r>
              <a:rPr lang="pl-PL" sz="1600" b="1" i="0" u="none" strike="noStrike" baseline="0" dirty="0" err="1">
                <a:latin typeface="Calibri-Bold"/>
              </a:rPr>
              <a:t>nonamezzz</a:t>
            </a:r>
            <a:endParaRPr lang="pl-PL" sz="1600" b="1" i="0" u="none" strike="noStrike" baseline="0" dirty="0">
              <a:latin typeface="Calibri-Bold"/>
            </a:endParaRP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Barbara 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Gradzik</a:t>
            </a:r>
            <a:r>
              <a:rPr lang="pl-PL" sz="1600" b="0" i="0" u="none" strike="noStrike" baseline="0" dirty="0">
                <a:latin typeface="Calibri" panose="020F0502020204030204" pitchFamily="34" charset="0"/>
              </a:rPr>
              <a:t> - 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Hupa</a:t>
            </a:r>
            <a:r>
              <a:rPr lang="pl-PL" sz="1600" b="0" i="0" u="none" strike="noStrike" baseline="0" dirty="0" err="1">
                <a:latin typeface="ArialMT"/>
              </a:rPr>
              <a:t>ł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o</a:t>
            </a:r>
            <a:endParaRPr lang="pl-PL" sz="1600" b="0" i="0" u="none" strike="noStrike" baseline="0" dirty="0">
              <a:latin typeface="Calibri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Iwona Onuszko</a:t>
            </a: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Micha</a:t>
            </a:r>
            <a:r>
              <a:rPr lang="pl-PL" sz="1600" b="0" i="0" u="none" strike="noStrike" baseline="0" dirty="0">
                <a:latin typeface="ArialMT"/>
              </a:rPr>
              <a:t>ł </a:t>
            </a:r>
            <a:r>
              <a:rPr lang="pl-PL" sz="1600" b="0" i="0" u="none" strike="noStrike" baseline="0" dirty="0">
                <a:latin typeface="Calibri" panose="020F0502020204030204" pitchFamily="34" charset="0"/>
              </a:rPr>
              <a:t>Mielniczek</a:t>
            </a:r>
            <a:endParaRPr lang="pl-PL" sz="16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070E44-789E-456A-8598-38B1C5F6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810" y="1232453"/>
            <a:ext cx="8628755" cy="11370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l-PL" sz="4800" b="1" dirty="0"/>
              <a:t>Jak kosztowne jest zdrowie?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B9460F-1B21-4D89-9D48-23D9B389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46" y="3071310"/>
            <a:ext cx="5845798" cy="2146851"/>
          </a:xfrm>
        </p:spPr>
        <p:txBody>
          <a:bodyPr>
            <a:noAutofit/>
          </a:bodyPr>
          <a:lstStyle/>
          <a:p>
            <a:pPr algn="l"/>
            <a:r>
              <a:rPr lang="pl-PL" sz="2000" dirty="0"/>
              <a:t>a. określane kosztów zdrowia na podstawie parametrów ubezpieczonego</a:t>
            </a:r>
          </a:p>
          <a:p>
            <a:pPr algn="l"/>
            <a:r>
              <a:rPr lang="pl-PL" sz="2000" dirty="0"/>
              <a:t>b. aplikacja pomagająca wyznaczyć progi ubezpieczenia </a:t>
            </a:r>
          </a:p>
          <a:p>
            <a:pPr algn="l"/>
            <a:endParaRPr lang="pl-PL" sz="2000" dirty="0"/>
          </a:p>
          <a:p>
            <a:pPr algn="l"/>
            <a:r>
              <a:rPr lang="pl-PL" sz="2000" dirty="0">
                <a:hlinkClick r:id="rId2"/>
              </a:rPr>
              <a:t>https://www.kaggle.com/mirichoi0218/insurance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874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E00E232-96E5-4DA9-9AD7-04D85C64748B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Charakterystyka grup klientów w zależności od poziomu opłat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9D93183-8F0A-41E9-85AC-9C7E04D8D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90" y="1483904"/>
            <a:ext cx="9720000" cy="38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3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89374FA-B15E-4E66-8B4E-3BE70443B168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Charakterystyka grup klientów w zależności od poziomu opłat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4C87C98-ACBB-40C5-BD6C-A42E39F07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483904"/>
            <a:ext cx="9720000" cy="38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97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359CF57-0141-4AC6-AC6B-5B7A3C71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90" y="1470657"/>
            <a:ext cx="9720000" cy="3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0E9F371-AEEC-48AA-BB0D-8D312BB0570D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Charakterystyka grup klientów w zależności od poziomu opłat</a:t>
            </a:r>
          </a:p>
        </p:txBody>
      </p:sp>
    </p:spTree>
    <p:extLst>
      <p:ext uri="{BB962C8B-B14F-4D97-AF65-F5344CB8AC3E}">
        <p14:creationId xmlns:p14="http://schemas.microsoft.com/office/powerpoint/2010/main" val="306091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77D5B0B-EEE1-4B64-96B1-F786FD37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616704"/>
            <a:ext cx="9720000" cy="36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BAE1174-895A-4A4A-ACA5-0BDC44CA053C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Charakterystyka grup klientów w zależności od poziomu opłat</a:t>
            </a:r>
          </a:p>
        </p:txBody>
      </p:sp>
    </p:spTree>
    <p:extLst>
      <p:ext uri="{BB962C8B-B14F-4D97-AF65-F5344CB8AC3E}">
        <p14:creationId xmlns:p14="http://schemas.microsoft.com/office/powerpoint/2010/main" val="109190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09E4341-E994-4B9B-8240-A39C8AC2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522591"/>
            <a:ext cx="9720000" cy="38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78C2B12-8DFC-4B2A-AB1D-5B8EC076AA89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Charakterystyka grup klientów w zależności od poziomu opłat</a:t>
            </a:r>
          </a:p>
        </p:txBody>
      </p:sp>
    </p:spTree>
    <p:extLst>
      <p:ext uri="{BB962C8B-B14F-4D97-AF65-F5344CB8AC3E}">
        <p14:creationId xmlns:p14="http://schemas.microsoft.com/office/powerpoint/2010/main" val="35861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566E0CA-34B2-4451-8C68-F3025243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36" y="1975640"/>
            <a:ext cx="2524925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Liczba rekordów w bazie danych: 1338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Wyróżniki dostępne w bazie danych: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sex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bmi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children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smoker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region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charges</a:t>
            </a: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CE787F70-7C3A-4A04-9534-DEEE78C2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44" y="127794"/>
            <a:ext cx="7094759" cy="673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13542D0-46CC-468A-AC47-C0C389890222}"/>
              </a:ext>
            </a:extLst>
          </p:cNvPr>
          <p:cNvSpPr txBox="1"/>
          <p:nvPr/>
        </p:nvSpPr>
        <p:spPr>
          <a:xfrm>
            <a:off x="163524" y="127794"/>
            <a:ext cx="3365948" cy="470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800" b="1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/>
              <a:t>Analiza zbioru danych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49396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3A52E03-D101-4206-88E9-84394B4D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30" y="742950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8CE001E-FA6D-4F5D-A58B-9F207084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30" y="3723943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EBE7FF1-726B-491D-B470-377EEC8AE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36" y="742950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BD64E54-3191-42FA-BADC-DAF68E96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36" y="3723943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8ECDFD3-7399-41BB-8859-AA933613CB23}"/>
              </a:ext>
            </a:extLst>
          </p:cNvPr>
          <p:cNvSpPr txBox="1"/>
          <p:nvPr/>
        </p:nvSpPr>
        <p:spPr>
          <a:xfrm>
            <a:off x="163524" y="127794"/>
            <a:ext cx="3365948" cy="470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800" b="1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/>
              <a:t>Analiza zbioru danych</a:t>
            </a:r>
          </a:p>
        </p:txBody>
      </p:sp>
    </p:spTree>
    <p:extLst>
      <p:ext uri="{BB962C8B-B14F-4D97-AF65-F5344CB8AC3E}">
        <p14:creationId xmlns:p14="http://schemas.microsoft.com/office/powerpoint/2010/main" val="262478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B0671E7-AB0B-4689-BAE3-3EA49DB3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30" y="864415"/>
            <a:ext cx="5704564" cy="533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0AC78B7-6479-4DF2-83A4-C1076836296C}"/>
              </a:ext>
            </a:extLst>
          </p:cNvPr>
          <p:cNvSpPr txBox="1"/>
          <p:nvPr/>
        </p:nvSpPr>
        <p:spPr>
          <a:xfrm>
            <a:off x="163524" y="127794"/>
            <a:ext cx="3365948" cy="470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800" b="1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/>
              <a:t>Analiza zbioru danych</a:t>
            </a:r>
          </a:p>
        </p:txBody>
      </p:sp>
    </p:spTree>
    <p:extLst>
      <p:ext uri="{BB962C8B-B14F-4D97-AF65-F5344CB8AC3E}">
        <p14:creationId xmlns:p14="http://schemas.microsoft.com/office/powerpoint/2010/main" val="199373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17B70F3-6971-40BC-978F-517981AB1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61913"/>
            <a:ext cx="7343775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E68A426-43C0-41F1-BC0B-78FCEC260150}"/>
              </a:ext>
            </a:extLst>
          </p:cNvPr>
          <p:cNvSpPr txBox="1"/>
          <p:nvPr/>
        </p:nvSpPr>
        <p:spPr>
          <a:xfrm>
            <a:off x="163524" y="127794"/>
            <a:ext cx="2190062" cy="882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800" b="1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/>
              <a:t>Analiza zbioru danych</a:t>
            </a:r>
          </a:p>
        </p:txBody>
      </p:sp>
    </p:spTree>
    <p:extLst>
      <p:ext uri="{BB962C8B-B14F-4D97-AF65-F5344CB8AC3E}">
        <p14:creationId xmlns:p14="http://schemas.microsoft.com/office/powerpoint/2010/main" val="179775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CD9F749-3095-4268-888E-A74650C203CE}"/>
              </a:ext>
            </a:extLst>
          </p:cNvPr>
          <p:cNvSpPr txBox="1"/>
          <p:nvPr/>
        </p:nvSpPr>
        <p:spPr>
          <a:xfrm>
            <a:off x="163524" y="127794"/>
            <a:ext cx="5028678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Analiza modeli prognostycznych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4CB641E-C901-43D3-BAFB-461637B8C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14535"/>
              </p:ext>
            </p:extLst>
          </p:nvPr>
        </p:nvGraphicFramePr>
        <p:xfrm>
          <a:off x="1256306" y="1623853"/>
          <a:ext cx="4055165" cy="1524000"/>
        </p:xfrm>
        <a:graphic>
          <a:graphicData uri="http://schemas.openxmlformats.org/drawingml/2006/table">
            <a:tbl>
              <a:tblPr/>
              <a:tblGrid>
                <a:gridCol w="855183">
                  <a:extLst>
                    <a:ext uri="{9D8B030D-6E8A-4147-A177-3AD203B41FA5}">
                      <a16:colId xmlns:a16="http://schemas.microsoft.com/office/drawing/2014/main" val="428144915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22080928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59504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score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train_set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test_set</a:t>
                      </a:r>
                      <a:endParaRPr lang="pl-PL" sz="14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32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86.04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87.12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20,443,271.72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18,883,368.46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6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4,521.42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4,345.50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2,539.09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2,424.17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98494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198CB457-6E89-4B6A-95B5-C9D35712C70E}"/>
              </a:ext>
            </a:extLst>
          </p:cNvPr>
          <p:cNvSpPr txBox="1"/>
          <p:nvPr/>
        </p:nvSpPr>
        <p:spPr>
          <a:xfrm>
            <a:off x="1256306" y="968156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/>
              <a:t>Ridge</a:t>
            </a:r>
            <a:r>
              <a:rPr lang="pl-PL" b="1" dirty="0"/>
              <a:t> </a:t>
            </a:r>
            <a:r>
              <a:rPr lang="pl-PL" b="1" dirty="0" err="1"/>
              <a:t>Regression</a:t>
            </a:r>
            <a:endParaRPr lang="pl-PL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FB77A-37BE-4B0C-B614-8E53E73D6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06" y="3394345"/>
            <a:ext cx="228202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Cross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validation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score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85.17%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Fit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0.004 sec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Prediction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0.001 sec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7F734A59-543F-4552-9CE2-B728C207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06" y="4206082"/>
            <a:ext cx="37052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372DC3E-22C4-4794-A897-D845BE58EFDA}"/>
              </a:ext>
            </a:extLst>
          </p:cNvPr>
          <p:cNvSpPr txBox="1"/>
          <p:nvPr/>
        </p:nvSpPr>
        <p:spPr>
          <a:xfrm>
            <a:off x="7007961" y="834874"/>
            <a:ext cx="2257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/>
              <a:t>PIPELINE: </a:t>
            </a:r>
          </a:p>
          <a:p>
            <a:r>
              <a:rPr lang="pl-PL" sz="1400" b="1" dirty="0"/>
              <a:t>Standard </a:t>
            </a:r>
            <a:r>
              <a:rPr lang="pl-PL" sz="1400" b="1" dirty="0" err="1"/>
              <a:t>Scaler</a:t>
            </a:r>
            <a:r>
              <a:rPr lang="pl-PL" sz="1400" b="1" dirty="0"/>
              <a:t> + </a:t>
            </a:r>
            <a:r>
              <a:rPr lang="pl-PL" sz="1400" b="1" dirty="0" err="1"/>
              <a:t>ElasticNet</a:t>
            </a:r>
            <a:endParaRPr lang="pl-PL" sz="1400" b="1" dirty="0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0BDD602E-1E53-4207-B2A1-97C03FBDD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23259"/>
              </p:ext>
            </p:extLst>
          </p:nvPr>
        </p:nvGraphicFramePr>
        <p:xfrm>
          <a:off x="7007961" y="1623853"/>
          <a:ext cx="4055165" cy="1524000"/>
        </p:xfrm>
        <a:graphic>
          <a:graphicData uri="http://schemas.openxmlformats.org/drawingml/2006/table">
            <a:tbl>
              <a:tblPr/>
              <a:tblGrid>
                <a:gridCol w="855183">
                  <a:extLst>
                    <a:ext uri="{9D8B030D-6E8A-4147-A177-3AD203B41FA5}">
                      <a16:colId xmlns:a16="http://schemas.microsoft.com/office/drawing/2014/main" val="428144915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22080928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59504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score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train_set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test_set</a:t>
                      </a:r>
                      <a:endParaRPr lang="pl-PL" sz="14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32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20,438,964.80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18,889,326.52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6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4,520.95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4,346.19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2,538.58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2,424.30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98494"/>
                  </a:ext>
                </a:extLst>
              </a:tr>
            </a:tbl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ED694B2E-079C-45D7-AAF8-DC28F447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961" y="3433149"/>
            <a:ext cx="228202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Cross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validation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score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85.17%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Fit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0.004 sec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Prediction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0.001 sec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6155" name="Picture 11">
            <a:extLst>
              <a:ext uri="{FF2B5EF4-FFF2-40B4-BE49-F238E27FC236}">
                <a16:creationId xmlns:a16="http://schemas.microsoft.com/office/drawing/2014/main" id="{2CADED26-3A85-4418-A6F7-FE809903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961" y="4206081"/>
            <a:ext cx="37052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CD9F749-3095-4268-888E-A74650C203CE}"/>
              </a:ext>
            </a:extLst>
          </p:cNvPr>
          <p:cNvSpPr txBox="1"/>
          <p:nvPr/>
        </p:nvSpPr>
        <p:spPr>
          <a:xfrm>
            <a:off x="163524" y="127794"/>
            <a:ext cx="5028678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Analiza modeli prognostycznych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4CB641E-C901-43D3-BAFB-461637B8C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64075"/>
              </p:ext>
            </p:extLst>
          </p:nvPr>
        </p:nvGraphicFramePr>
        <p:xfrm>
          <a:off x="1256306" y="1623853"/>
          <a:ext cx="4055165" cy="1524000"/>
        </p:xfrm>
        <a:graphic>
          <a:graphicData uri="http://schemas.openxmlformats.org/drawingml/2006/table">
            <a:tbl>
              <a:tblPr/>
              <a:tblGrid>
                <a:gridCol w="855183">
                  <a:extLst>
                    <a:ext uri="{9D8B030D-6E8A-4147-A177-3AD203B41FA5}">
                      <a16:colId xmlns:a16="http://schemas.microsoft.com/office/drawing/2014/main" val="428144915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22080928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59504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score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train_set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test_set</a:t>
                      </a:r>
                      <a:endParaRPr lang="pl-PL" sz="14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32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19,456,763.67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18,612,093.03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6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4,410.98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4,314.17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2,433.66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2,375.30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98494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D3FFB77A-37BE-4B0C-B614-8E53E73D6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06" y="3394345"/>
            <a:ext cx="228202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Cross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validation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score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85.22%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Fit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0.105 sec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Prediction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0.004 sec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0BDD602E-1E53-4207-B2A1-97C03FBDD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80291"/>
              </p:ext>
            </p:extLst>
          </p:nvPr>
        </p:nvGraphicFramePr>
        <p:xfrm>
          <a:off x="7007961" y="1623853"/>
          <a:ext cx="4055165" cy="1524000"/>
        </p:xfrm>
        <a:graphic>
          <a:graphicData uri="http://schemas.openxmlformats.org/drawingml/2006/table">
            <a:tbl>
              <a:tblPr/>
              <a:tblGrid>
                <a:gridCol w="855183">
                  <a:extLst>
                    <a:ext uri="{9D8B030D-6E8A-4147-A177-3AD203B41FA5}">
                      <a16:colId xmlns:a16="http://schemas.microsoft.com/office/drawing/2014/main" val="428144915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22080928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59504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score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train_set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test_set</a:t>
                      </a:r>
                      <a:endParaRPr lang="pl-PL" sz="14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32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19,735,911.34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18,639,109.69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6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4,442.51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4,317.30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2,453.25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2,382.36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98494"/>
                  </a:ext>
                </a:extLst>
              </a:tr>
            </a:tbl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ED694B2E-079C-45D7-AAF8-DC28F447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961" y="3433149"/>
            <a:ext cx="228202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Cross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validation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score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85.25%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Fit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0.678 sec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Prediction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0.006 sec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6E5E334-60DD-4292-BEB4-1037A33B4BD3}"/>
              </a:ext>
            </a:extLst>
          </p:cNvPr>
          <p:cNvSpPr txBox="1"/>
          <p:nvPr/>
        </p:nvSpPr>
        <p:spPr>
          <a:xfrm>
            <a:off x="1293522" y="765949"/>
            <a:ext cx="3027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/>
              <a:t>PIPELINE:</a:t>
            </a:r>
          </a:p>
          <a:p>
            <a:r>
              <a:rPr lang="pl-PL" sz="1400" b="1" dirty="0"/>
              <a:t>Standard </a:t>
            </a:r>
            <a:r>
              <a:rPr lang="pl-PL" sz="1400" b="1" dirty="0" err="1"/>
              <a:t>Scaler</a:t>
            </a:r>
            <a:r>
              <a:rPr lang="pl-PL" sz="1400" b="1" dirty="0"/>
              <a:t> + </a:t>
            </a:r>
            <a:r>
              <a:rPr lang="pl-PL" sz="1400" b="1" dirty="0" err="1"/>
              <a:t>Polynomial</a:t>
            </a:r>
            <a:r>
              <a:rPr lang="pl-PL" sz="1400" b="1" dirty="0"/>
              <a:t> </a:t>
            </a:r>
            <a:r>
              <a:rPr lang="pl-PL" sz="1400" b="1" dirty="0" err="1"/>
              <a:t>Features</a:t>
            </a:r>
            <a:endParaRPr lang="pl-PL" sz="1400" b="1" dirty="0"/>
          </a:p>
          <a:p>
            <a:r>
              <a:rPr lang="pl-PL" sz="1400" b="1" dirty="0"/>
              <a:t>+ </a:t>
            </a:r>
            <a:r>
              <a:rPr lang="pl-PL" sz="1400" b="1" dirty="0" err="1"/>
              <a:t>XGBRegressor</a:t>
            </a:r>
            <a:endParaRPr lang="pl-PL" sz="1400" b="1" dirty="0"/>
          </a:p>
          <a:p>
            <a:endParaRPr lang="pl-PL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4511BE5-18A2-48E1-BC47-18579E12A5DF}"/>
              </a:ext>
            </a:extLst>
          </p:cNvPr>
          <p:cNvSpPr txBox="1"/>
          <p:nvPr/>
        </p:nvSpPr>
        <p:spPr>
          <a:xfrm>
            <a:off x="6999800" y="339449"/>
            <a:ext cx="36590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/>
              <a:t>STACKING REGRESSOR:</a:t>
            </a:r>
          </a:p>
          <a:p>
            <a:r>
              <a:rPr lang="pl-PL" sz="1200" b="1" dirty="0"/>
              <a:t>Standard </a:t>
            </a:r>
            <a:r>
              <a:rPr lang="pl-PL" sz="1200" b="1" dirty="0" err="1"/>
              <a:t>Scaler</a:t>
            </a:r>
            <a:r>
              <a:rPr lang="pl-PL" sz="1200" b="1" dirty="0"/>
              <a:t> + </a:t>
            </a:r>
            <a:r>
              <a:rPr lang="pl-PL" sz="1200" b="1" dirty="0" err="1"/>
              <a:t>ElasticNet</a:t>
            </a:r>
            <a:endParaRPr lang="pl-PL" sz="1200" b="1" dirty="0"/>
          </a:p>
          <a:p>
            <a:r>
              <a:rPr lang="pl-PL" sz="1200" b="1" dirty="0" err="1"/>
              <a:t>Ridge</a:t>
            </a:r>
            <a:r>
              <a:rPr lang="pl-PL" sz="1200" b="1" dirty="0"/>
              <a:t> </a:t>
            </a:r>
            <a:r>
              <a:rPr lang="pl-PL" sz="1200" b="1" dirty="0" err="1"/>
              <a:t>Regression</a:t>
            </a:r>
            <a:endParaRPr lang="pl-PL" sz="1200" b="1" dirty="0"/>
          </a:p>
          <a:p>
            <a:r>
              <a:rPr lang="pl-PL" sz="1200" b="1" dirty="0"/>
              <a:t>Standard </a:t>
            </a:r>
            <a:r>
              <a:rPr lang="pl-PL" sz="1200" b="1" dirty="0" err="1"/>
              <a:t>Scaler</a:t>
            </a:r>
            <a:r>
              <a:rPr lang="pl-PL" sz="1200" b="1" dirty="0"/>
              <a:t> + </a:t>
            </a:r>
            <a:r>
              <a:rPr lang="pl-PL" sz="1200" b="1" dirty="0" err="1"/>
              <a:t>Polynomial</a:t>
            </a:r>
            <a:r>
              <a:rPr lang="pl-PL" sz="1200" b="1" dirty="0"/>
              <a:t> </a:t>
            </a:r>
            <a:r>
              <a:rPr lang="pl-PL" sz="1200" b="1" dirty="0" err="1"/>
              <a:t>Features</a:t>
            </a:r>
            <a:r>
              <a:rPr lang="pl-PL" sz="1200" b="1" dirty="0"/>
              <a:t> + </a:t>
            </a:r>
            <a:r>
              <a:rPr lang="pl-PL" sz="1200" b="1" dirty="0" err="1"/>
              <a:t>XGBRegressor</a:t>
            </a:r>
            <a:endParaRPr lang="pl-PL" sz="1200" b="1" dirty="0"/>
          </a:p>
          <a:p>
            <a:endParaRPr lang="pl-PL" sz="1200" b="1" dirty="0"/>
          </a:p>
          <a:p>
            <a:r>
              <a:rPr lang="pl-PL" sz="1200" b="1" dirty="0" err="1"/>
              <a:t>Final</a:t>
            </a:r>
            <a:r>
              <a:rPr lang="pl-PL" sz="1200" b="1" dirty="0"/>
              <a:t> </a:t>
            </a:r>
            <a:r>
              <a:rPr lang="pl-PL" sz="1200" b="1" dirty="0" err="1"/>
              <a:t>Estimator</a:t>
            </a:r>
            <a:r>
              <a:rPr lang="pl-PL" sz="1200" b="1" dirty="0"/>
              <a:t>: </a:t>
            </a:r>
            <a:r>
              <a:rPr lang="pl-PL" sz="1200" b="1" dirty="0" err="1"/>
              <a:t>RidgeCV</a:t>
            </a:r>
            <a:endParaRPr lang="pl-PL" sz="1200" b="1" dirty="0"/>
          </a:p>
          <a:p>
            <a:endParaRPr lang="pl-PL" sz="1200" b="1" dirty="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DDEF43C2-B20C-407D-9656-54E197614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22" y="4206081"/>
            <a:ext cx="37052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5D7DA7A2-48AE-4721-803F-7448CC4D4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00" y="4206080"/>
            <a:ext cx="37052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56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8E7862E-8543-4941-8EFD-EF69DA9BC36B}"/>
              </a:ext>
            </a:extLst>
          </p:cNvPr>
          <p:cNvSpPr txBox="1"/>
          <p:nvPr/>
        </p:nvSpPr>
        <p:spPr>
          <a:xfrm>
            <a:off x="163524" y="127794"/>
            <a:ext cx="5028678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Analiza modeli prognostycznych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6078CE38-C6B9-4B7E-9D47-A13768A5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2" y="1457531"/>
            <a:ext cx="60293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2CA6FE8A-2044-4166-BA29-21148C14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08" y="1457531"/>
            <a:ext cx="5829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5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707A7BE4-1613-48C2-A0FE-4589DAFA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6" y="1661821"/>
            <a:ext cx="5540557" cy="39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75C9305-8EE3-49E9-9A9C-4F05D2AF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62" y="1729406"/>
            <a:ext cx="5638302" cy="402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B9C67C2-D26C-41C6-9817-B8AF728570B7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Analiza progów opłat</a:t>
            </a:r>
          </a:p>
        </p:txBody>
      </p:sp>
    </p:spTree>
    <p:extLst>
      <p:ext uri="{BB962C8B-B14F-4D97-AF65-F5344CB8AC3E}">
        <p14:creationId xmlns:p14="http://schemas.microsoft.com/office/powerpoint/2010/main" val="33602592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319</Words>
  <Application>Microsoft Office PowerPoint</Application>
  <PresentationFormat>Panoramiczny</PresentationFormat>
  <Paragraphs>118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ArialMT</vt:lpstr>
      <vt:lpstr>Calibri</vt:lpstr>
      <vt:lpstr>Calibri Light</vt:lpstr>
      <vt:lpstr>Calibri-Bold</vt:lpstr>
      <vt:lpstr>Motyw pakietu Office</vt:lpstr>
      <vt:lpstr>Jak kosztowne jest zdrowie?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kosztowne jest zdrowie?</dc:title>
  <dc:creator>Iwona Onuszko</dc:creator>
  <cp:lastModifiedBy>Iwona Onuszko</cp:lastModifiedBy>
  <cp:revision>2</cp:revision>
  <dcterms:created xsi:type="dcterms:W3CDTF">2022-02-16T20:59:42Z</dcterms:created>
  <dcterms:modified xsi:type="dcterms:W3CDTF">2022-02-16T22:45:48Z</dcterms:modified>
</cp:coreProperties>
</file>