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9" r:id="rId6"/>
    <p:sldId id="274" r:id="rId7"/>
    <p:sldId id="278" r:id="rId8"/>
    <p:sldId id="277" r:id="rId9"/>
    <p:sldId id="275" r:id="rId10"/>
    <p:sldId id="276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>
        <p:scale>
          <a:sx n="90" d="100"/>
          <a:sy n="90" d="100"/>
        </p:scale>
        <p:origin x="33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17:22:59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510 69 24575,'-2'-1'0,"0"-1"0,-1 1 0,1 0 0,0 0 0,-1 0 0,1 1 0,-1-1 0,1 0 0,-1 1 0,1-1 0,-4 1 0,-33-2 0,27 2 0,-3-1 0,-1 1 0,0 0 0,0 1 0,1 0 0,-1 1 0,-26 7 0,24-3 0,1 0 0,0 0 0,0 2 0,-15 8 0,-60 40 0,65-39 0,20-13 0,0 1 0,1-1 0,-1 1 0,-6 7 0,11-9 0,0 0 0,0 0 0,0 0 0,0 0 0,0 0 0,1 0 0,0 0 0,0 1 0,0-1 0,0 0 0,0 5 0,-4 31 0,0-3 0,2 1 0,4 55 0,0-86 0,0 0 0,1 1 0,0-1 0,0 0 0,1 0 0,0 0 0,0-1 0,0 1 0,1 0 0,8 7 0,3 3 0,37 27 0,-13-10 0,188 143 0,-213-165 0,1-1 0,0-1 0,24 11 0,-32-17 0,-1 0 0,1-1 0,0 0 0,0 0 0,0 0 0,0-1 0,0 0 0,1 0 0,-1 0 0,0-1 0,1 0 0,8-1 0,-2-1 0,-1 0 0,0-1 0,0 0 0,0-1 0,0 0 0,22-10 0,-1-3 0,32-22 0,-33 19 0,21-9 0,-36 21 0,-1-1 0,23-15 0,-35 19 0,0 1 0,-1-1 0,1 0 0,-1 1 0,0-1 0,-1-1 0,6-9 0,-2 0 0,8-26 0,-10 21 0,-1 0 0,2-37 0,-7-42 0,-1 41 0,2 46 0,-2 1 0,1 0 0,-2-1 0,0 1 0,0 0 0,-1 0 0,-1 0 0,0 1 0,-1-1 0,0 1 0,-1 0 0,-1 0 0,-10-10 0,7 8 0,-1 0 0,0 1 0,-1 0 0,-1 0 0,0 1 0,-22-11 0,24 15 0,0 0 0,0 1 0,-1 0 0,0 1 0,0 0 0,0 1 0,0 0 0,-1 1 0,-16-2 0,-206-22 0,222 24 20,-81-9 296,86 10-505,0 1 0,0 0 0,0 1 0,0-1 0,0 1 0,0 1 0,0 0 0,-10 2 0,4 2-6637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17:23:05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3316 0 24575,'-1951'0'0,"1811"3"0,0 5 0,-174 34 0,290-36 0,-1 2 0,2 0 0,-1 1 0,-34 20 0,14-7 0,-26 15 0,-84 60 0,31-18 0,101-66 0,1 1 0,0 1 0,1 1 0,-31 32 0,42-38 0,0 1 0,1 0 0,0 0 0,1 1 0,0 0 0,1 0 0,1 0 0,0 1 0,0 0 0,-4 22 0,3 11 0,2 1 0,2 0 0,2 0 0,6 48 0,-5-87 0,0 0 0,1 0 0,0 0 0,0-1 0,1 1 0,0 0 0,0-1 0,1 0 0,0 0 0,0 0 0,1 0 0,0-1 0,0 1 0,0-1 0,1-1 0,8 8 0,9 5 0,1-1 0,1-2 0,31 16 0,-15-9 0,8 6 0,3-3 0,0-2 0,95 29 0,-58-31 0,0-3 0,147 10 0,184-20 0,-340-5 0,-1 4 0,101 21 0,76 8 0,335-29 0,-341-10 0,-160 3 0,484 16 0,161 14 0,-422-24 0,997 3 0,-806-11 0,-423 3 0,0 4 0,95 17 0,-72-7 0,128 2 0,108-15 0,-215-3 0,0 1 0,231 1 0,-1 28 0,-212-13 0,218-4 0,2747-15 0,-1683 5 0,-818-2 0,-553-3 0,-1-1 0,0-3 0,0-2 0,-1-2 0,79-28 0,-121 35 0,0 0 0,-1 0 0,0-1 0,0-1 0,0 1 0,-1-2 0,1 1 0,-2-1 0,1 0 0,-1 0 0,0-1 0,0 0 0,-1-1 0,8-13 0,98-130 0,-68 96 0,-2-1 0,-3-3 0,35-71 0,-51 84 0,-12 27 0,-1 0 0,-1 0 0,-1-1 0,10-43 0,-8-24 0,-3 1 0,-6-109 0,-1 119 0,0 70 0,0 1 0,0-1 0,-1 1 0,1-1 0,-2 1 0,1 0 0,-1-1 0,1 1 0,-2 0 0,1 0 0,-1 0 0,0 0 0,0 1 0,0-1 0,-1 1 0,0 0 0,0 0 0,-1 0 0,1 0 0,-1 1 0,0 0 0,0 0 0,0 0 0,-1 0 0,-6-3 0,0 1 0,0 0 0,-1 1 0,1 0 0,-1 1 0,0 0 0,-23-3 0,-80-3 0,88 8 0,-384-31 0,214 13 0,-273 8 0,-2599 15 0,1649-4 0,-2317 1 0,3713 0 0,-349 4 0,3 29 0,255-14 0,-108 15 0,167-28 0,-112-4 0,-572-23 0,492 22-1365,231-1-5461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17:23:09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2306 102 24575,'-106'-26'0,"35"6"0,-1 3 0,-1 4 0,-117-8 0,-227 16 0,286 7 0,-81-3 0,-187 4 0,373-1 0,0 0 0,0 2 0,0 0 0,1 2 0,-1 1 0,1 1 0,1 1 0,-28 14 0,7 0 0,-6 1 0,-61 41 0,98-55 0,0 0 0,1 0 0,1 1 0,0 1 0,0 0 0,1 1 0,1 0 0,-18 28 0,22-28 0,0 1 0,1-1 0,1 1 0,0 0 0,0 1 0,0 15 0,-5 92 0,8-106 0,-1 328 0,4-181 0,10-7 0,-8-119 0,-1-11 0,2 0 0,0 0 0,2 0 0,1 0 0,1-1 0,2-1 0,0 1 0,1-2 0,21 31 0,-14-28 0,0-2 0,2-1 0,0 0 0,2-1 0,0-2 0,1 0 0,47 28 0,-30-25 0,0-2 0,71 25 0,95 18 0,-182-56 0,130 29 0,189 21 0,-136-26 0,720 106 0,124-46 0,-538-74 0,-267 4 0,202 12 0,360-31 0,-301-39 0,-4-35 0,-406 57 0,350-24 0,3 35 0,-85 2 0,937-14 0,1339 15 0,-2391-10 0,-102 2 0,-29 1 0,0-5 0,122-29 0,200-65 0,-354 86 0,148-15 0,-14 3 0,-181 25 0,-14 3 0,46-14 0,-64 14 0,0 1 0,0-1 0,-1 0 0,0-1 0,0 0 0,0 0 0,0-1 0,-1 0 0,7-7 0,42-45 0,-6 4 0,88-73 0,-116 110 0,24-25 0,-39 35 0,-1 0 0,0-1 0,0 0 0,0 0 0,-1-1 0,0 1 0,4-12 0,25-92 0,-9 28 0,-9 34 0,-2-1 0,-3 0 0,10-98 0,-12 59 0,-3 39 0,-2 0 0,-6-103 0,1 145 0,-1-1 0,-1 1 0,0 0 0,0 0 0,0 0 0,-1 0 0,-1 0 0,0 1 0,0 0 0,0 0 0,-1 0 0,0 1 0,-1 0 0,1 0 0,-1 0 0,-1 1 0,-9-6 0,-13-9 0,-2 2 0,0 2 0,-38-15 0,68 31 0,-41-17 0,-1 2 0,-65-14 0,-93-8 0,108 22 0,-234-30 0,-127-26 0,415 64 0,0 1 0,-57 0 0,-82 7 0,84 2 0,-3271 1 0,1758-5 0,-3507 2-1365,5093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CBA02E-4313-4181-ADE6-80742EF7E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C87FD30-FB19-4E6D-A644-B6DDAB21D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8B9E0F-F460-4F58-A8F8-570B4C1B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02.04.2022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B7E5CA5-CB34-4A0E-863B-B9BD9B93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3DA5521-6592-4483-A47D-CBDB1C5A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501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0F1703-CAA5-4B33-B861-B4065D41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0CD3BF0-4B19-465B-BC1D-DD8ED75AD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D4E8A8E-91F3-428D-8182-52C7F409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02.04.2022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5893EF1-81BA-441C-BFF7-F6207301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4393183-E6FE-4A16-B942-78B87A6F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263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0DC13D0-9435-4AC8-8A80-B9B8E09FD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EED7FCD-711C-4D51-92F5-4F2972A56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3EEC45-3726-49E3-BA62-60C10A7D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02.04.2022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564948D-1EBC-4F05-81A5-4590DFE1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AF617AD-A4B0-4F65-A1E0-A0108DEE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274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835992-D087-45E1-BCAE-07DC1FF7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0C5991-6F1D-48A5-B261-B6AC3785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1215E4D-8B97-4976-83EE-B43A7234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02.04.2022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714CCF9-0781-4830-B13D-B15E4776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D92DECA-C8A3-4957-8B35-C84BEAA2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220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F074AB-5DBF-4603-810A-30C2E1DA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8F26DDC-E2A6-4B2E-9B3B-542B8E17E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B61083-A065-4373-81C5-BE3F68A1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02.04.2022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7B6FAA-C183-42D3-8A70-E399E93D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4BAB1B-F79B-4B59-90BA-E7FD8014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398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025AF7-5FB4-4274-B9CD-91861975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A06917-9CAF-4FD9-BB9E-540B2C71C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6B1E3D7-921F-43BD-B490-44897A68F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E84F195-0837-44DC-966F-AB5B7840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02.04.2022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DE95F96-9DDC-4386-9EFA-DE66C823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8082FE6-2BCF-4F90-9391-1F2D6823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448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9AE42B-3049-415D-96EB-AD4DE5A0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7E5A791-2C21-4CF4-BD2F-3AE3DF95C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6AA0D54-7CB5-4752-A064-A33EDC174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64316BA-AB70-45E9-8E65-50961B975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33EA489-4167-47F5-9DBF-58CF1F378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9431488-6AF9-4246-B2DA-D9E6CF9C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02.04.2022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6D3B7D7-FD36-4F9E-9D48-741BA076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2216D74-0C84-4596-9862-C5E3A92C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118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9760A2-9106-46C2-996F-3ABF0870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89C9C72-FC93-4A0E-8C6B-2EB54E40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02.04.2022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4CC5A44-67A1-48A6-AF49-EDE346A2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01E1F4E-193C-4B8C-952E-4F3EE29F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945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0D138A0-6CD1-4F1B-AFF5-42C98E97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02.04.2022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2B49BAC-99E0-42B6-B3A0-DD56A248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B756242-69C5-48C4-809A-3209CE78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374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17032E-39E6-47A8-BEDD-D0F5CD0B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98215C-CE89-4B99-A07A-E20873F36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7E43C0E-D0E5-4C69-8106-57BA3F2EE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6F2CFFA-8E80-474A-ACE2-077AFC67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02.04.2022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0095275-1045-43A4-88F9-7914E190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C6C7760-C7C4-4DA8-A51E-E88DA340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766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8B391A-8D00-4B15-9C4F-1C6FA001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E1A7719-A5D0-4327-B34C-014E3C9F5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D6F20FC-66E4-4313-8988-EEA502EF4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E76FE76-0FF3-4F37-AC39-CF325820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02.04.2022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84E9F8B-B43E-4E0D-90B4-E40929AD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CCE4F5F-39F6-48AC-803C-DF2697C7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235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A362A95-2CAB-4F6B-8FF5-DE2F0181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6AC597B-BFFC-4CE3-84F7-1CAB60EDF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B5FD9F1-4DD4-4F0A-B90C-893C92001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63A89-D3A8-4D13-943C-1BFC5D2ED7BC}" type="datetimeFigureOut">
              <a:rPr lang="pl-PL" smtClean="0"/>
              <a:t>02.04.2022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D8DDC44-FA1B-4B28-9076-E8AA713F0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2D1952-B78F-4278-A16C-5088746D8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443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customXml" Target="../ink/ink1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CF8E177-E082-4C61-9851-04146046DB97}"/>
              </a:ext>
            </a:extLst>
          </p:cNvPr>
          <p:cNvSpPr txBox="1"/>
          <p:nvPr/>
        </p:nvSpPr>
        <p:spPr>
          <a:xfrm>
            <a:off x="8533864" y="4255571"/>
            <a:ext cx="3067089" cy="2259137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pl-PL" sz="1600" b="1" i="0" u="none" strike="noStrike" baseline="0" dirty="0">
                <a:latin typeface="Calibri-Bold"/>
              </a:rPr>
              <a:t>Grupa </a:t>
            </a:r>
            <a:r>
              <a:rPr lang="pl-PL" sz="1600" b="1" i="0" u="none" strike="noStrike" baseline="0" dirty="0" err="1">
                <a:latin typeface="Calibri-Bold"/>
              </a:rPr>
              <a:t>nonamezzz</a:t>
            </a:r>
            <a:endParaRPr lang="pl-PL" sz="1600" b="1" i="0" u="none" strike="noStrike" baseline="0" dirty="0">
              <a:latin typeface="Calibri-Bold"/>
            </a:endParaRPr>
          </a:p>
          <a:p>
            <a:pPr algn="l">
              <a:spcAft>
                <a:spcPts val="600"/>
              </a:spcAft>
            </a:pPr>
            <a:r>
              <a:rPr lang="pl-PL" sz="1600" b="0" i="0" u="none" strike="noStrike" baseline="0" dirty="0">
                <a:latin typeface="Calibri" panose="020F0502020204030204" pitchFamily="34" charset="0"/>
              </a:rPr>
              <a:t>Barbara </a:t>
            </a:r>
            <a:r>
              <a:rPr lang="pl-PL" sz="1600" b="0" i="0" u="none" strike="noStrike" baseline="0" dirty="0" err="1">
                <a:latin typeface="Calibri" panose="020F0502020204030204" pitchFamily="34" charset="0"/>
              </a:rPr>
              <a:t>Gradzik</a:t>
            </a:r>
            <a:r>
              <a:rPr lang="pl-PL" sz="1600" b="0" i="0" u="none" strike="noStrike" baseline="0" dirty="0">
                <a:latin typeface="Calibri" panose="020F0502020204030204" pitchFamily="34" charset="0"/>
              </a:rPr>
              <a:t> - </a:t>
            </a:r>
            <a:r>
              <a:rPr lang="pl-PL" sz="1600" b="0" i="0" u="none" strike="noStrike" baseline="0" dirty="0" err="1">
                <a:latin typeface="Calibri" panose="020F0502020204030204" pitchFamily="34" charset="0"/>
              </a:rPr>
              <a:t>Hupa</a:t>
            </a:r>
            <a:r>
              <a:rPr lang="pl-PL" sz="1600" b="0" i="0" u="none" strike="noStrike" baseline="0" dirty="0" err="1">
                <a:latin typeface="ArialMT"/>
              </a:rPr>
              <a:t>ł</a:t>
            </a:r>
            <a:r>
              <a:rPr lang="pl-PL" sz="1600" b="0" i="0" u="none" strike="noStrike" baseline="0" dirty="0" err="1">
                <a:latin typeface="Calibri" panose="020F0502020204030204" pitchFamily="34" charset="0"/>
              </a:rPr>
              <a:t>o</a:t>
            </a:r>
            <a:endParaRPr lang="pl-PL" sz="1600" b="0" i="0" u="none" strike="noStrike" baseline="0" dirty="0">
              <a:latin typeface="Calibri" panose="020F050202020403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pl-PL" sz="1600" b="0" i="0" u="none" strike="noStrike" baseline="0" dirty="0">
                <a:latin typeface="Calibri" panose="020F0502020204030204" pitchFamily="34" charset="0"/>
              </a:rPr>
              <a:t>Iwona Onuszko</a:t>
            </a:r>
          </a:p>
          <a:p>
            <a:pPr algn="l">
              <a:spcAft>
                <a:spcPts val="600"/>
              </a:spcAft>
            </a:pPr>
            <a:r>
              <a:rPr lang="pl-PL" sz="1600" b="0" i="0" u="none" strike="noStrike" baseline="0" dirty="0">
                <a:latin typeface="Calibri" panose="020F0502020204030204" pitchFamily="34" charset="0"/>
              </a:rPr>
              <a:t>Micha</a:t>
            </a:r>
            <a:r>
              <a:rPr lang="pl-PL" sz="1600" b="0" i="0" u="none" strike="noStrike" baseline="0" dirty="0">
                <a:latin typeface="ArialMT"/>
              </a:rPr>
              <a:t>ł </a:t>
            </a:r>
            <a:r>
              <a:rPr lang="pl-PL" sz="1600" b="0" i="0" u="none" strike="noStrike" baseline="0" dirty="0">
                <a:latin typeface="Calibri" panose="020F0502020204030204" pitchFamily="34" charset="0"/>
              </a:rPr>
              <a:t>Mielniczek</a:t>
            </a:r>
            <a:endParaRPr lang="pl-PL" sz="16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C070E44-789E-456A-8598-38B1C5F6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810" y="1232453"/>
            <a:ext cx="8628755" cy="113703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pl-PL" sz="4800" b="1" dirty="0"/>
              <a:t>SORTOWNIA OWOCÓW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8B9460F-1B21-4D89-9D48-23D9B3897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345" y="3071310"/>
            <a:ext cx="6814319" cy="2774951"/>
          </a:xfrm>
        </p:spPr>
        <p:txBody>
          <a:bodyPr>
            <a:noAutofit/>
          </a:bodyPr>
          <a:lstStyle/>
          <a:p>
            <a:pPr algn="l"/>
            <a:r>
              <a:rPr lang="pl-PL" sz="1800" b="0" i="0" u="none" strike="noStrike" baseline="0" dirty="0">
                <a:solidFill>
                  <a:srgbClr val="000000"/>
                </a:solidFill>
                <a:latin typeface="ArialMT"/>
              </a:rPr>
              <a:t>Klasyfikacja jabłek:</a:t>
            </a:r>
          </a:p>
          <a:p>
            <a:pPr algn="l"/>
            <a:r>
              <a:rPr lang="pl-PL" sz="1800" b="0" i="0" u="none" strike="noStrike" baseline="0" dirty="0">
                <a:solidFill>
                  <a:srgbClr val="000000"/>
                </a:solidFill>
                <a:latin typeface="ArialMT"/>
              </a:rPr>
              <a:t> - aplikacja na taśmie w fabryce dżemów</a:t>
            </a:r>
          </a:p>
          <a:p>
            <a:pPr algn="l"/>
            <a:r>
              <a:rPr lang="pl-PL" sz="1800" b="0" i="0" u="none" strike="noStrike" baseline="0" dirty="0">
                <a:solidFill>
                  <a:srgbClr val="000000"/>
                </a:solidFill>
                <a:latin typeface="ArialMT"/>
              </a:rPr>
              <a:t> - typ zadania: klasyfikacja zdjęć</a:t>
            </a:r>
          </a:p>
          <a:p>
            <a:pPr algn="l"/>
            <a:r>
              <a:rPr lang="pl-PL" sz="1800" b="0" i="0" u="none" strike="noStrike" baseline="0" dirty="0">
                <a:solidFill>
                  <a:srgbClr val="000000"/>
                </a:solidFill>
                <a:latin typeface="ArialMT"/>
              </a:rPr>
              <a:t> - wersja podstawowa: trzy klasy silnie odróżniające się od siebie</a:t>
            </a:r>
          </a:p>
          <a:p>
            <a:pPr algn="l"/>
            <a:r>
              <a:rPr lang="pl-PL" sz="1800" b="0" i="0" u="none" strike="noStrike" baseline="0" dirty="0">
                <a:solidFill>
                  <a:srgbClr val="000000"/>
                </a:solidFill>
                <a:latin typeface="ArialMT"/>
              </a:rPr>
              <a:t> - wersja zaawansowana: wszystkie klasy</a:t>
            </a:r>
          </a:p>
          <a:p>
            <a:pPr algn="l"/>
            <a:endParaRPr lang="pl-PL" sz="1800" b="0" i="0" u="none" strike="noStrike" baseline="0" dirty="0">
              <a:solidFill>
                <a:srgbClr val="1155CD"/>
              </a:solidFill>
              <a:latin typeface="ArialMT"/>
            </a:endParaRPr>
          </a:p>
          <a:p>
            <a:pPr algn="l"/>
            <a:r>
              <a:rPr lang="pl-PL" sz="1800" b="0" i="0" u="none" strike="noStrike" baseline="0" dirty="0">
                <a:solidFill>
                  <a:srgbClr val="1155CD"/>
                </a:solidFill>
                <a:latin typeface="ArialMT"/>
              </a:rPr>
              <a:t>https://www.kaggle.com/chrisfilo/fruit-recognition</a:t>
            </a:r>
            <a:endParaRPr lang="pl-PL" sz="2000" dirty="0"/>
          </a:p>
        </p:txBody>
      </p:sp>
      <p:pic>
        <p:nvPicPr>
          <p:cNvPr id="7170" name="Picture 2" descr="Jabłko – Wikipedia, wolna encyklopedia">
            <a:extLst>
              <a:ext uri="{FF2B5EF4-FFF2-40B4-BE49-F238E27FC236}">
                <a16:creationId xmlns:a16="http://schemas.microsoft.com/office/drawing/2014/main" id="{BF0E7645-90C7-4C57-A1C5-DD01FC25C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563" y="1137958"/>
            <a:ext cx="3067089" cy="2774321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41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A0807F-3A19-4869-A313-BFD0F0E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standaryzacja zdjęć (ułożenie tacy, oświetlenie, ilość jabłek, rozmiar zdjęcia)</a:t>
            </a:r>
          </a:p>
          <a:p>
            <a:r>
              <a:rPr lang="pl-PL" dirty="0"/>
              <a:t>augmentacja zestawu danych</a:t>
            </a:r>
          </a:p>
          <a:p>
            <a:r>
              <a:rPr lang="pl-PL" dirty="0"/>
              <a:t>budowa aplikacji real </a:t>
            </a:r>
            <a:r>
              <a:rPr lang="pl-PL" dirty="0" err="1"/>
              <a:t>time</a:t>
            </a:r>
            <a:endParaRPr lang="pl-PL" dirty="0"/>
          </a:p>
          <a:p>
            <a:r>
              <a:rPr lang="pl-PL" dirty="0"/>
              <a:t>detekcja czy to na pewno jabłko</a:t>
            </a:r>
          </a:p>
          <a:p>
            <a:r>
              <a:rPr lang="pl-PL" dirty="0"/>
              <a:t>…</a:t>
            </a: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59B5657A-3BA0-4577-B3AF-6C755C9FF869}"/>
              </a:ext>
            </a:extLst>
          </p:cNvPr>
          <p:cNvSpPr txBox="1">
            <a:spLocks/>
          </p:cNvSpPr>
          <p:nvPr/>
        </p:nvSpPr>
        <p:spPr>
          <a:xfrm>
            <a:off x="921161" y="310051"/>
            <a:ext cx="9921853" cy="877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b="1" dirty="0"/>
              <a:t>Rekomendacje / Pomysły</a:t>
            </a:r>
          </a:p>
        </p:txBody>
      </p:sp>
    </p:spTree>
    <p:extLst>
      <p:ext uri="{BB962C8B-B14F-4D97-AF65-F5344CB8AC3E}">
        <p14:creationId xmlns:p14="http://schemas.microsoft.com/office/powerpoint/2010/main" val="294970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762A11-2212-41B5-A741-05CEA014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161" y="310051"/>
            <a:ext cx="4952391" cy="877824"/>
          </a:xfrm>
        </p:spPr>
        <p:txBody>
          <a:bodyPr>
            <a:normAutofit/>
          </a:bodyPr>
          <a:lstStyle/>
          <a:p>
            <a:r>
              <a:rPr lang="pl-PL" sz="3600" b="1" dirty="0"/>
              <a:t>Analiza zestawu danych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EDA20FA-4403-42A7-986A-405711456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3" y="3105047"/>
            <a:ext cx="5697354" cy="322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36FAB91-1FA2-4A38-B2A1-06F64B1FDE33}"/>
              </a:ext>
            </a:extLst>
          </p:cNvPr>
          <p:cNvSpPr txBox="1"/>
          <p:nvPr/>
        </p:nvSpPr>
        <p:spPr>
          <a:xfrm>
            <a:off x="2163107" y="1301691"/>
            <a:ext cx="123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6 161 zdjęć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1856B47-54F7-48DB-AB73-2CAE40F99CB8}"/>
              </a:ext>
            </a:extLst>
          </p:cNvPr>
          <p:cNvSpPr txBox="1"/>
          <p:nvPr/>
        </p:nvSpPr>
        <p:spPr>
          <a:xfrm>
            <a:off x="1333646" y="1784839"/>
            <a:ext cx="128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4 820 zdjęć </a:t>
            </a:r>
          </a:p>
          <a:p>
            <a:pPr algn="ctr"/>
            <a:r>
              <a:rPr lang="pl-PL" dirty="0"/>
              <a:t>320 x 258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2E4BC28-F045-4368-A069-6F696DEBFEE8}"/>
              </a:ext>
            </a:extLst>
          </p:cNvPr>
          <p:cNvSpPr txBox="1"/>
          <p:nvPr/>
        </p:nvSpPr>
        <p:spPr>
          <a:xfrm>
            <a:off x="3048012" y="1796168"/>
            <a:ext cx="128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1 341 zdjęć </a:t>
            </a:r>
          </a:p>
          <a:p>
            <a:pPr algn="ctr"/>
            <a:r>
              <a:rPr lang="pl-PL" dirty="0"/>
              <a:t>480 x 322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DE31C263-3065-4DF3-8D94-569E1CA8C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15" y="399888"/>
            <a:ext cx="6159193" cy="605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78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1">
            <a:extLst>
              <a:ext uri="{FF2B5EF4-FFF2-40B4-BE49-F238E27FC236}">
                <a16:creationId xmlns:a16="http://schemas.microsoft.com/office/drawing/2014/main" id="{017564E4-C48D-4A08-8919-DCA472AA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161" y="310051"/>
            <a:ext cx="9921853" cy="877824"/>
          </a:xfrm>
        </p:spPr>
        <p:txBody>
          <a:bodyPr>
            <a:normAutofit fontScale="90000"/>
          </a:bodyPr>
          <a:lstStyle/>
          <a:p>
            <a:r>
              <a:rPr lang="pl-PL" sz="3600" b="1" dirty="0"/>
              <a:t>Przygotowanie danych i budowa modelu klasyfikacyjnego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69F2F9E-2EC7-4A3A-89EC-B73E61119D84}"/>
              </a:ext>
            </a:extLst>
          </p:cNvPr>
          <p:cNvSpPr txBox="1"/>
          <p:nvPr/>
        </p:nvSpPr>
        <p:spPr>
          <a:xfrm>
            <a:off x="2731402" y="260867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258 x 258 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3B72134-0CCF-4637-9357-D40E26160CBC}"/>
              </a:ext>
            </a:extLst>
          </p:cNvPr>
          <p:cNvSpPr txBox="1"/>
          <p:nvPr/>
        </p:nvSpPr>
        <p:spPr>
          <a:xfrm>
            <a:off x="808845" y="2331679"/>
            <a:ext cx="1091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320 x 258</a:t>
            </a:r>
          </a:p>
          <a:p>
            <a:endParaRPr lang="pl-PL" dirty="0"/>
          </a:p>
          <a:p>
            <a:r>
              <a:rPr lang="pl-PL" dirty="0"/>
              <a:t>480 x 322</a:t>
            </a:r>
          </a:p>
        </p:txBody>
      </p:sp>
      <p:sp>
        <p:nvSpPr>
          <p:cNvPr id="7" name="Nawias klamrowy zamykający 6">
            <a:extLst>
              <a:ext uri="{FF2B5EF4-FFF2-40B4-BE49-F238E27FC236}">
                <a16:creationId xmlns:a16="http://schemas.microsoft.com/office/drawing/2014/main" id="{99F11913-BB3D-4BE6-B9AE-7817A4C1A3C1}"/>
              </a:ext>
            </a:extLst>
          </p:cNvPr>
          <p:cNvSpPr/>
          <p:nvPr/>
        </p:nvSpPr>
        <p:spPr>
          <a:xfrm>
            <a:off x="2194559" y="2241754"/>
            <a:ext cx="454251" cy="11031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E07DC2E-1385-434B-88B0-CA8A7E722DBD}"/>
              </a:ext>
            </a:extLst>
          </p:cNvPr>
          <p:cNvSpPr txBox="1"/>
          <p:nvPr/>
        </p:nvSpPr>
        <p:spPr>
          <a:xfrm>
            <a:off x="4866968" y="1970385"/>
            <a:ext cx="59253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Keras</a:t>
            </a:r>
            <a:r>
              <a:rPr lang="pl-PL" dirty="0"/>
              <a:t> Tuner:</a:t>
            </a:r>
          </a:p>
          <a:p>
            <a:r>
              <a:rPr lang="pl-PL" dirty="0"/>
              <a:t>optymalizacja parametrów </a:t>
            </a:r>
            <a:r>
              <a:rPr lang="pl-PL" dirty="0" err="1"/>
              <a:t>konwolucyjnej</a:t>
            </a:r>
            <a:r>
              <a:rPr lang="pl-PL" dirty="0"/>
              <a:t> sieci neuronowej dla 5 różnych </a:t>
            </a:r>
            <a:r>
              <a:rPr lang="pl-PL" dirty="0" err="1"/>
              <a:t>architektur</a:t>
            </a:r>
            <a:r>
              <a:rPr lang="pl-PL" dirty="0"/>
              <a:t> 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Transfer Learning:</a:t>
            </a:r>
          </a:p>
          <a:p>
            <a:r>
              <a:rPr lang="pl-PL" dirty="0" err="1"/>
              <a:t>MobileNet</a:t>
            </a:r>
            <a:endParaRPr lang="pl-PL" dirty="0"/>
          </a:p>
          <a:p>
            <a:r>
              <a:rPr lang="pl-PL" dirty="0" err="1"/>
              <a:t>EficientNet</a:t>
            </a:r>
            <a:endParaRPr lang="pl-PL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7C1B0CE-71AF-4305-85CD-B614AD43C652}"/>
              </a:ext>
            </a:extLst>
          </p:cNvPr>
          <p:cNvSpPr txBox="1"/>
          <p:nvPr/>
        </p:nvSpPr>
        <p:spPr>
          <a:xfrm>
            <a:off x="808845" y="1601053"/>
            <a:ext cx="292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Modyfikacja zestawu danych:</a:t>
            </a:r>
          </a:p>
        </p:txBody>
      </p:sp>
    </p:spTree>
    <p:extLst>
      <p:ext uri="{BB962C8B-B14F-4D97-AF65-F5344CB8AC3E}">
        <p14:creationId xmlns:p14="http://schemas.microsoft.com/office/powerpoint/2010/main" val="365186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21405DB2-CF90-4CF4-BEB9-3E507004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161" y="310051"/>
            <a:ext cx="9921853" cy="877824"/>
          </a:xfrm>
        </p:spPr>
        <p:txBody>
          <a:bodyPr>
            <a:normAutofit/>
          </a:bodyPr>
          <a:lstStyle/>
          <a:p>
            <a:r>
              <a:rPr lang="pl-PL" sz="3600" b="1" dirty="0"/>
              <a:t>Wybrane modele</a:t>
            </a:r>
          </a:p>
        </p:txBody>
      </p: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EEB26ED9-DAE0-463E-9147-4EBEC02F5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308563"/>
              </p:ext>
            </p:extLst>
          </p:nvPr>
        </p:nvGraphicFramePr>
        <p:xfrm>
          <a:off x="783625" y="2065553"/>
          <a:ext cx="4309806" cy="32240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83727">
                  <a:extLst>
                    <a:ext uri="{9D8B030D-6E8A-4147-A177-3AD203B41FA5}">
                      <a16:colId xmlns:a16="http://schemas.microsoft.com/office/drawing/2014/main" val="227095364"/>
                    </a:ext>
                  </a:extLst>
                </a:gridCol>
                <a:gridCol w="1763907">
                  <a:extLst>
                    <a:ext uri="{9D8B030D-6E8A-4147-A177-3AD203B41FA5}">
                      <a16:colId xmlns:a16="http://schemas.microsoft.com/office/drawing/2014/main" val="2612293704"/>
                    </a:ext>
                  </a:extLst>
                </a:gridCol>
                <a:gridCol w="1162172">
                  <a:extLst>
                    <a:ext uri="{9D8B030D-6E8A-4147-A177-3AD203B41FA5}">
                      <a16:colId xmlns:a16="http://schemas.microsoft.com/office/drawing/2014/main" val="712840538"/>
                    </a:ext>
                  </a:extLst>
                </a:gridCol>
              </a:tblGrid>
              <a:tr h="279924">
                <a:tc>
                  <a:txBody>
                    <a:bodyPr/>
                    <a:lstStyle/>
                    <a:p>
                      <a:r>
                        <a:rPr lang="pl-PL" sz="1200" dirty="0" err="1">
                          <a:latin typeface="+mj-lt"/>
                        </a:rPr>
                        <a:t>Layer</a:t>
                      </a:r>
                      <a:r>
                        <a:rPr lang="pl-PL" sz="1200" dirty="0">
                          <a:latin typeface="+mj-lt"/>
                        </a:rPr>
                        <a:t> (</a:t>
                      </a:r>
                      <a:r>
                        <a:rPr lang="pl-PL" sz="1200" dirty="0" err="1">
                          <a:latin typeface="+mj-lt"/>
                        </a:rPr>
                        <a:t>type</a:t>
                      </a:r>
                      <a:r>
                        <a:rPr lang="pl-PL" sz="1200" dirty="0">
                          <a:latin typeface="+mj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>
                          <a:latin typeface="+mj-lt"/>
                        </a:rPr>
                        <a:t>Output</a:t>
                      </a:r>
                      <a:r>
                        <a:rPr lang="pl-PL" sz="1200" dirty="0">
                          <a:latin typeface="+mj-lt"/>
                        </a:rPr>
                        <a:t> </a:t>
                      </a:r>
                      <a:r>
                        <a:rPr lang="pl-PL" sz="1200" dirty="0" err="1">
                          <a:latin typeface="+mj-lt"/>
                        </a:rPr>
                        <a:t>Shape</a:t>
                      </a:r>
                      <a:endParaRPr lang="pl-PL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latin typeface="+mj-lt"/>
                        </a:rPr>
                        <a:t>Param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7794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pl-PL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Conv2D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256, 256,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200" dirty="0">
                          <a:latin typeface="+mj-lt"/>
                        </a:rPr>
                        <a:t>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6901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pl-PL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MaxPooling2D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128, 128,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2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3587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Conv2D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126, 126, 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200" dirty="0">
                          <a:latin typeface="+mj-lt"/>
                        </a:rPr>
                        <a:t>12 152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7312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MaxPooling2D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63, 63, 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2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764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pl-PL" sz="12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Flatten</a:t>
                      </a:r>
                      <a:endParaRPr lang="pl-PL" sz="12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222264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2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5081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pl-PL" sz="12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Dense</a:t>
                      </a:r>
                      <a:endParaRPr lang="pl-PL" sz="12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200" dirty="0">
                          <a:latin typeface="+mj-lt"/>
                        </a:rPr>
                        <a:t>24 893 680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2364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pl-PL" sz="12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Dropout</a:t>
                      </a:r>
                      <a:endParaRPr lang="pl-PL" sz="12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2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4697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pl-PL" sz="12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Dense</a:t>
                      </a:r>
                      <a:endParaRPr lang="pl-PL" sz="12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200" dirty="0">
                          <a:latin typeface="+mj-lt"/>
                        </a:rPr>
                        <a:t>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7902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pl-PL" sz="1200" dirty="0">
                          <a:latin typeface="+mj-lt"/>
                        </a:rPr>
                        <a:t>Total </a:t>
                      </a:r>
                      <a:r>
                        <a:rPr lang="pl-PL" sz="1200" dirty="0" err="1">
                          <a:latin typeface="+mj-lt"/>
                        </a:rPr>
                        <a:t>params</a:t>
                      </a:r>
                      <a:r>
                        <a:rPr lang="pl-PL" sz="1200" dirty="0">
                          <a:latin typeface="+mj-lt"/>
                        </a:rPr>
                        <a:t>:</a:t>
                      </a:r>
                    </a:p>
                    <a:p>
                      <a:r>
                        <a:rPr lang="pl-PL" sz="1200" dirty="0" err="1">
                          <a:latin typeface="+mj-lt"/>
                        </a:rPr>
                        <a:t>Trainable</a:t>
                      </a:r>
                      <a:r>
                        <a:rPr lang="pl-PL" sz="1200" dirty="0">
                          <a:latin typeface="+mj-lt"/>
                        </a:rPr>
                        <a:t> </a:t>
                      </a:r>
                      <a:r>
                        <a:rPr lang="pl-PL" sz="1200" dirty="0" err="1">
                          <a:latin typeface="+mj-lt"/>
                        </a:rPr>
                        <a:t>params</a:t>
                      </a:r>
                      <a:r>
                        <a:rPr lang="pl-PL" sz="1200" dirty="0">
                          <a:latin typeface="+mj-lt"/>
                        </a:rPr>
                        <a:t>:</a:t>
                      </a:r>
                    </a:p>
                    <a:p>
                      <a:r>
                        <a:rPr lang="pl-PL" sz="1200" dirty="0">
                          <a:latin typeface="+mj-lt"/>
                        </a:rPr>
                        <a:t>Non-</a:t>
                      </a:r>
                      <a:r>
                        <a:rPr lang="pl-PL" sz="1200" dirty="0" err="1">
                          <a:latin typeface="+mj-lt"/>
                        </a:rPr>
                        <a:t>trainable</a:t>
                      </a:r>
                      <a:r>
                        <a:rPr lang="pl-PL" sz="1200" dirty="0">
                          <a:latin typeface="+mj-lt"/>
                        </a:rPr>
                        <a:t> </a:t>
                      </a:r>
                      <a:r>
                        <a:rPr lang="pl-PL" sz="1200" dirty="0" err="1">
                          <a:latin typeface="+mj-lt"/>
                        </a:rPr>
                        <a:t>params</a:t>
                      </a:r>
                      <a:r>
                        <a:rPr lang="pl-PL" sz="1200" dirty="0">
                          <a:latin typeface="+mj-lt"/>
                        </a:rPr>
                        <a:t>: </a:t>
                      </a:r>
                      <a:endParaRPr lang="pl-PL" sz="12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200" dirty="0">
                          <a:latin typeface="+mj-lt"/>
                        </a:rPr>
                        <a:t>24 907 182 </a:t>
                      </a:r>
                    </a:p>
                    <a:p>
                      <a:pPr algn="r"/>
                      <a:r>
                        <a:rPr lang="pl-PL" sz="1200" dirty="0">
                          <a:latin typeface="+mj-lt"/>
                        </a:rPr>
                        <a:t>24 907 182 </a:t>
                      </a:r>
                    </a:p>
                    <a:p>
                      <a:pPr algn="r"/>
                      <a:r>
                        <a:rPr lang="pl-PL" sz="12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004798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1DFE800D-C7B3-4C15-B43A-9521AEE0D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755434"/>
              </p:ext>
            </p:extLst>
          </p:nvPr>
        </p:nvGraphicFramePr>
        <p:xfrm>
          <a:off x="6929501" y="0"/>
          <a:ext cx="4920062" cy="6888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52109">
                  <a:extLst>
                    <a:ext uri="{9D8B030D-6E8A-4147-A177-3AD203B41FA5}">
                      <a16:colId xmlns:a16="http://schemas.microsoft.com/office/drawing/2014/main" val="227095364"/>
                    </a:ext>
                  </a:extLst>
                </a:gridCol>
                <a:gridCol w="1864196">
                  <a:extLst>
                    <a:ext uri="{9D8B030D-6E8A-4147-A177-3AD203B41FA5}">
                      <a16:colId xmlns:a16="http://schemas.microsoft.com/office/drawing/2014/main" val="2612293704"/>
                    </a:ext>
                  </a:extLst>
                </a:gridCol>
                <a:gridCol w="1303757">
                  <a:extLst>
                    <a:ext uri="{9D8B030D-6E8A-4147-A177-3AD203B41FA5}">
                      <a16:colId xmlns:a16="http://schemas.microsoft.com/office/drawing/2014/main" val="712840538"/>
                    </a:ext>
                  </a:extLst>
                </a:gridCol>
              </a:tblGrid>
              <a:tr h="242761">
                <a:tc>
                  <a:txBody>
                    <a:bodyPr/>
                    <a:lstStyle/>
                    <a:p>
                      <a:r>
                        <a:rPr lang="pl-PL" sz="1000" dirty="0" err="1">
                          <a:latin typeface="+mj-lt"/>
                        </a:rPr>
                        <a:t>Layer</a:t>
                      </a:r>
                      <a:r>
                        <a:rPr lang="pl-PL" sz="1000" dirty="0">
                          <a:latin typeface="+mj-lt"/>
                        </a:rPr>
                        <a:t> (</a:t>
                      </a:r>
                      <a:r>
                        <a:rPr lang="pl-PL" sz="1000" dirty="0" err="1">
                          <a:latin typeface="+mj-lt"/>
                        </a:rPr>
                        <a:t>type</a:t>
                      </a:r>
                      <a:r>
                        <a:rPr lang="pl-PL" sz="1000" dirty="0">
                          <a:latin typeface="+mj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err="1">
                          <a:latin typeface="+mj-lt"/>
                        </a:rPr>
                        <a:t>Output</a:t>
                      </a:r>
                      <a:r>
                        <a:rPr lang="pl-PL" sz="1000" dirty="0">
                          <a:latin typeface="+mj-lt"/>
                        </a:rPr>
                        <a:t> </a:t>
                      </a:r>
                      <a:r>
                        <a:rPr lang="pl-PL" sz="1000" dirty="0" err="1">
                          <a:latin typeface="+mj-lt"/>
                        </a:rPr>
                        <a:t>Shape</a:t>
                      </a:r>
                      <a:endParaRPr lang="pl-PL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>
                          <a:latin typeface="+mj-lt"/>
                        </a:rPr>
                        <a:t>Param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779403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Conv2D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258, 258,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9 728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690149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BatchNormalization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err="1">
                          <a:latin typeface="+mj-lt"/>
                        </a:rPr>
                        <a:t>None</a:t>
                      </a:r>
                      <a:r>
                        <a:rPr lang="pl-PL" sz="1000" dirty="0">
                          <a:latin typeface="+mj-lt"/>
                        </a:rPr>
                        <a:t>, 258, 258, 128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677466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Conv2D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err="1">
                          <a:latin typeface="+mj-lt"/>
                        </a:rPr>
                        <a:t>None</a:t>
                      </a:r>
                      <a:r>
                        <a:rPr lang="pl-PL" sz="1000" dirty="0">
                          <a:latin typeface="+mj-lt"/>
                        </a:rPr>
                        <a:t>, 258, 258, 128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409 728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251726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BatchNormalization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err="1">
                          <a:latin typeface="+mj-lt"/>
                        </a:rPr>
                        <a:t>None</a:t>
                      </a:r>
                      <a:r>
                        <a:rPr lang="pl-PL" sz="1000" dirty="0">
                          <a:latin typeface="+mj-lt"/>
                        </a:rPr>
                        <a:t>, 258, 258, 128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002997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MaxPooling2D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pl-PL" sz="1000" dirty="0">
                          <a:latin typeface="+mj-lt"/>
                        </a:rPr>
                        <a:t>129, 129, 128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358766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Conv2D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pl-PL" sz="1000" dirty="0">
                          <a:latin typeface="+mj-lt"/>
                        </a:rPr>
                        <a:t>129, 129, 64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204 864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73125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BatchNormalization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129, 129,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620975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Conv2D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129, 129,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102 464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95334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BatchNormalization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129, 129,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684824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MaxPooling2D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64, 64,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646443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Conv2D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64, 64,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51 232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07505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BatchNormalization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64, 64,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0816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Conv2D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64, 64,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25 632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648141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BatchNormalization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64, 64,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562059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MaxPooling2D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32, 32,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874974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Conv2D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dirty="0" err="1">
                          <a:latin typeface="+mj-lt"/>
                        </a:rPr>
                        <a:t>None</a:t>
                      </a:r>
                      <a:r>
                        <a:rPr lang="pl-PL" sz="1000" dirty="0">
                          <a:latin typeface="+mj-lt"/>
                        </a:rPr>
                        <a:t>, 32, 32, 16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4 624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30733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BatchNormalization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dirty="0" err="1">
                          <a:latin typeface="+mj-lt"/>
                        </a:rPr>
                        <a:t>None</a:t>
                      </a:r>
                      <a:r>
                        <a:rPr lang="pl-PL" sz="1000" dirty="0">
                          <a:latin typeface="+mj-lt"/>
                        </a:rPr>
                        <a:t>, 32, 32, 16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815197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Conv2D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err="1">
                          <a:latin typeface="+mj-lt"/>
                        </a:rPr>
                        <a:t>None</a:t>
                      </a:r>
                      <a:r>
                        <a:rPr lang="pl-PL" sz="1000" dirty="0">
                          <a:latin typeface="+mj-lt"/>
                        </a:rPr>
                        <a:t>, 32, 32, 16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2 320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97388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BatchNormalization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err="1">
                          <a:latin typeface="+mj-lt"/>
                        </a:rPr>
                        <a:t>None</a:t>
                      </a:r>
                      <a:r>
                        <a:rPr lang="pl-PL" sz="1000" dirty="0">
                          <a:latin typeface="+mj-lt"/>
                        </a:rPr>
                        <a:t>, 32, 32, 16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764589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Flatten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16 384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508188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Dense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524 320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236474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Dropout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469715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Dense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620574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Dropout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913249"/>
                  </a:ext>
                </a:extLst>
              </a:tr>
              <a:tr h="242761"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Dense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r>
                        <a:rPr lang="pl-PL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79027"/>
                  </a:ext>
                </a:extLst>
              </a:tr>
              <a:tr h="546212">
                <a:tc gridSpan="2">
                  <a:txBody>
                    <a:bodyPr/>
                    <a:lstStyle/>
                    <a:p>
                      <a:r>
                        <a:rPr lang="pl-PL" sz="1000" dirty="0">
                          <a:latin typeface="+mj-lt"/>
                        </a:rPr>
                        <a:t>Total </a:t>
                      </a:r>
                      <a:r>
                        <a:rPr lang="pl-PL" sz="1000" dirty="0" err="1">
                          <a:latin typeface="+mj-lt"/>
                        </a:rPr>
                        <a:t>params</a:t>
                      </a:r>
                      <a:r>
                        <a:rPr lang="pl-PL" sz="1000" dirty="0">
                          <a:latin typeface="+mj-lt"/>
                        </a:rPr>
                        <a:t>:</a:t>
                      </a:r>
                    </a:p>
                    <a:p>
                      <a:r>
                        <a:rPr lang="pl-PL" sz="1000" dirty="0" err="1">
                          <a:latin typeface="+mj-lt"/>
                        </a:rPr>
                        <a:t>Trainable</a:t>
                      </a:r>
                      <a:r>
                        <a:rPr lang="pl-PL" sz="1000" dirty="0">
                          <a:latin typeface="+mj-lt"/>
                        </a:rPr>
                        <a:t> </a:t>
                      </a:r>
                      <a:r>
                        <a:rPr lang="pl-PL" sz="1000" dirty="0" err="1">
                          <a:latin typeface="+mj-lt"/>
                        </a:rPr>
                        <a:t>params</a:t>
                      </a:r>
                      <a:r>
                        <a:rPr lang="pl-PL" sz="1000" dirty="0">
                          <a:latin typeface="+mj-lt"/>
                        </a:rPr>
                        <a:t>:</a:t>
                      </a:r>
                    </a:p>
                    <a:p>
                      <a:r>
                        <a:rPr lang="pl-PL" sz="1000" dirty="0">
                          <a:latin typeface="+mj-lt"/>
                        </a:rPr>
                        <a:t>Non-</a:t>
                      </a:r>
                      <a:r>
                        <a:rPr lang="pl-PL" sz="1000" dirty="0" err="1">
                          <a:latin typeface="+mj-lt"/>
                        </a:rPr>
                        <a:t>trainable</a:t>
                      </a:r>
                      <a:r>
                        <a:rPr lang="pl-PL" sz="1000" dirty="0">
                          <a:latin typeface="+mj-lt"/>
                        </a:rPr>
                        <a:t> </a:t>
                      </a:r>
                      <a:r>
                        <a:rPr lang="pl-PL" sz="1000" dirty="0" err="1">
                          <a:latin typeface="+mj-lt"/>
                        </a:rPr>
                        <a:t>params</a:t>
                      </a:r>
                      <a:r>
                        <a:rPr lang="pl-PL" sz="1000" dirty="0">
                          <a:latin typeface="+mj-lt"/>
                        </a:rPr>
                        <a:t>: </a:t>
                      </a:r>
                      <a:endParaRPr lang="pl-PL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000" dirty="0">
                          <a:latin typeface="+mj-lt"/>
                        </a:rPr>
                        <a:t>1 337 462 </a:t>
                      </a:r>
                    </a:p>
                    <a:p>
                      <a:pPr algn="r"/>
                      <a:r>
                        <a:rPr lang="pl-PL" sz="1000" dirty="0">
                          <a:latin typeface="+mj-lt"/>
                        </a:rPr>
                        <a:t>1 337 462 </a:t>
                      </a:r>
                    </a:p>
                    <a:p>
                      <a:pPr algn="r"/>
                      <a:r>
                        <a:rPr lang="pl-PL" sz="1000" dirty="0">
                          <a:latin typeface="+mj-lt"/>
                        </a:rPr>
                        <a:t>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004798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A8CE16A7-D2D0-4550-921D-233F318D241C}"/>
              </a:ext>
            </a:extLst>
          </p:cNvPr>
          <p:cNvSpPr txBox="1"/>
          <p:nvPr/>
        </p:nvSpPr>
        <p:spPr>
          <a:xfrm>
            <a:off x="783625" y="163032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Model A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FE3276D-D61C-4EDA-8417-66CC8D2FF57E}"/>
              </a:ext>
            </a:extLst>
          </p:cNvPr>
          <p:cNvSpPr txBox="1"/>
          <p:nvPr/>
        </p:nvSpPr>
        <p:spPr>
          <a:xfrm>
            <a:off x="5882087" y="24454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Model B</a:t>
            </a:r>
          </a:p>
        </p:txBody>
      </p:sp>
    </p:spTree>
    <p:extLst>
      <p:ext uri="{BB962C8B-B14F-4D97-AF65-F5344CB8AC3E}">
        <p14:creationId xmlns:p14="http://schemas.microsoft.com/office/powerpoint/2010/main" val="326211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23F7C28-5D7D-4BA6-BE82-8F3C6F8BE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9" y="282758"/>
            <a:ext cx="4531490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F2B73BC-AF7B-46DE-8F58-2E0258C90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280" y="905768"/>
            <a:ext cx="5265357" cy="4977148"/>
          </a:xfrm>
          <a:prstGeom prst="rect">
            <a:avLst/>
          </a:prstGeom>
        </p:spPr>
      </p:pic>
      <p:sp>
        <p:nvSpPr>
          <p:cNvPr id="12" name="Tytuł 1">
            <a:extLst>
              <a:ext uri="{FF2B5EF4-FFF2-40B4-BE49-F238E27FC236}">
                <a16:creationId xmlns:a16="http://schemas.microsoft.com/office/drawing/2014/main" id="{B07BB9F8-AA4F-4E5B-9F83-ED8072F9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915" y="34139"/>
            <a:ext cx="10094169" cy="877824"/>
          </a:xfrm>
        </p:spPr>
        <p:txBody>
          <a:bodyPr>
            <a:normAutofit/>
          </a:bodyPr>
          <a:lstStyle/>
          <a:p>
            <a:pPr algn="ctr"/>
            <a:r>
              <a:rPr lang="pl-PL" sz="3600" b="1" dirty="0"/>
              <a:t>Model 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Pismo odręczne 10">
                <a:extLst>
                  <a:ext uri="{FF2B5EF4-FFF2-40B4-BE49-F238E27FC236}">
                    <a16:creationId xmlns:a16="http://schemas.microsoft.com/office/drawing/2014/main" id="{FFC813F2-66FA-4F21-881B-6886BCF5E4C7}"/>
                  </a:ext>
                </a:extLst>
              </p14:cNvPr>
              <p14:cNvContentPartPr/>
              <p14:nvPr/>
            </p14:nvContentPartPr>
            <p14:xfrm>
              <a:off x="2882499" y="3179717"/>
              <a:ext cx="362361" cy="313081"/>
            </p14:xfrm>
          </p:contentPart>
        </mc:Choice>
        <mc:Fallback>
          <p:pic>
            <p:nvPicPr>
              <p:cNvPr id="11" name="Pismo odręczne 10">
                <a:extLst>
                  <a:ext uri="{FF2B5EF4-FFF2-40B4-BE49-F238E27FC236}">
                    <a16:creationId xmlns:a16="http://schemas.microsoft.com/office/drawing/2014/main" id="{FFC813F2-66FA-4F21-881B-6886BCF5E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3503" y="3170720"/>
                <a:ext cx="379993" cy="330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Pismo odręczne 12">
                <a:extLst>
                  <a:ext uri="{FF2B5EF4-FFF2-40B4-BE49-F238E27FC236}">
                    <a16:creationId xmlns:a16="http://schemas.microsoft.com/office/drawing/2014/main" id="{5654F6BF-A5F8-4E68-85CC-DD4FF532BE73}"/>
                  </a:ext>
                </a:extLst>
              </p14:cNvPr>
              <p14:cNvContentPartPr/>
              <p14:nvPr/>
            </p14:nvContentPartPr>
            <p14:xfrm>
              <a:off x="6341207" y="3720949"/>
              <a:ext cx="5361840" cy="568080"/>
            </p14:xfrm>
          </p:contentPart>
        </mc:Choice>
        <mc:Fallback>
          <p:pic>
            <p:nvPicPr>
              <p:cNvPr id="13" name="Pismo odręczne 12">
                <a:extLst>
                  <a:ext uri="{FF2B5EF4-FFF2-40B4-BE49-F238E27FC236}">
                    <a16:creationId xmlns:a16="http://schemas.microsoft.com/office/drawing/2014/main" id="{5654F6BF-A5F8-4E68-85CC-DD4FF532BE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2567" y="3711949"/>
                <a:ext cx="537948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Pismo odręczne 13">
                <a:extLst>
                  <a:ext uri="{FF2B5EF4-FFF2-40B4-BE49-F238E27FC236}">
                    <a16:creationId xmlns:a16="http://schemas.microsoft.com/office/drawing/2014/main" id="{2F429D42-0A65-4A9B-BDA2-E9010E2634BA}"/>
                  </a:ext>
                </a:extLst>
              </p14:cNvPr>
              <p14:cNvContentPartPr/>
              <p14:nvPr/>
            </p14:nvContentPartPr>
            <p14:xfrm>
              <a:off x="6407087" y="5109469"/>
              <a:ext cx="5182920" cy="845280"/>
            </p14:xfrm>
          </p:contentPart>
        </mc:Choice>
        <mc:Fallback>
          <p:pic>
            <p:nvPicPr>
              <p:cNvPr id="14" name="Pismo odręczne 13">
                <a:extLst>
                  <a:ext uri="{FF2B5EF4-FFF2-40B4-BE49-F238E27FC236}">
                    <a16:creationId xmlns:a16="http://schemas.microsoft.com/office/drawing/2014/main" id="{2F429D42-0A65-4A9B-BDA2-E9010E2634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98087" y="5100469"/>
                <a:ext cx="5200560" cy="8629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ela 15">
            <a:extLst>
              <a:ext uri="{FF2B5EF4-FFF2-40B4-BE49-F238E27FC236}">
                <a16:creationId xmlns:a16="http://schemas.microsoft.com/office/drawing/2014/main" id="{BCF09034-0C52-4F01-9839-0FDADB920408}"/>
              </a:ext>
            </a:extLst>
          </p:cNvPr>
          <p:cNvGraphicFramePr>
            <a:graphicFrameLocks noGrp="1"/>
          </p:cNvGraphicFramePr>
          <p:nvPr/>
        </p:nvGraphicFramePr>
        <p:xfrm>
          <a:off x="362499" y="4136842"/>
          <a:ext cx="5040000" cy="2438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49813335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81588369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94429364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95646760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4966716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err="1"/>
                        <a:t>recall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err="1"/>
                        <a:t>support</a:t>
                      </a:r>
                      <a:endParaRPr lang="pl-P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48977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849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9296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0542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690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1542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1974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 err="1"/>
                        <a:t>accuracy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6411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/>
                        <a:t>macro </a:t>
                      </a:r>
                      <a:r>
                        <a:rPr lang="pl-PL" sz="1000" dirty="0" err="1"/>
                        <a:t>avg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62773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 err="1"/>
                        <a:t>weighted</a:t>
                      </a:r>
                      <a:r>
                        <a:rPr lang="pl-PL" sz="1000" dirty="0"/>
                        <a:t> </a:t>
                      </a:r>
                      <a:r>
                        <a:rPr lang="pl-PL" sz="1000" dirty="0" err="1"/>
                        <a:t>avg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275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1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2F2B73BC-AF7B-46DE-8F58-2E0258C90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280" y="905768"/>
            <a:ext cx="5265357" cy="4977148"/>
          </a:xfrm>
          <a:prstGeom prst="rect">
            <a:avLst/>
          </a:prstGeom>
        </p:spPr>
      </p:pic>
      <p:sp>
        <p:nvSpPr>
          <p:cNvPr id="12" name="Tytuł 1">
            <a:extLst>
              <a:ext uri="{FF2B5EF4-FFF2-40B4-BE49-F238E27FC236}">
                <a16:creationId xmlns:a16="http://schemas.microsoft.com/office/drawing/2014/main" id="{B07BB9F8-AA4F-4E5B-9F83-ED8072F9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915" y="34139"/>
            <a:ext cx="10094169" cy="877824"/>
          </a:xfrm>
        </p:spPr>
        <p:txBody>
          <a:bodyPr>
            <a:normAutofit/>
          </a:bodyPr>
          <a:lstStyle/>
          <a:p>
            <a:pPr algn="ctr"/>
            <a:r>
              <a:rPr lang="pl-PL" sz="3600" b="1" dirty="0"/>
              <a:t>Model B</a:t>
            </a:r>
          </a:p>
        </p:txBody>
      </p:sp>
      <p:graphicFrame>
        <p:nvGraphicFramePr>
          <p:cNvPr id="15" name="Tabela 15">
            <a:extLst>
              <a:ext uri="{FF2B5EF4-FFF2-40B4-BE49-F238E27FC236}">
                <a16:creationId xmlns:a16="http://schemas.microsoft.com/office/drawing/2014/main" id="{BCF09034-0C52-4F01-9839-0FDADB920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406009"/>
              </p:ext>
            </p:extLst>
          </p:nvPr>
        </p:nvGraphicFramePr>
        <p:xfrm>
          <a:off x="362499" y="4136842"/>
          <a:ext cx="5040000" cy="2438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49813335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81588369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94429364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95646760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4966716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err="1"/>
                        <a:t>recall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err="1"/>
                        <a:t>support</a:t>
                      </a:r>
                      <a:endParaRPr lang="pl-P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48977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849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9296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0542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690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1542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1974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 err="1"/>
                        <a:t>accuracy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6411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/>
                        <a:t>macro </a:t>
                      </a:r>
                      <a:r>
                        <a:rPr lang="pl-PL" sz="1000" dirty="0" err="1"/>
                        <a:t>avg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62773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pl-PL" sz="1000" dirty="0" err="1"/>
                        <a:t>weighted</a:t>
                      </a:r>
                      <a:r>
                        <a:rPr lang="pl-PL" sz="1000" dirty="0"/>
                        <a:t> </a:t>
                      </a:r>
                      <a:r>
                        <a:rPr lang="pl-PL" sz="1000" dirty="0" err="1"/>
                        <a:t>avg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275493"/>
                  </a:ext>
                </a:extLst>
              </a:tr>
            </a:tbl>
          </a:graphicData>
        </a:graphic>
      </p:graphicFrame>
      <p:pic>
        <p:nvPicPr>
          <p:cNvPr id="2053" name="Picture 5">
            <a:extLst>
              <a:ext uri="{FF2B5EF4-FFF2-40B4-BE49-F238E27FC236}">
                <a16:creationId xmlns:a16="http://schemas.microsoft.com/office/drawing/2014/main" id="{8B3A95AB-0401-4176-B0BB-D8CD5C04C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9" y="282758"/>
            <a:ext cx="4531491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8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07404A-EAE4-4981-A2B3-BD72C072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l-PL" sz="3600" b="1" dirty="0"/>
              <a:t>Porównanie czasu predykcji wybranych modeli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44DAAA87-DAC5-4FD7-858D-98AB8831C6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E886982-B85D-4AB7-A0EA-25EAF3391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43" y="1962123"/>
            <a:ext cx="5551780" cy="339617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95C4AF0-BE52-4C09-B85E-A8D79968E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62123"/>
            <a:ext cx="5551780" cy="339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0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abłko – Wikipedia, wolna encyklopedia">
            <a:extLst>
              <a:ext uri="{FF2B5EF4-FFF2-40B4-BE49-F238E27FC236}">
                <a16:creationId xmlns:a16="http://schemas.microsoft.com/office/drawing/2014/main" id="{D51CB4BE-50DF-4B79-9DE7-5EF0D519C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55" y="1793747"/>
            <a:ext cx="3067089" cy="2774321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01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A0807F-3A19-4869-A313-BFD0F0E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różny rozmiar zdjęć</a:t>
            </a:r>
          </a:p>
          <a:p>
            <a:r>
              <a:rPr lang="pl-PL" dirty="0"/>
              <a:t>niewystandaryzowane zdjęcia</a:t>
            </a:r>
          </a:p>
          <a:p>
            <a:r>
              <a:rPr lang="pl-PL" dirty="0"/>
              <a:t>moc obliczeniowa komputerów</a:t>
            </a:r>
          </a:p>
          <a:p>
            <a:r>
              <a:rPr lang="pl-PL" dirty="0"/>
              <a:t>…</a:t>
            </a: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72B662A1-3033-407E-A6EB-2FC7657A7D52}"/>
              </a:ext>
            </a:extLst>
          </p:cNvPr>
          <p:cNvSpPr txBox="1">
            <a:spLocks/>
          </p:cNvSpPr>
          <p:nvPr/>
        </p:nvSpPr>
        <p:spPr>
          <a:xfrm>
            <a:off x="921161" y="310051"/>
            <a:ext cx="9921853" cy="877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b="1" dirty="0"/>
              <a:t>Ograniczenia</a:t>
            </a:r>
          </a:p>
        </p:txBody>
      </p:sp>
    </p:spTree>
    <p:extLst>
      <p:ext uri="{BB962C8B-B14F-4D97-AF65-F5344CB8AC3E}">
        <p14:creationId xmlns:p14="http://schemas.microsoft.com/office/powerpoint/2010/main" val="64425738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586</Words>
  <Application>Microsoft Office PowerPoint</Application>
  <PresentationFormat>Panoramiczny</PresentationFormat>
  <Paragraphs>259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6" baseType="lpstr">
      <vt:lpstr>Arial</vt:lpstr>
      <vt:lpstr>ArialMT</vt:lpstr>
      <vt:lpstr>Calibri</vt:lpstr>
      <vt:lpstr>Calibri Light</vt:lpstr>
      <vt:lpstr>Calibri-Bold</vt:lpstr>
      <vt:lpstr>Motyw pakietu Office</vt:lpstr>
      <vt:lpstr>SORTOWNIA OWOCÓW</vt:lpstr>
      <vt:lpstr>Analiza zestawu danych</vt:lpstr>
      <vt:lpstr>Przygotowanie danych i budowa modelu klasyfikacyjnego</vt:lpstr>
      <vt:lpstr>Wybrane modele</vt:lpstr>
      <vt:lpstr>Model A</vt:lpstr>
      <vt:lpstr>Model B</vt:lpstr>
      <vt:lpstr>Porównanie czasu predykcji wybranych modeli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 kosztowne jest zdrowie?</dc:title>
  <dc:creator>Iwona Onuszko</dc:creator>
  <cp:lastModifiedBy>Iwona Onuszko</cp:lastModifiedBy>
  <cp:revision>6</cp:revision>
  <dcterms:created xsi:type="dcterms:W3CDTF">2022-02-16T20:59:42Z</dcterms:created>
  <dcterms:modified xsi:type="dcterms:W3CDTF">2022-04-02T18:18:37Z</dcterms:modified>
</cp:coreProperties>
</file>