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C2533-8B70-4AF3-B537-569D01108EB1}" v="2396" dt="2022-07-04T21:03:52.110"/>
    <p1510:client id="{92E082EF-350E-44ED-900C-BBCBC9EEC107}" v="397" dt="2022-07-05T19:41:29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05.07.2022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hrisfilo/fruit-recogni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704829"/>
            <a:ext cx="9467589" cy="1500340"/>
          </a:xfrm>
        </p:spPr>
        <p:txBody>
          <a:bodyPr>
            <a:normAutofit/>
          </a:bodyPr>
          <a:lstStyle/>
          <a:p>
            <a:r>
              <a:rPr lang="pl-PL" sz="7200" b="1" dirty="0">
                <a:cs typeface="Calibri Light"/>
              </a:rPr>
              <a:t>Sortownia owoców</a:t>
            </a:r>
            <a:r>
              <a:rPr lang="pl-PL" b="1" dirty="0">
                <a:cs typeface="Calibri Light"/>
              </a:rPr>
              <a:t> 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450048" y="4432482"/>
            <a:ext cx="3673774" cy="2021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sz="2600" b="1" dirty="0">
                <a:ea typeface="+mn-lt"/>
                <a:cs typeface="+mn-lt"/>
              </a:rPr>
              <a:t>Skład grupy projektowej:</a:t>
            </a:r>
            <a:endParaRPr lang="en-US" sz="2600" b="1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dirty="0">
                <a:ea typeface="+mn-lt"/>
                <a:cs typeface="+mn-lt"/>
              </a:rPr>
              <a:t> Iwona Wątroba</a:t>
            </a:r>
            <a:endParaRPr lang="en-US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dirty="0">
                <a:ea typeface="+mn-lt"/>
                <a:cs typeface="+mn-lt"/>
              </a:rPr>
              <a:t> Julita Wojciechowska</a:t>
            </a:r>
            <a:endParaRPr lang="en-US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dirty="0">
                <a:ea typeface="+mn-lt"/>
                <a:cs typeface="+mn-lt"/>
              </a:rPr>
              <a:t> Adam Zdancewicz</a:t>
            </a:r>
            <a:endParaRPr lang="en-US">
              <a:ea typeface="+mn-lt"/>
              <a:cs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l-PL" dirty="0">
                <a:ea typeface="+mn-lt"/>
                <a:cs typeface="+mn-lt"/>
              </a:rPr>
              <a:t> Piotr Zalesiński</a:t>
            </a:r>
            <a:endParaRPr lang="pl-PL" dirty="0"/>
          </a:p>
          <a:p>
            <a:endParaRPr lang="pl-PL" dirty="0">
              <a:cs typeface="Calibri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C081EB5-BF3F-8588-C8ED-91632E89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96" y="4844440"/>
            <a:ext cx="415447" cy="40500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B6B86AA-1669-B5AD-85DF-14807C2B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95" y="5178468"/>
            <a:ext cx="415447" cy="405008"/>
          </a:xfrm>
          <a:prstGeom prst="rect">
            <a:avLst/>
          </a:prstGeom>
        </p:spPr>
      </p:pic>
      <p:pic>
        <p:nvPicPr>
          <p:cNvPr id="6" name="Obraz 4">
            <a:extLst>
              <a:ext uri="{FF2B5EF4-FFF2-40B4-BE49-F238E27FC236}">
                <a16:creationId xmlns:a16="http://schemas.microsoft.com/office/drawing/2014/main" id="{844DDFBE-4AC8-3772-E4BE-A940A369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95" y="5585563"/>
            <a:ext cx="415447" cy="405008"/>
          </a:xfrm>
          <a:prstGeom prst="rect">
            <a:avLst/>
          </a:prstGeom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EA82BAEA-AE73-01CD-B37B-E2E2F45B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95" y="5898714"/>
            <a:ext cx="415447" cy="405008"/>
          </a:xfrm>
          <a:prstGeom prst="rect">
            <a:avLst/>
          </a:prstGeom>
        </p:spPr>
      </p:pic>
      <p:pic>
        <p:nvPicPr>
          <p:cNvPr id="8" name="Obraz 8" descr="Obraz zawierający wewnątrz, talerz, owoce, pomarańczowy&#10;&#10;Opis wygenerowany automatycznie">
            <a:extLst>
              <a:ext uri="{FF2B5EF4-FFF2-40B4-BE49-F238E27FC236}">
                <a16:creationId xmlns:a16="http://schemas.microsoft.com/office/drawing/2014/main" id="{79A23966-88BB-23BA-C1BA-A76B5CCB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98" y="2092847"/>
            <a:ext cx="8160705" cy="209819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980A7FCE-0176-62A1-0346-12C0290482C0}"/>
              </a:ext>
            </a:extLst>
          </p:cNvPr>
          <p:cNvSpPr txBox="1"/>
          <p:nvPr/>
        </p:nvSpPr>
        <p:spPr>
          <a:xfrm>
            <a:off x="308975" y="618577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Gdańsk, 10 lipca 2022</a:t>
            </a:r>
            <a:endParaRPr lang="pl-P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B1351F-56AB-1BCB-73F5-9D521E3C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a typeface="+mj-lt"/>
                <a:cs typeface="+mj-lt"/>
              </a:rPr>
              <a:t>Ile kosztuje wdrożenie modelu?</a:t>
            </a:r>
            <a:endParaRPr lang="pl-PL" b="1"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D39AC2-B12D-7965-8945-8478F17D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1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Zapytania zostały wysłane do kilku firm, świadczących techniczne </a:t>
            </a:r>
            <a:r>
              <a:rPr lang="pl-PL">
                <a:cs typeface="Calibri" panose="020F0502020204030204"/>
              </a:rPr>
              <a:t>wdrożenia tego typu zastosowań - czekamy na odpowiedź.</a:t>
            </a:r>
            <a:endParaRPr lang="pl-PL"/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Po informacji zwrotnej trzeba będzie dokonać analizy kosztów. Jeżeli koszty wdrożenia modelu nie przewyższą rocznych kosztów do </a:t>
            </a:r>
            <a:r>
              <a:rPr lang="pl-PL">
                <a:cs typeface="Calibri" panose="020F0502020204030204"/>
              </a:rPr>
              <a:t>potencjalnej redukcji to trzeba poważnie rozważyć szybkie wdrożenie modelu. Jeżeli przewyższą, trzeba będzie przeanalizować po jakim okresie "zamortyzuje się" nam te wdrożenie.</a:t>
            </a:r>
          </a:p>
        </p:txBody>
      </p:sp>
      <p:pic>
        <p:nvPicPr>
          <p:cNvPr id="7" name="Obraz 8" descr="Obraz zawierający wewnątrz, talerz, owoce, pomarańczowy&#10;&#10;Opis wygenerowany automatycznie">
            <a:extLst>
              <a:ext uri="{FF2B5EF4-FFF2-40B4-BE49-F238E27FC236}">
                <a16:creationId xmlns:a16="http://schemas.microsoft.com/office/drawing/2014/main" id="{2C96F1FC-C40A-23C4-8A06-B67256EE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21" y="5036462"/>
            <a:ext cx="7450897" cy="18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BB768E-E6EB-CA5A-06EE-64741ED7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br>
              <a:rPr lang="pl-PL" b="1" dirty="0">
                <a:ea typeface="+mj-lt"/>
                <a:cs typeface="+mj-lt"/>
              </a:rPr>
            </a:br>
            <a:endParaRPr lang="pl-PL" b="1" dirty="0"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9A85FB-DF78-9F27-0D5F-06DD3713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672385"/>
            <a:ext cx="10515600" cy="5290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cs typeface="Calibri"/>
              </a:rPr>
              <a:t>Źródło danych: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  <a:hlinkClick r:id="rId2"/>
              </a:rPr>
              <a:t>https://www.kaggle.com/chrisfilo/fruit-recognition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r>
              <a:rPr lang="pl-PL" dirty="0">
                <a:cs typeface="Calibri"/>
              </a:rPr>
              <a:t>Celem naszej pracy była analiza zdjęć owoców, kreacja kilku modeli do rozpoznawania obrazu i wybór najlepszego oraz stworzenie przykładowej aplikacji.</a:t>
            </a: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r>
              <a:rPr lang="pl-PL" dirty="0">
                <a:cs typeface="Calibri"/>
              </a:rPr>
              <a:t>Baza którą przeanalizowaliśmy zawiera owoce </a:t>
            </a:r>
            <a:r>
              <a:rPr lang="pl-PL" dirty="0" err="1">
                <a:cs typeface="Calibri"/>
              </a:rPr>
              <a:t>tj</a:t>
            </a:r>
            <a:r>
              <a:rPr lang="pl-PL" dirty="0">
                <a:cs typeface="Calibri"/>
              </a:rPr>
              <a:t>: </a:t>
            </a:r>
            <a:r>
              <a:rPr lang="pl-PL" dirty="0" err="1">
                <a:cs typeface="Calibri"/>
              </a:rPr>
              <a:t>guawa</a:t>
            </a:r>
            <a:r>
              <a:rPr lang="pl-PL" dirty="0">
                <a:cs typeface="Calibri"/>
              </a:rPr>
              <a:t>, kiwi, mango, jabłka, banany itd..</a:t>
            </a:r>
          </a:p>
          <a:p>
            <a:pPr marL="0" indent="0">
              <a:buNone/>
            </a:pPr>
            <a:endParaRPr lang="pl-PL" dirty="0">
              <a:cs typeface="Calibri"/>
            </a:endParaRPr>
          </a:p>
          <a:p>
            <a:pPr marL="0" indent="0">
              <a:buNone/>
            </a:pPr>
            <a:r>
              <a:rPr lang="pl-PL" dirty="0">
                <a:cs typeface="Calibri"/>
              </a:rPr>
              <a:t>Na chwilę obecną poddaliśmy analizie jedynie jabłka, wyodrębniając 3 gatunki tego owocu.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68D2142-BFA0-D85D-F56A-D5BABA9D6B53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dirty="0"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16B1563-BDB0-19F3-A1AA-7721AEB68D67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 dirty="0">
              <a:cs typeface="Calibri"/>
            </a:endParaRPr>
          </a:p>
        </p:txBody>
      </p:sp>
      <p:pic>
        <p:nvPicPr>
          <p:cNvPr id="9" name="Obraz 4">
            <a:extLst>
              <a:ext uri="{FF2B5EF4-FFF2-40B4-BE49-F238E27FC236}">
                <a16:creationId xmlns:a16="http://schemas.microsoft.com/office/drawing/2014/main" id="{91B09B5E-94DC-A3F4-FFF2-640ECC4E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2" y="669098"/>
            <a:ext cx="415447" cy="405008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43517A49-4041-5493-9C0E-ABAB56E9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2" y="2026084"/>
            <a:ext cx="415447" cy="405008"/>
          </a:xfrm>
          <a:prstGeom prst="rect">
            <a:avLst/>
          </a:prstGeom>
        </p:spPr>
      </p:pic>
      <p:pic>
        <p:nvPicPr>
          <p:cNvPr id="13" name="Obraz 4">
            <a:extLst>
              <a:ext uri="{FF2B5EF4-FFF2-40B4-BE49-F238E27FC236}">
                <a16:creationId xmlns:a16="http://schemas.microsoft.com/office/drawing/2014/main" id="{7641B6EC-5282-E198-E510-04D29713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" y="3644029"/>
            <a:ext cx="415447" cy="405008"/>
          </a:xfrm>
          <a:prstGeom prst="rect">
            <a:avLst/>
          </a:prstGeom>
        </p:spPr>
      </p:pic>
      <p:pic>
        <p:nvPicPr>
          <p:cNvPr id="15" name="Obraz 4">
            <a:extLst>
              <a:ext uri="{FF2B5EF4-FFF2-40B4-BE49-F238E27FC236}">
                <a16:creationId xmlns:a16="http://schemas.microsoft.com/office/drawing/2014/main" id="{C4BBACB6-8CC3-AA8F-182D-D587CD91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5" y="4948823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różny, pęk, kilka, naczynie&#10;&#10;Opis wygenerowany automatycznie">
            <a:extLst>
              <a:ext uri="{FF2B5EF4-FFF2-40B4-BE49-F238E27FC236}">
                <a16:creationId xmlns:a16="http://schemas.microsoft.com/office/drawing/2014/main" id="{C34AA63E-4AAC-945E-2C66-30B6732D1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30" y="40666"/>
            <a:ext cx="7823136" cy="6814790"/>
          </a:xfrm>
        </p:spPr>
      </p:pic>
    </p:spTree>
    <p:extLst>
      <p:ext uri="{BB962C8B-B14F-4D97-AF65-F5344CB8AC3E}">
        <p14:creationId xmlns:p14="http://schemas.microsoft.com/office/powerpoint/2010/main" val="3346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5C928A94-492F-54D0-9DCB-57AB0E835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75" y="1451919"/>
            <a:ext cx="7921928" cy="4294991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9B93A00-9622-30E4-A808-88E069B77C53}"/>
              </a:ext>
            </a:extLst>
          </p:cNvPr>
          <p:cNvSpPr txBox="1"/>
          <p:nvPr/>
        </p:nvSpPr>
        <p:spPr>
          <a:xfrm>
            <a:off x="1081414" y="329852"/>
            <a:ext cx="87452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cs typeface="Calibri"/>
              </a:rPr>
              <a:t>Wykres przedstawia liczbę zdjęć jabłek w analizowanym zbiorze, w podziale na 3 gatunki.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570F9A61-9D7A-0700-B640-A56DFBA4A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1" r="25751" b="-930"/>
          <a:stretch/>
        </p:blipFill>
        <p:spPr>
          <a:xfrm>
            <a:off x="9721177" y="2297418"/>
            <a:ext cx="1810229" cy="2166117"/>
          </a:xfrm>
          <a:prstGeom prst="rect">
            <a:avLst/>
          </a:prstGeom>
        </p:spPr>
      </p:pic>
      <p:pic>
        <p:nvPicPr>
          <p:cNvPr id="8" name="Obraz 4">
            <a:extLst>
              <a:ext uri="{FF2B5EF4-FFF2-40B4-BE49-F238E27FC236}">
                <a16:creationId xmlns:a16="http://schemas.microsoft.com/office/drawing/2014/main" id="{18E54B60-A81A-D0D9-C26A-9955E3C8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0" y="335070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948995-E975-8C60-8D81-D8C935BEE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02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400" dirty="0">
                <a:cs typeface="Calibri"/>
              </a:rPr>
              <a:t>Zastosowane modele:</a:t>
            </a:r>
            <a:endParaRPr lang="pl-PL"/>
          </a:p>
          <a:p>
            <a:pPr lvl="1"/>
            <a:r>
              <a:rPr lang="pl-PL" sz="2000" dirty="0">
                <a:cs typeface="Calibri"/>
              </a:rPr>
              <a:t>MobileNetV2</a:t>
            </a:r>
          </a:p>
          <a:p>
            <a:pPr lvl="1"/>
            <a:r>
              <a:rPr lang="pl-PL" sz="2000" dirty="0">
                <a:solidFill>
                  <a:schemeClr val="accent2"/>
                </a:solidFill>
                <a:cs typeface="Calibri"/>
              </a:rPr>
              <a:t>DenseNet121</a:t>
            </a:r>
          </a:p>
          <a:p>
            <a:pPr lvl="1"/>
            <a:r>
              <a:rPr lang="pl-PL" sz="2000" dirty="0" err="1">
                <a:cs typeface="Calibri"/>
              </a:rPr>
              <a:t>MobileNet</a:t>
            </a:r>
            <a:endParaRPr lang="pl-PL" sz="2000">
              <a:cs typeface="Calibri"/>
            </a:endParaRPr>
          </a:p>
          <a:p>
            <a:pPr lvl="1"/>
            <a:r>
              <a:rPr lang="pl-PL" sz="2000" dirty="0">
                <a:cs typeface="Calibri"/>
              </a:rPr>
              <a:t>Xception1</a:t>
            </a:r>
          </a:p>
          <a:p>
            <a:pPr lvl="1"/>
            <a:r>
              <a:rPr lang="pl-PL" sz="2000" dirty="0">
                <a:cs typeface="Calibri"/>
              </a:rPr>
              <a:t>DenseNet169</a:t>
            </a:r>
          </a:p>
          <a:p>
            <a:endParaRPr lang="pl-PL" dirty="0">
              <a:cs typeface="Calibri"/>
            </a:endParaRPr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56A9CA5A-A435-44FF-59B9-5336BC67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3" y="2748558"/>
            <a:ext cx="5467610" cy="3886967"/>
          </a:xfrm>
          <a:prstGeom prst="rect">
            <a:avLst/>
          </a:prstGeom>
        </p:spPr>
      </p:pic>
      <p:pic>
        <p:nvPicPr>
          <p:cNvPr id="6" name="Obraz 6">
            <a:extLst>
              <a:ext uri="{FF2B5EF4-FFF2-40B4-BE49-F238E27FC236}">
                <a16:creationId xmlns:a16="http://schemas.microsoft.com/office/drawing/2014/main" id="{4B67EAAB-BDF9-E7DB-CAF6-90E83475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64" y="2748558"/>
            <a:ext cx="5509364" cy="3886967"/>
          </a:xfrm>
          <a:prstGeom prst="rect">
            <a:avLst/>
          </a:prstGeom>
        </p:spPr>
      </p:pic>
      <p:pic>
        <p:nvPicPr>
          <p:cNvPr id="8" name="Obraz 4">
            <a:extLst>
              <a:ext uri="{FF2B5EF4-FFF2-40B4-BE49-F238E27FC236}">
                <a16:creationId xmlns:a16="http://schemas.microsoft.com/office/drawing/2014/main" id="{3DA8A9BC-A7B9-AD37-0B7A-EFD56F54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3" y="575152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0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D0010B-3384-76A1-1F7B-7A350BBE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708"/>
            <a:ext cx="10515600" cy="5635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Najlepszy wynik osiągnął model DenseNet121. Już przy pierwszej epoce strata się zminimalizowała, osiągając przy ostatniej epoce wynik na poziomie 0.015. W przypadku </a:t>
            </a:r>
            <a:r>
              <a:rPr lang="pl-PL" dirty="0" err="1">
                <a:cs typeface="Calibri" panose="020F0502020204030204"/>
              </a:rPr>
              <a:t>accuracy</a:t>
            </a:r>
            <a:r>
              <a:rPr lang="pl-PL" dirty="0">
                <a:cs typeface="Calibri" panose="020F0502020204030204"/>
              </a:rPr>
              <a:t> wynik 1 został </a:t>
            </a:r>
            <a:r>
              <a:rPr lang="pl-PL" dirty="0" err="1">
                <a:cs typeface="Calibri" panose="020F0502020204030204"/>
              </a:rPr>
              <a:t>osiągniety</a:t>
            </a:r>
            <a:r>
              <a:rPr lang="pl-PL" dirty="0">
                <a:cs typeface="Calibri" panose="020F0502020204030204"/>
              </a:rPr>
              <a:t> przy drugiej epoce i nie spadł aż do ostatniej.</a:t>
            </a: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W przypadku straty prawie wszystkie modele osiągają podobne wyniki. Jedynie model </a:t>
            </a:r>
            <a:r>
              <a:rPr lang="pl-PL" dirty="0" err="1">
                <a:cs typeface="Calibri" panose="020F0502020204030204"/>
              </a:rPr>
              <a:t>MobileNet</a:t>
            </a:r>
            <a:r>
              <a:rPr lang="pl-PL" dirty="0">
                <a:cs typeface="Calibri"/>
              </a:rPr>
              <a:t> odbiega wynikiem od pozostałych.</a:t>
            </a:r>
          </a:p>
          <a:p>
            <a:pPr marL="0" indent="0">
              <a:buNone/>
            </a:pPr>
            <a:r>
              <a:rPr lang="pl-PL">
                <a:cs typeface="Calibri"/>
              </a:rPr>
              <a:t>Taka sama sytuacja występuje w przypadku accuracy</a:t>
            </a:r>
            <a:r>
              <a:rPr lang="pl-PL" dirty="0">
                <a:cs typeface="Calibri"/>
              </a:rPr>
              <a:t>.</a:t>
            </a:r>
            <a:endParaRPr lang="pl-PL" dirty="0"/>
          </a:p>
        </p:txBody>
      </p:sp>
      <p:pic>
        <p:nvPicPr>
          <p:cNvPr id="6" name="Obraz 4">
            <a:extLst>
              <a:ext uri="{FF2B5EF4-FFF2-40B4-BE49-F238E27FC236}">
                <a16:creationId xmlns:a16="http://schemas.microsoft.com/office/drawing/2014/main" id="{E296A24A-89F0-2B9F-E711-1C546D4F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4" y="3560522"/>
            <a:ext cx="415447" cy="405008"/>
          </a:xfrm>
          <a:prstGeom prst="rect">
            <a:avLst/>
          </a:prstGeom>
        </p:spPr>
      </p:pic>
      <p:pic>
        <p:nvPicPr>
          <p:cNvPr id="8" name="Obraz 4">
            <a:extLst>
              <a:ext uri="{FF2B5EF4-FFF2-40B4-BE49-F238E27FC236}">
                <a16:creationId xmlns:a16="http://schemas.microsoft.com/office/drawing/2014/main" id="{A940775E-FE5B-646D-747C-E0555981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1" y="2700402"/>
            <a:ext cx="415447" cy="405008"/>
          </a:xfrm>
          <a:prstGeom prst="rect">
            <a:avLst/>
          </a:prstGeom>
        </p:spPr>
      </p:pic>
      <p:pic>
        <p:nvPicPr>
          <p:cNvPr id="10" name="Obraz 4">
            <a:extLst>
              <a:ext uri="{FF2B5EF4-FFF2-40B4-BE49-F238E27FC236}">
                <a16:creationId xmlns:a16="http://schemas.microsoft.com/office/drawing/2014/main" id="{03E1C596-D1BE-AE11-A228-D5BF8D8F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" y="545925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3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2FA09-0F13-C77B-30D3-E835EB68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1" dirty="0">
                <a:cs typeface="Calibri Light"/>
              </a:rPr>
              <a:t>Jakie korzyści przyniesie nam wdrożenie modelu DenseNet121?</a:t>
            </a:r>
            <a:endParaRPr lang="pl-PL" b="1" i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8C4059-EDEB-AC66-2423-13E11E4C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Zakładamy, że wdrożenie modelu zredukuje poziom i koszty zatrudnienia. Model zastąpi pracowników odpowiedzialnych za ręczne sortowanie owoców ale wymagał będzie nadzoru nad pracą maszyny. Pracę tę, po uzgodnieniu z kierownictwem działu, zlecimy osobom odpowiedzialnym za nadzór techniczny nad maszynami zakładu.</a:t>
            </a: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Na chwilę obecną na sortowni zatrudnionych jest 20 osób w pełnym wymiarze czasu pracy. W okresie letnio-jesiennym, zatrudnienie wzrasta dwukrotnie. Dołączają do nas pracownicy zatrudnieni na umowę zlecenie.</a:t>
            </a:r>
          </a:p>
        </p:txBody>
      </p:sp>
      <p:pic>
        <p:nvPicPr>
          <p:cNvPr id="7" name="Obraz 4">
            <a:extLst>
              <a:ext uri="{FF2B5EF4-FFF2-40B4-BE49-F238E27FC236}">
                <a16:creationId xmlns:a16="http://schemas.microsoft.com/office/drawing/2014/main" id="{B9E3062E-FB86-7AF8-9AC6-935940AF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1827755"/>
            <a:ext cx="415447" cy="405008"/>
          </a:xfrm>
          <a:prstGeom prst="rect">
            <a:avLst/>
          </a:prstGeom>
        </p:spPr>
      </p:pic>
      <p:pic>
        <p:nvPicPr>
          <p:cNvPr id="9" name="Obraz 4">
            <a:extLst>
              <a:ext uri="{FF2B5EF4-FFF2-40B4-BE49-F238E27FC236}">
                <a16:creationId xmlns:a16="http://schemas.microsoft.com/office/drawing/2014/main" id="{1E48AA47-6AB8-AAC3-CC9F-73DE89FB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4343399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50C51-478E-D091-0C4F-9715372B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070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C00000"/>
                </a:solidFill>
                <a:cs typeface="Calibri Light"/>
              </a:rPr>
              <a:t>Symulacja redukcji kosztów zatrudnienia: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7A233-8476-F5FF-5F20-0286BC87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133"/>
            <a:ext cx="10933134" cy="53429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sz="2400" dirty="0">
                <a:cs typeface="Calibri"/>
              </a:rPr>
              <a:t>Wszyscy pracownicy etatowi otrzymują tę samą pensję: 3500zł brutto</a:t>
            </a:r>
            <a:endParaRPr lang="pl-PL"/>
          </a:p>
          <a:p>
            <a:pPr marL="0" indent="0">
              <a:buNone/>
            </a:pPr>
            <a:r>
              <a:rPr lang="pl-PL" sz="2400" dirty="0">
                <a:cs typeface="Calibri"/>
              </a:rPr>
              <a:t>Pełen koszt pracodawcy, przy tej kwocie zatrudnienia wynosi ok. 4200zł</a:t>
            </a:r>
          </a:p>
          <a:p>
            <a:pPr lvl="1"/>
            <a:r>
              <a:rPr lang="pl-PL" sz="2000" dirty="0">
                <a:cs typeface="Calibri"/>
              </a:rPr>
              <a:t>4 200zł x 20 osób = 84 000zł - koszt miesięczny pracodawcy</a:t>
            </a:r>
          </a:p>
          <a:p>
            <a:pPr lvl="1"/>
            <a:r>
              <a:rPr lang="pl-PL" sz="2000" dirty="0">
                <a:cs typeface="Calibri"/>
              </a:rPr>
              <a:t>84 000zł x 12 m-</a:t>
            </a:r>
            <a:r>
              <a:rPr lang="pl-PL" sz="2000" dirty="0" err="1">
                <a:cs typeface="Calibri"/>
              </a:rPr>
              <a:t>cy</a:t>
            </a:r>
            <a:r>
              <a:rPr lang="pl-PL" sz="2000" dirty="0">
                <a:cs typeface="Calibri"/>
              </a:rPr>
              <a:t> = </a:t>
            </a:r>
            <a:r>
              <a:rPr lang="pl-PL" sz="2000" b="1" dirty="0">
                <a:cs typeface="Calibri"/>
              </a:rPr>
              <a:t>1 008 000zł</a:t>
            </a:r>
            <a:r>
              <a:rPr lang="pl-PL" sz="2000" dirty="0">
                <a:cs typeface="Calibri"/>
              </a:rPr>
              <a:t> - koszt roczny pracodawcy</a:t>
            </a:r>
          </a:p>
          <a:p>
            <a:pPr lvl="1"/>
            <a:endParaRPr lang="pl-PL" sz="2000" dirty="0">
              <a:cs typeface="Calibri"/>
            </a:endParaRPr>
          </a:p>
          <a:p>
            <a:pPr marL="0" indent="0">
              <a:buNone/>
            </a:pPr>
            <a:r>
              <a:rPr lang="pl-PL" sz="2400" dirty="0">
                <a:cs typeface="Calibri"/>
              </a:rPr>
              <a:t>Wszyscy pracownicy zatrudnieni na umowę zlecenie otrzymują tę samą stawkę 22zł/h i </a:t>
            </a:r>
            <a:r>
              <a:rPr lang="pl-PL" sz="2400">
                <a:cs typeface="Calibri"/>
              </a:rPr>
              <a:t>średnio wypracowują 180h/m-c. Koszt </a:t>
            </a:r>
            <a:r>
              <a:rPr lang="pl-PL" sz="2400" dirty="0">
                <a:cs typeface="Calibri"/>
              </a:rPr>
              <a:t>pracodawcy wynosi średnio </a:t>
            </a:r>
            <a:r>
              <a:rPr lang="pl-PL" sz="2400">
                <a:cs typeface="Calibri"/>
              </a:rPr>
              <a:t>4800zł/zlecniobiorcę</a:t>
            </a:r>
            <a:r>
              <a:rPr lang="pl-PL" sz="2400" dirty="0">
                <a:cs typeface="Calibri"/>
              </a:rPr>
              <a:t>. Zatrudnienie takie trwa średnio 4 miesiące.</a:t>
            </a:r>
          </a:p>
          <a:p>
            <a:pPr lvl="1"/>
            <a:r>
              <a:rPr lang="pl-PL" sz="2000" dirty="0">
                <a:cs typeface="Calibri"/>
              </a:rPr>
              <a:t>4 800zł x 20 osób = 96 000zł - koszt miesięczny zleceniodawcy</a:t>
            </a:r>
          </a:p>
          <a:p>
            <a:pPr lvl="1"/>
            <a:r>
              <a:rPr lang="pl-PL" sz="2000" dirty="0">
                <a:cs typeface="Calibri"/>
              </a:rPr>
              <a:t>96 000zł x 4 m-ce = </a:t>
            </a:r>
            <a:r>
              <a:rPr lang="pl-PL" sz="2000" b="1" dirty="0">
                <a:cs typeface="Calibri"/>
              </a:rPr>
              <a:t>384 000zł</a:t>
            </a:r>
            <a:r>
              <a:rPr lang="pl-PL" sz="2000" dirty="0">
                <a:cs typeface="Calibri"/>
              </a:rPr>
              <a:t> - koszt roczny zleceniodawcy</a:t>
            </a:r>
          </a:p>
          <a:p>
            <a:pPr marL="0" indent="0">
              <a:buNone/>
            </a:pPr>
            <a:endParaRPr lang="pl-PL" sz="2400" dirty="0">
              <a:cs typeface="Calibri"/>
            </a:endParaRPr>
          </a:p>
          <a:p>
            <a:pPr marL="0" indent="0">
              <a:buNone/>
            </a:pPr>
            <a:r>
              <a:rPr lang="pl-PL" sz="2400" dirty="0">
                <a:cs typeface="Calibri"/>
              </a:rPr>
              <a:t>Uśredniając, roczne koszty zatrudnienia zmalałyby o ok. 1 392 000zł</a:t>
            </a:r>
          </a:p>
          <a:p>
            <a:pPr marL="0" indent="0">
              <a:buNone/>
            </a:pPr>
            <a:endParaRPr lang="pl-PL" sz="2400" dirty="0">
              <a:cs typeface="Calibri"/>
            </a:endParaRPr>
          </a:p>
          <a:p>
            <a:pPr marL="0" indent="0">
              <a:buNone/>
            </a:pPr>
            <a:r>
              <a:rPr lang="pl-PL" sz="1700" dirty="0">
                <a:cs typeface="Calibri"/>
              </a:rPr>
              <a:t>* Jest to symulacja bardzo ogólna. Do kosztów tych należałoby dodać wypracowywane czasem nadgodziny , koszt ponowienia badań lekarskich lub książeczek </a:t>
            </a:r>
            <a:r>
              <a:rPr lang="pl-PL" sz="1700" err="1">
                <a:cs typeface="Calibri"/>
              </a:rPr>
              <a:t>sanepidowskich</a:t>
            </a:r>
            <a:r>
              <a:rPr lang="pl-PL" sz="1700" dirty="0">
                <a:cs typeface="Calibri"/>
              </a:rPr>
              <a:t>, zakupu odzieży roboczej i pralni.</a:t>
            </a:r>
          </a:p>
          <a:p>
            <a:pPr lvl="1"/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  <a:p>
            <a:endParaRPr lang="pl-PL" dirty="0">
              <a:cs typeface="Calibri"/>
            </a:endParaRPr>
          </a:p>
        </p:txBody>
      </p:sp>
      <p:pic>
        <p:nvPicPr>
          <p:cNvPr id="7" name="Obraz 4">
            <a:extLst>
              <a:ext uri="{FF2B5EF4-FFF2-40B4-BE49-F238E27FC236}">
                <a16:creationId xmlns:a16="http://schemas.microsoft.com/office/drawing/2014/main" id="{BC0D4286-D3F3-6190-E4E1-834AA887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1097070"/>
            <a:ext cx="415447" cy="405008"/>
          </a:xfrm>
          <a:prstGeom prst="rect">
            <a:avLst/>
          </a:prstGeom>
        </p:spPr>
      </p:pic>
      <p:pic>
        <p:nvPicPr>
          <p:cNvPr id="9" name="Obraz 4">
            <a:extLst>
              <a:ext uri="{FF2B5EF4-FFF2-40B4-BE49-F238E27FC236}">
                <a16:creationId xmlns:a16="http://schemas.microsoft.com/office/drawing/2014/main" id="{9D30A8C8-E114-03E6-9A8D-46AA1A5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4875755"/>
            <a:ext cx="415447" cy="405008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8AB358E8-6694-EB5B-B07E-40A1320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2" y="2856977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BEEFFB-179D-3C61-F705-4A1BCFCF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80"/>
            <a:ext cx="9993683" cy="5969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cs typeface="Calibri" panose="020F0502020204030204"/>
              </a:rPr>
              <a:t>Dodatkowe korzyści z wdrożenia modelu:</a:t>
            </a: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Maszyny byłyby w stanie pracować dłużej niż człowiek i w </a:t>
            </a:r>
            <a:r>
              <a:rPr lang="pl-PL" dirty="0">
                <a:cs typeface="Calibri" panose="020F0502020204030204"/>
              </a:rPr>
              <a:t>"gorącym" okresie mogłyby sortować owoce całą dobę. Przyśpieszyłoby to produkcję wyrobów finalnych,</a:t>
            </a: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Zmniejszyłoby to ryzyko wystąpienia wypadków przy pracy i </a:t>
            </a:r>
            <a:r>
              <a:rPr lang="pl-PL" dirty="0">
                <a:cs typeface="Calibri" panose="020F0502020204030204"/>
              </a:rPr>
              <a:t>jednocześnie zmniejszyłaby się stawka ubezpieczenia zakładu od wypadków przy pracy,</a:t>
            </a: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  <a:p>
            <a:pPr marL="0" indent="0">
              <a:buNone/>
            </a:pPr>
            <a:r>
              <a:rPr lang="pl-PL">
                <a:cs typeface="Calibri" panose="020F0502020204030204"/>
              </a:rPr>
              <a:t>Model dotyczy jedynie jabłek. Przystosowanie go do </a:t>
            </a:r>
            <a:r>
              <a:rPr lang="pl-PL" dirty="0">
                <a:cs typeface="Calibri" panose="020F0502020204030204"/>
              </a:rPr>
              <a:t>rozpoznawania także innych owoców, wielokrotnie zredukowałoby koszty.</a:t>
            </a:r>
          </a:p>
        </p:txBody>
      </p:sp>
      <p:pic>
        <p:nvPicPr>
          <p:cNvPr id="6" name="Obraz 4">
            <a:extLst>
              <a:ext uri="{FF2B5EF4-FFF2-40B4-BE49-F238E27FC236}">
                <a16:creationId xmlns:a16="http://schemas.microsoft.com/office/drawing/2014/main" id="{3222F63B-FDE7-68CA-7F72-4E1D3A25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7" y="710851"/>
            <a:ext cx="415447" cy="405008"/>
          </a:xfrm>
          <a:prstGeom prst="rect">
            <a:avLst/>
          </a:prstGeom>
        </p:spPr>
      </p:pic>
      <p:pic>
        <p:nvPicPr>
          <p:cNvPr id="8" name="Obraz 4">
            <a:extLst>
              <a:ext uri="{FF2B5EF4-FFF2-40B4-BE49-F238E27FC236}">
                <a16:creationId xmlns:a16="http://schemas.microsoft.com/office/drawing/2014/main" id="{41D549B7-AF2F-4BD2-4AA5-CC40A41B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4259892"/>
            <a:ext cx="415447" cy="405008"/>
          </a:xfrm>
          <a:prstGeom prst="rect">
            <a:avLst/>
          </a:prstGeom>
        </p:spPr>
      </p:pic>
      <p:pic>
        <p:nvPicPr>
          <p:cNvPr id="10" name="Obraz 4">
            <a:extLst>
              <a:ext uri="{FF2B5EF4-FFF2-40B4-BE49-F238E27FC236}">
                <a16:creationId xmlns:a16="http://schemas.microsoft.com/office/drawing/2014/main" id="{59EA2F32-B846-D466-107A-36567EF3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2" y="2491635"/>
            <a:ext cx="415447" cy="4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73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Sortownia owoców </vt:lpstr>
      <vt:lpstr> </vt:lpstr>
      <vt:lpstr>Prezentacja programu PowerPoint</vt:lpstr>
      <vt:lpstr>Prezentacja programu PowerPoint</vt:lpstr>
      <vt:lpstr>Prezentacja programu PowerPoint</vt:lpstr>
      <vt:lpstr>Prezentacja programu PowerPoint</vt:lpstr>
      <vt:lpstr>Jakie korzyści przyniesie nam wdrożenie modelu DenseNet121?</vt:lpstr>
      <vt:lpstr>Symulacja redukcji kosztów zatrudnienia:</vt:lpstr>
      <vt:lpstr>Prezentacja programu PowerPoint</vt:lpstr>
      <vt:lpstr>Ile kosztuje wdrożenie modelu?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653</cp:revision>
  <dcterms:created xsi:type="dcterms:W3CDTF">2022-07-03T10:33:17Z</dcterms:created>
  <dcterms:modified xsi:type="dcterms:W3CDTF">2022-07-05T19:42:09Z</dcterms:modified>
</cp:coreProperties>
</file>