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79" r:id="rId18"/>
    <p:sldId id="278" r:id="rId19"/>
    <p:sldId id="269" r:id="rId20"/>
    <p:sldId id="270" r:id="rId21"/>
    <p:sldId id="272" r:id="rId22"/>
    <p:sldId id="275" r:id="rId23"/>
    <p:sldId id="276" r:id="rId24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ADC225-6AE7-47A5-A54C-8B72C1384C15}" type="datetime1">
              <a:rPr lang="pl-PL" smtClean="0"/>
              <a:t>28.05.2022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762803-C07A-499E-9504-8ED8734DAF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6A65-3A4A-411E-AD02-233752A20BF1}" type="datetime1">
              <a:rPr lang="pl-PL" smtClean="0"/>
              <a:pPr/>
              <a:t>28.05.2022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B3F336-7DD2-47CF-A0F3-D1163B2A9C10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CB3F336-7DD2-47CF-A0F3-D1163B2A9C1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4897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973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9656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1177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9164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6012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04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9564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1013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1371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367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3138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3789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296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830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19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5569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4149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071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099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E7343BBF-5896-492F-B293-DE44DE831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6" name="Obraz — symbol zastępczy 5">
            <a:extLst>
              <a:ext uri="{FF2B5EF4-FFF2-40B4-BE49-F238E27FC236}">
                <a16:creationId xmlns:a16="http://schemas.microsoft.com/office/drawing/2014/main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8" name="Tekst — symbol zastępczy 17">
            <a:extLst>
              <a:ext uri="{FF2B5EF4-FFF2-40B4-BE49-F238E27FC236}">
                <a16:creationId xmlns:a16="http://schemas.microsoft.com/office/drawing/2014/main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rtlCol="0"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31363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 ryn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088D0226-3AB8-4591-90BD-C0E6D9A30301}"/>
              </a:ext>
            </a:extLst>
          </p:cNvPr>
          <p:cNvSpPr/>
          <p:nvPr userDrawn="1"/>
        </p:nvSpPr>
        <p:spPr>
          <a:xfrm>
            <a:off x="866053" y="1548619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 dirty="0"/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6053" y="3225765"/>
            <a:ext cx="2937452" cy="96864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93643" y="1788086"/>
            <a:ext cx="1828510" cy="85974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800" b="1" cap="all" spc="100" baseline="0">
                <a:solidFill>
                  <a:schemeClr val="accent6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 dirty="0"/>
              <a:t>Kliknij, aby dodać podtytuł</a:t>
            </a:r>
          </a:p>
        </p:txBody>
      </p:sp>
      <p:sp>
        <p:nvSpPr>
          <p:cNvPr id="19" name="Data — symbol zastępczy 4">
            <a:extLst>
              <a:ext uri="{FF2B5EF4-FFF2-40B4-BE49-F238E27FC236}">
                <a16:creationId xmlns:a16="http://schemas.microsoft.com/office/drawing/2014/main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20" name="Stopka — symbol zastępczy 5">
            <a:extLst>
              <a:ext uri="{FF2B5EF4-FFF2-40B4-BE49-F238E27FC236}">
                <a16:creationId xmlns:a16="http://schemas.microsoft.com/office/drawing/2014/main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21" name="Numer slajdu — symbol zastępczy 6">
            <a:extLst>
              <a:ext uri="{FF2B5EF4-FFF2-40B4-BE49-F238E27FC236}">
                <a16:creationId xmlns:a16="http://schemas.microsoft.com/office/drawing/2014/main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za konkuren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za konkurencja, wersj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54" name="Tekst — symbol zastępczy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77198" y="1768600"/>
            <a:ext cx="1706966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 dirty="0"/>
              <a:t>Kliknij, aby dodać nazwę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ia rozwoj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stokąt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ka rozwoj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51" name="Tekst — symbol zastępczy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800" b="1" cap="none" spc="20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działań na dwa l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rostokąt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52" name="Tekst — symbol zastępczy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000" b="1" cap="none" spc="100" baseline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rok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naj zespół składający się z 4 osó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 dirty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9" name="Tekst — symbol zastępczy 10">
            <a:extLst>
              <a:ext uri="{FF2B5EF4-FFF2-40B4-BE49-F238E27FC236}">
                <a16:creationId xmlns:a16="http://schemas.microsoft.com/office/drawing/2014/main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42" name="Tekst — symbol zastępczy 10">
            <a:extLst>
              <a:ext uri="{FF2B5EF4-FFF2-40B4-BE49-F238E27FC236}">
                <a16:creationId xmlns:a16="http://schemas.microsoft.com/office/drawing/2014/main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naj zespół składający się z 8 osó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8" name="Obraz — symbol zastępczy 9">
            <a:extLst>
              <a:ext uri="{FF2B5EF4-FFF2-40B4-BE49-F238E27FC236}">
                <a16:creationId xmlns:a16="http://schemas.microsoft.com/office/drawing/2014/main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17" name="Obraz — symbol zastępczy 9">
            <a:extLst>
              <a:ext uri="{FF2B5EF4-FFF2-40B4-BE49-F238E27FC236}">
                <a16:creationId xmlns:a16="http://schemas.microsoft.com/office/drawing/2014/main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0" name="Obraz — symbol zastępczy 9">
            <a:extLst>
              <a:ext uri="{FF2B5EF4-FFF2-40B4-BE49-F238E27FC236}">
                <a16:creationId xmlns:a16="http://schemas.microsoft.com/office/drawing/2014/main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3" name="Obraz — symbol zastępczy 9">
            <a:extLst>
              <a:ext uri="{FF2B5EF4-FFF2-40B4-BE49-F238E27FC236}">
                <a16:creationId xmlns:a16="http://schemas.microsoft.com/office/drawing/2014/main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24" name="Tekst — symbol zastępczy 10">
            <a:extLst>
              <a:ext uri="{FF2B5EF4-FFF2-40B4-BE49-F238E27FC236}">
                <a16:creationId xmlns:a16="http://schemas.microsoft.com/office/drawing/2014/main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25" name="Tekst — symbol zastępczy 10">
            <a:extLst>
              <a:ext uri="{FF2B5EF4-FFF2-40B4-BE49-F238E27FC236}">
                <a16:creationId xmlns:a16="http://schemas.microsoft.com/office/drawing/2014/main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6" name="Obraz — symbol zastępczy 9">
            <a:extLst>
              <a:ext uri="{FF2B5EF4-FFF2-40B4-BE49-F238E27FC236}">
                <a16:creationId xmlns:a16="http://schemas.microsoft.com/office/drawing/2014/main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27" name="Tekst — symbol zastępczy 10">
            <a:extLst>
              <a:ext uri="{FF2B5EF4-FFF2-40B4-BE49-F238E27FC236}">
                <a16:creationId xmlns:a16="http://schemas.microsoft.com/office/drawing/2014/main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9" name="Obraz — symbol zastępczy 9">
            <a:extLst>
              <a:ext uri="{FF2B5EF4-FFF2-40B4-BE49-F238E27FC236}">
                <a16:creationId xmlns:a16="http://schemas.microsoft.com/office/drawing/2014/main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32" name="Obraz — symbol zastępczy 9">
            <a:extLst>
              <a:ext uri="{FF2B5EF4-FFF2-40B4-BE49-F238E27FC236}">
                <a16:creationId xmlns:a16="http://schemas.microsoft.com/office/drawing/2014/main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3" name="Tekst — symbol zastępczy 10">
            <a:extLst>
              <a:ext uri="{FF2B5EF4-FFF2-40B4-BE49-F238E27FC236}">
                <a16:creationId xmlns:a16="http://schemas.microsoft.com/office/drawing/2014/main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4" name="Tekst — symbol zastępczy 10">
            <a:extLst>
              <a:ext uri="{FF2B5EF4-FFF2-40B4-BE49-F238E27FC236}">
                <a16:creationId xmlns:a16="http://schemas.microsoft.com/office/drawing/2014/main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35" name="Obraz — symbol zastępczy 9">
            <a:extLst>
              <a:ext uri="{FF2B5EF4-FFF2-40B4-BE49-F238E27FC236}">
                <a16:creationId xmlns:a16="http://schemas.microsoft.com/office/drawing/2014/main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6" name="Tekst — symbol zastępczy 10">
            <a:extLst>
              <a:ext uri="{FF2B5EF4-FFF2-40B4-BE49-F238E27FC236}">
                <a16:creationId xmlns:a16="http://schemas.microsoft.com/office/drawing/2014/main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7" name="Tekst — symbol zastępczy 10">
            <a:extLst>
              <a:ext uri="{FF2B5EF4-FFF2-40B4-BE49-F238E27FC236}">
                <a16:creationId xmlns:a16="http://schemas.microsoft.com/office/drawing/2014/main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38" name="Tytuł 1">
            <a:extLst>
              <a:ext uri="{FF2B5EF4-FFF2-40B4-BE49-F238E27FC236}">
                <a16:creationId xmlns:a16="http://schemas.microsoft.com/office/drawing/2014/main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29" name="Tekst — symbol zastępczy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32" name="Tekst — symbol zastępczy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3" name="Tekst — symbol zastępczy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34" name="Tekst — symbol zastępczy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5" name="Tekst — symbol zastępczy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36" name="Tekst — symbol zastępczy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7" name="Tekst — symbol zastępczy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38" name="Tekst — symbol zastępczy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9" name="Tekst — symbol zastępczy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 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20XX-08-03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 rtlCol="0"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9" name="Obraz — symbol zastępczy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796990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ziękujem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9" name="Obraz — symbol zastępczy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wiąz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rostokąt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  <p:sp>
        <p:nvSpPr>
          <p:cNvPr id="4" name="Obraz — symbol zastępczy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2" name="Obraz — symbol zastępczy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7" name="Obraz — symbol zastępczy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mówienie produk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raz — symbol zastępczy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20XX-08-03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6411" y="941112"/>
            <a:ext cx="6074545" cy="639192"/>
          </a:xfrm>
        </p:spPr>
        <p:txBody>
          <a:bodyPr rtlCol="0"/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rzyści z produk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separato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7" name="Obraz — symbol zastępczy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 rtlCol="0"/>
          <a:lstStyle>
            <a:lvl1pPr algn="ctr">
              <a:defRPr sz="5000" spc="100" baseline="0"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 biznes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0" name="Tekst — symbol zastępczy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zegląd ryn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20XX-08-03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 cap="all" spc="200" baseline="0">
          <a:ln w="19050">
            <a:solidFill>
              <a:schemeClr val="accent1"/>
            </a:solidFill>
          </a:ln>
          <a:noFill/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hyperlink" Target="http://www.kaggle.com/datasets/awaiskaggler/insurance-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— symbol zastępczy 7" descr="Zbliżenie dwóch osób trzymających się za ręce">
            <a:extLst>
              <a:ext uri="{FF2B5EF4-FFF2-40B4-BE49-F238E27FC236}">
                <a16:creationId xmlns:a16="http://schemas.microsoft.com/office/drawing/2014/main" id="{E41FFEB7-5147-4211-9DEE-48A580FDD9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25" y="466725"/>
            <a:ext cx="11258550" cy="5924550"/>
          </a:xfrm>
        </p:spPr>
      </p:pic>
      <p:sp>
        <p:nvSpPr>
          <p:cNvPr id="20" name="Tytuł 19">
            <a:extLst>
              <a:ext uri="{FF2B5EF4-FFF2-40B4-BE49-F238E27FC236}">
                <a16:creationId xmlns:a16="http://schemas.microsoft.com/office/drawing/2014/main" id="{49020275-58F0-4491-8E8A-0A2AD5E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161" y="5411948"/>
            <a:ext cx="4933678" cy="640080"/>
          </a:xfrm>
        </p:spPr>
        <p:txBody>
          <a:bodyPr rtlCol="0">
            <a:noAutofit/>
          </a:bodyPr>
          <a:lstStyle/>
          <a:p>
            <a:pPr rtl="0"/>
            <a:r>
              <a:rPr lang="pl-PL" sz="3200" dirty="0" err="1"/>
              <a:t>rewarding</a:t>
            </a:r>
            <a:r>
              <a:rPr lang="pl-PL" sz="3200" dirty="0"/>
              <a:t> </a:t>
            </a:r>
            <a:r>
              <a:rPr lang="pl-PL" sz="3200" dirty="0" err="1"/>
              <a:t>Insurance</a:t>
            </a:r>
            <a:r>
              <a:rPr lang="pl-PL" sz="3200" dirty="0"/>
              <a:t> 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3D1A5B04-2A0C-49EF-AC0E-822E3C090B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60921" y="6176266"/>
            <a:ext cx="4270159" cy="33924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l-PL" dirty="0"/>
              <a:t>grupa-bez-nazwy​</a:t>
            </a:r>
          </a:p>
        </p:txBody>
      </p:sp>
    </p:spTree>
    <p:extLst>
      <p:ext uri="{BB962C8B-B14F-4D97-AF65-F5344CB8AC3E}">
        <p14:creationId xmlns:p14="http://schemas.microsoft.com/office/powerpoint/2010/main" val="240906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>
            <a:extLst>
              <a:ext uri="{FF2B5EF4-FFF2-40B4-BE49-F238E27FC236}">
                <a16:creationId xmlns:a16="http://schemas.microsoft.com/office/drawing/2014/main" id="{C972A2AA-2BCB-4C1E-90E7-26B47F79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78" y="671808"/>
            <a:ext cx="7717871" cy="639192"/>
          </a:xfrm>
        </p:spPr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Wybór modelu ML</a:t>
            </a:r>
          </a:p>
        </p:txBody>
      </p:sp>
      <p:sp>
        <p:nvSpPr>
          <p:cNvPr id="48" name="Tekst — symbol zastępczy 47">
            <a:extLst>
              <a:ext uri="{FF2B5EF4-FFF2-40B4-BE49-F238E27FC236}">
                <a16:creationId xmlns:a16="http://schemas.microsoft.com/office/drawing/2014/main" id="{EE8B86B4-61AE-484E-9C6C-689C6BFFAD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93644" y="1819719"/>
            <a:ext cx="1828510" cy="859743"/>
          </a:xfrm>
        </p:spPr>
        <p:txBody>
          <a:bodyPr rtlCol="0"/>
          <a:lstStyle/>
          <a:p>
            <a:pPr rtl="0"/>
            <a:r>
              <a:rPr lang="pl-PL" dirty="0"/>
              <a:t>modele</a:t>
            </a:r>
          </a:p>
        </p:txBody>
      </p:sp>
      <p:sp>
        <p:nvSpPr>
          <p:cNvPr id="60" name="Tekst — symbol zastępczy 59">
            <a:extLst>
              <a:ext uri="{FF2B5EF4-FFF2-40B4-BE49-F238E27FC236}">
                <a16:creationId xmlns:a16="http://schemas.microsoft.com/office/drawing/2014/main" id="{93448483-F045-4E43-A037-C130C4E72D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5037" y="3188181"/>
            <a:ext cx="2937452" cy="2213873"/>
          </a:xfrm>
        </p:spPr>
        <p:txBody>
          <a:bodyPr rtlCol="0">
            <a:normAutofit/>
          </a:bodyPr>
          <a:lstStyle/>
          <a:p>
            <a:pPr algn="l" rtl="0"/>
            <a:r>
              <a:rPr lang="pl-PL" sz="1200" dirty="0"/>
              <a:t>Przed wyborem właściwego modelu wykonaliśmy szereg predykcji na takich modelach jak: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l-PL" sz="1200" dirty="0" err="1"/>
              <a:t>Linear</a:t>
            </a:r>
            <a:r>
              <a:rPr lang="pl-PL" sz="1200" dirty="0"/>
              <a:t> </a:t>
            </a:r>
            <a:r>
              <a:rPr lang="pl-PL" sz="1200" dirty="0" err="1"/>
              <a:t>Regression</a:t>
            </a:r>
            <a:endParaRPr lang="pl-PL" sz="1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l-PL" sz="1200" dirty="0" err="1"/>
              <a:t>Random</a:t>
            </a:r>
            <a:r>
              <a:rPr lang="pl-PL" sz="1200" dirty="0"/>
              <a:t> </a:t>
            </a:r>
            <a:r>
              <a:rPr lang="pl-PL" sz="1200" dirty="0" err="1"/>
              <a:t>Forest</a:t>
            </a:r>
            <a:r>
              <a:rPr lang="pl-PL" sz="1200" dirty="0"/>
              <a:t> </a:t>
            </a:r>
            <a:r>
              <a:rPr lang="pl-PL" sz="1200" dirty="0" err="1"/>
              <a:t>Regressor</a:t>
            </a:r>
            <a:endParaRPr lang="pl-PL" sz="1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l-PL" sz="1200" dirty="0" err="1"/>
              <a:t>Decision</a:t>
            </a:r>
            <a:r>
              <a:rPr lang="pl-PL" sz="1200" dirty="0"/>
              <a:t> </a:t>
            </a:r>
            <a:r>
              <a:rPr lang="pl-PL" sz="1200" dirty="0" err="1"/>
              <a:t>TreeRegression</a:t>
            </a:r>
            <a:endParaRPr lang="pl-PL" sz="1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l-PL" sz="1200" dirty="0"/>
              <a:t>XGBOOST</a:t>
            </a:r>
          </a:p>
        </p:txBody>
      </p:sp>
      <p:sp>
        <p:nvSpPr>
          <p:cNvPr id="36" name="Data — symbol zastępczy 35">
            <a:extLst>
              <a:ext uri="{FF2B5EF4-FFF2-40B4-BE49-F238E27FC236}">
                <a16:creationId xmlns:a16="http://schemas.microsoft.com/office/drawing/2014/main" id="{10694545-A8FE-483D-94C3-24FA9AB6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7" name="Stopka — symbol zastępczy 36">
            <a:extLst>
              <a:ext uri="{FF2B5EF4-FFF2-40B4-BE49-F238E27FC236}">
                <a16:creationId xmlns:a16="http://schemas.microsoft.com/office/drawing/2014/main" id="{75D88A5F-229A-4F6F-BF0E-AC5CFF4F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38" name="Numer slajdu — symbol zastępczy 37">
            <a:extLst>
              <a:ext uri="{FF2B5EF4-FFF2-40B4-BE49-F238E27FC236}">
                <a16:creationId xmlns:a16="http://schemas.microsoft.com/office/drawing/2014/main" id="{75D4274A-BC04-4AC5-87FA-7EC4AD5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10</a:t>
            </a:fld>
            <a:endParaRPr lang="pl-PL"/>
          </a:p>
        </p:txBody>
      </p:sp>
      <p:grpSp>
        <p:nvGrpSpPr>
          <p:cNvPr id="12" name="Group 9">
            <a:extLst>
              <a:ext uri="{FF2B5EF4-FFF2-40B4-BE49-F238E27FC236}">
                <a16:creationId xmlns:a16="http://schemas.microsoft.com/office/drawing/2014/main" id="{2A66388B-5600-4254-AAB3-681E01239844}"/>
              </a:ext>
            </a:extLst>
          </p:cNvPr>
          <p:cNvGrpSpPr/>
          <p:nvPr/>
        </p:nvGrpSpPr>
        <p:grpSpPr>
          <a:xfrm>
            <a:off x="4390880" y="1530692"/>
            <a:ext cx="6946083" cy="4861719"/>
            <a:chOff x="2662689" y="1776176"/>
            <a:chExt cx="6608613" cy="5081824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773993A-853D-4B51-8DAB-CDCF5B80A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2689" y="4216992"/>
              <a:ext cx="3433310" cy="2641008"/>
            </a:xfrm>
            <a:prstGeom prst="rect">
              <a:avLst/>
            </a:prstGeom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864EAC0E-BA70-4F8E-BA30-CC8A9E341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2689" y="1776176"/>
              <a:ext cx="3433310" cy="2641008"/>
            </a:xfrm>
            <a:prstGeom prst="rect">
              <a:avLst/>
            </a:prstGeom>
          </p:spPr>
        </p:pic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65C86178-ECA3-4D87-8CAC-031D90B2C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7992" y="1776176"/>
              <a:ext cx="3433310" cy="2641008"/>
            </a:xfrm>
            <a:prstGeom prst="rect">
              <a:avLst/>
            </a:prstGeom>
          </p:spPr>
        </p:pic>
        <p:pic>
          <p:nvPicPr>
            <p:cNvPr id="16" name="Picture 8">
              <a:extLst>
                <a:ext uri="{FF2B5EF4-FFF2-40B4-BE49-F238E27FC236}">
                  <a16:creationId xmlns:a16="http://schemas.microsoft.com/office/drawing/2014/main" id="{A270F74C-91D7-4214-8015-218219191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7992" y="4216992"/>
              <a:ext cx="3433310" cy="2641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472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ytuł 48">
            <a:extLst>
              <a:ext uri="{FF2B5EF4-FFF2-40B4-BE49-F238E27FC236}">
                <a16:creationId xmlns:a16="http://schemas.microsoft.com/office/drawing/2014/main" id="{488CBCB9-624B-47E1-BBFE-EFDA55B9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XGBOOST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83CADCF-20A3-4EE3-BE9D-894EAF6F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C5B9C19D-2955-4E88-984E-4C636830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04EF966C-050D-45E8-B8EF-BB4335AF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11</a:t>
            </a:fld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0DA9AB7-458F-3988-358A-FBABD4EFD8D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93222" y="755270"/>
            <a:ext cx="1706966" cy="426393"/>
          </a:xfrm>
        </p:spPr>
        <p:txBody>
          <a:bodyPr/>
          <a:lstStyle/>
          <a:p>
            <a:r>
              <a:rPr lang="pl-PL" dirty="0"/>
              <a:t>Słów kilka</a:t>
            </a:r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5CFBD26B-74D8-454A-9D25-42F61691F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42" y="1476234"/>
            <a:ext cx="5401743" cy="4495357"/>
          </a:xfrm>
          <a:prstGeom prst="rect">
            <a:avLst/>
          </a:prstGeom>
        </p:spPr>
      </p:pic>
      <p:pic>
        <p:nvPicPr>
          <p:cNvPr id="25" name="Picture 7">
            <a:extLst>
              <a:ext uri="{FF2B5EF4-FFF2-40B4-BE49-F238E27FC236}">
                <a16:creationId xmlns:a16="http://schemas.microsoft.com/office/drawing/2014/main" id="{763F6515-527E-4D7E-8557-A77CEBBF6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366" y="1810967"/>
            <a:ext cx="6331718" cy="38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7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ytuł 26">
            <a:extLst>
              <a:ext uri="{FF2B5EF4-FFF2-40B4-BE49-F238E27FC236}">
                <a16:creationId xmlns:a16="http://schemas.microsoft.com/office/drawing/2014/main" id="{B288E94B-1B9A-42EA-8432-6AE5903C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Podział klientów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9CC98BF1-21A5-417A-B192-6B11AA3C9A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384" y="1402281"/>
            <a:ext cx="4911341" cy="745302"/>
          </a:xfrm>
        </p:spPr>
        <p:txBody>
          <a:bodyPr rtlCol="0"/>
          <a:lstStyle/>
          <a:p>
            <a:pPr rtl="0"/>
            <a:r>
              <a:rPr lang="pl-PL" dirty="0"/>
              <a:t>Bazując na danych o wydatkach i wieku udało się nam wydzielić trzy najważniejsze grupy docelowe</a:t>
            </a:r>
          </a:p>
        </p:txBody>
      </p:sp>
      <p:pic>
        <p:nvPicPr>
          <p:cNvPr id="42" name="Obraz — symbol zastępczy 41" descr="Zbliżenie chirurga">
            <a:extLst>
              <a:ext uri="{FF2B5EF4-FFF2-40B4-BE49-F238E27FC236}">
                <a16:creationId xmlns:a16="http://schemas.microsoft.com/office/drawing/2014/main" id="{3CFA0244-69A5-45A7-BFC3-BCB86FD02A3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1303" y="426423"/>
            <a:ext cx="4858139" cy="5924550"/>
          </a:xfrm>
        </p:spPr>
      </p:pic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93A192AF-B844-47F4-B7BD-C0F0CB32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9D28ABD-A568-4353-9EA5-3905B396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AEFA8D6-0E6F-440E-A2B8-74919582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12</a:t>
            </a:fld>
            <a:endParaRPr lang="pl-PL"/>
          </a:p>
        </p:txBody>
      </p:sp>
      <p:grpSp>
        <p:nvGrpSpPr>
          <p:cNvPr id="14" name="Group 75">
            <a:extLst>
              <a:ext uri="{FF2B5EF4-FFF2-40B4-BE49-F238E27FC236}">
                <a16:creationId xmlns:a16="http://schemas.microsoft.com/office/drawing/2014/main" id="{5ABEE26D-8C96-4DAC-A3AB-4326CDEE7584}"/>
              </a:ext>
            </a:extLst>
          </p:cNvPr>
          <p:cNvGrpSpPr/>
          <p:nvPr/>
        </p:nvGrpSpPr>
        <p:grpSpPr>
          <a:xfrm rot="16200000">
            <a:off x="6144492" y="2286683"/>
            <a:ext cx="1575115" cy="965377"/>
            <a:chOff x="7216999" y="990121"/>
            <a:chExt cx="3427596" cy="652472"/>
          </a:xfrm>
        </p:grpSpPr>
        <p:sp>
          <p:nvSpPr>
            <p:cNvPr id="15" name="Text Placeholder 60">
              <a:extLst>
                <a:ext uri="{FF2B5EF4-FFF2-40B4-BE49-F238E27FC236}">
                  <a16:creationId xmlns:a16="http://schemas.microsoft.com/office/drawing/2014/main" id="{6610D7D1-50D4-452C-AC97-75583251FF3A}"/>
                </a:ext>
              </a:extLst>
            </p:cNvPr>
            <p:cNvSpPr txBox="1">
              <a:spLocks/>
            </p:cNvSpPr>
            <p:nvPr/>
          </p:nvSpPr>
          <p:spPr>
            <a:xfrm>
              <a:off x="7216999" y="990121"/>
              <a:ext cx="3281555" cy="28987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defPPr rtl="0"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dirty="0"/>
                <a:t>Grupa III</a:t>
              </a:r>
              <a:endParaRPr lang="en-GB" dirty="0"/>
            </a:p>
          </p:txBody>
        </p:sp>
        <p:sp>
          <p:nvSpPr>
            <p:cNvPr id="16" name="Text Placeholder 57">
              <a:extLst>
                <a:ext uri="{FF2B5EF4-FFF2-40B4-BE49-F238E27FC236}">
                  <a16:creationId xmlns:a16="http://schemas.microsoft.com/office/drawing/2014/main" id="{EBFBC58E-C543-408B-BD97-9E18EF079CCB}"/>
                </a:ext>
              </a:extLst>
            </p:cNvPr>
            <p:cNvSpPr txBox="1">
              <a:spLocks/>
            </p:cNvSpPr>
            <p:nvPr/>
          </p:nvSpPr>
          <p:spPr>
            <a:xfrm>
              <a:off x="7363040" y="1279998"/>
              <a:ext cx="3281555" cy="36259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defPPr rtl="0"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sz="1200" dirty="0"/>
                <a:t>Wydająca najwięcej</a:t>
              </a:r>
              <a:endParaRPr lang="en-GB" sz="1200" dirty="0"/>
            </a:p>
          </p:txBody>
        </p:sp>
      </p:grpSp>
      <p:grpSp>
        <p:nvGrpSpPr>
          <p:cNvPr id="17" name="Group 81">
            <a:extLst>
              <a:ext uri="{FF2B5EF4-FFF2-40B4-BE49-F238E27FC236}">
                <a16:creationId xmlns:a16="http://schemas.microsoft.com/office/drawing/2014/main" id="{D9C98871-148B-492D-A1C8-120E2EE9036C}"/>
              </a:ext>
            </a:extLst>
          </p:cNvPr>
          <p:cNvGrpSpPr/>
          <p:nvPr/>
        </p:nvGrpSpPr>
        <p:grpSpPr>
          <a:xfrm rot="16200000">
            <a:off x="6302259" y="4868870"/>
            <a:ext cx="1313985" cy="910974"/>
            <a:chOff x="9702628" y="2862555"/>
            <a:chExt cx="1313985" cy="656345"/>
          </a:xfrm>
        </p:grpSpPr>
        <p:sp>
          <p:nvSpPr>
            <p:cNvPr id="18" name="Text Placeholder 60">
              <a:extLst>
                <a:ext uri="{FF2B5EF4-FFF2-40B4-BE49-F238E27FC236}">
                  <a16:creationId xmlns:a16="http://schemas.microsoft.com/office/drawing/2014/main" id="{41BA4E0B-FF0D-42BD-A524-3DC165F65EF3}"/>
                </a:ext>
              </a:extLst>
            </p:cNvPr>
            <p:cNvSpPr txBox="1">
              <a:spLocks/>
            </p:cNvSpPr>
            <p:nvPr/>
          </p:nvSpPr>
          <p:spPr>
            <a:xfrm>
              <a:off x="9767050" y="2862555"/>
              <a:ext cx="992591" cy="2698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defPPr rtl="0"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dirty="0"/>
                <a:t>Grupa I</a:t>
              </a:r>
              <a:endParaRPr lang="en-GB" dirty="0"/>
            </a:p>
          </p:txBody>
        </p:sp>
        <p:sp>
          <p:nvSpPr>
            <p:cNvPr id="19" name="Text Placeholder 57">
              <a:extLst>
                <a:ext uri="{FF2B5EF4-FFF2-40B4-BE49-F238E27FC236}">
                  <a16:creationId xmlns:a16="http://schemas.microsoft.com/office/drawing/2014/main" id="{303FFB07-B104-4087-9111-88AAE7B52198}"/>
                </a:ext>
              </a:extLst>
            </p:cNvPr>
            <p:cNvSpPr txBox="1">
              <a:spLocks/>
            </p:cNvSpPr>
            <p:nvPr/>
          </p:nvSpPr>
          <p:spPr>
            <a:xfrm>
              <a:off x="9702628" y="3132370"/>
              <a:ext cx="1313985" cy="38653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defPPr rtl="0"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sz="1200" dirty="0"/>
                <a:t>Wydająca mało</a:t>
              </a:r>
              <a:endParaRPr lang="en-GB" sz="1200" dirty="0"/>
            </a:p>
          </p:txBody>
        </p:sp>
      </p:grpSp>
      <p:grpSp>
        <p:nvGrpSpPr>
          <p:cNvPr id="20" name="Group 76">
            <a:extLst>
              <a:ext uri="{FF2B5EF4-FFF2-40B4-BE49-F238E27FC236}">
                <a16:creationId xmlns:a16="http://schemas.microsoft.com/office/drawing/2014/main" id="{866CE995-886E-4084-81BE-3502ACE36C12}"/>
              </a:ext>
            </a:extLst>
          </p:cNvPr>
          <p:cNvGrpSpPr/>
          <p:nvPr/>
        </p:nvGrpSpPr>
        <p:grpSpPr>
          <a:xfrm rot="16200000">
            <a:off x="6290647" y="3761561"/>
            <a:ext cx="1149293" cy="740032"/>
            <a:chOff x="10913866" y="3560870"/>
            <a:chExt cx="3342437" cy="740032"/>
          </a:xfrm>
        </p:grpSpPr>
        <p:sp>
          <p:nvSpPr>
            <p:cNvPr id="21" name="Text Placeholder 60">
              <a:extLst>
                <a:ext uri="{FF2B5EF4-FFF2-40B4-BE49-F238E27FC236}">
                  <a16:creationId xmlns:a16="http://schemas.microsoft.com/office/drawing/2014/main" id="{1EA0CB32-8C82-4526-8066-D38375B6D6B6}"/>
                </a:ext>
              </a:extLst>
            </p:cNvPr>
            <p:cNvSpPr txBox="1">
              <a:spLocks/>
            </p:cNvSpPr>
            <p:nvPr/>
          </p:nvSpPr>
          <p:spPr>
            <a:xfrm>
              <a:off x="10974743" y="3560870"/>
              <a:ext cx="3281556" cy="38297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defPPr rtl="0"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dirty="0"/>
                <a:t>Grupa II</a:t>
              </a:r>
              <a:endParaRPr lang="en-GB" dirty="0"/>
            </a:p>
          </p:txBody>
        </p:sp>
        <p:sp>
          <p:nvSpPr>
            <p:cNvPr id="22" name="Text Placeholder 57">
              <a:extLst>
                <a:ext uri="{FF2B5EF4-FFF2-40B4-BE49-F238E27FC236}">
                  <a16:creationId xmlns:a16="http://schemas.microsoft.com/office/drawing/2014/main" id="{C5FAFECB-DACD-4F24-8E88-6845A1614F23}"/>
                </a:ext>
              </a:extLst>
            </p:cNvPr>
            <p:cNvSpPr txBox="1">
              <a:spLocks/>
            </p:cNvSpPr>
            <p:nvPr/>
          </p:nvSpPr>
          <p:spPr>
            <a:xfrm>
              <a:off x="10913866" y="3943849"/>
              <a:ext cx="3342437" cy="35705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defPPr rtl="0"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1200" dirty="0"/>
                <a:t>Wydająca więcej</a:t>
              </a:r>
              <a:endParaRPr lang="en-GB" sz="1200" dirty="0"/>
            </a:p>
          </p:txBody>
        </p:sp>
      </p:grpSp>
      <p:pic>
        <p:nvPicPr>
          <p:cNvPr id="23" name="Picture 66">
            <a:extLst>
              <a:ext uri="{FF2B5EF4-FFF2-40B4-BE49-F238E27FC236}">
                <a16:creationId xmlns:a16="http://schemas.microsoft.com/office/drawing/2014/main" id="{2BD9DB62-DF89-4270-B5DA-7B6C3EE82F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12" t="8079" r="8703" b="7686"/>
          <a:stretch/>
        </p:blipFill>
        <p:spPr>
          <a:xfrm>
            <a:off x="492177" y="2147583"/>
            <a:ext cx="5913031" cy="403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8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ytuł 50">
            <a:extLst>
              <a:ext uri="{FF2B5EF4-FFF2-40B4-BE49-F238E27FC236}">
                <a16:creationId xmlns:a16="http://schemas.microsoft.com/office/drawing/2014/main" id="{0BE62F74-B2F0-412C-A83C-5F33BEAA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972" y="671807"/>
            <a:ext cx="6703678" cy="639192"/>
          </a:xfrm>
        </p:spPr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Symulacja biznesowa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3E4795E8-7B98-40B7-8AE8-1636812445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436" y="5748477"/>
            <a:ext cx="10419127" cy="537864"/>
          </a:xfrm>
        </p:spPr>
        <p:txBody>
          <a:bodyPr rtlCol="0"/>
          <a:lstStyle/>
          <a:p>
            <a:pPr rtl="0"/>
            <a:r>
              <a:rPr lang="pl-PL" sz="1800" dirty="0"/>
              <a:t>W takim razie sprawdźmy jakie składki można dać klientom będąc atrakcyjnym na runku i wciąż zarabiając stosując przygotowany model !</a:t>
            </a:r>
          </a:p>
        </p:txBody>
      </p:sp>
      <p:sp>
        <p:nvSpPr>
          <p:cNvPr id="66" name="Tekst — symbol zastępczy 65">
            <a:extLst>
              <a:ext uri="{FF2B5EF4-FFF2-40B4-BE49-F238E27FC236}">
                <a16:creationId xmlns:a16="http://schemas.microsoft.com/office/drawing/2014/main" id="{1CF403A4-EC71-458B-A4DC-B512F862CCD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73472" y="2585906"/>
            <a:ext cx="2667000" cy="1686187"/>
          </a:xfrm>
        </p:spPr>
        <p:txBody>
          <a:bodyPr rtlCol="0"/>
          <a:lstStyle/>
          <a:p>
            <a:pPr marL="0" indent="0" rtl="0">
              <a:buNone/>
            </a:pPr>
            <a:r>
              <a:rPr lang="pl-PL" sz="1400" dirty="0"/>
              <a:t>Wyliczona wartość składki zdrowotnej pokrywająca ogół populacji wynosi 415.40 $</a:t>
            </a:r>
          </a:p>
          <a:p>
            <a:pPr marL="0" indent="0" rtl="0">
              <a:buNone/>
            </a:pPr>
            <a:endParaRPr lang="pl-PL" sz="1400" dirty="0"/>
          </a:p>
          <a:p>
            <a:pPr marL="0" indent="0" rtl="0">
              <a:buNone/>
            </a:pPr>
            <a:r>
              <a:rPr lang="pl-PL" sz="1400" dirty="0"/>
              <a:t>Wiemy, że wartość rzeczywista opłacana przez obywatela wynosi 500-550 $ (w zależności od źródła).</a:t>
            </a:r>
          </a:p>
          <a:p>
            <a:pPr marL="0" indent="0" rtl="0">
              <a:buNone/>
            </a:pPr>
            <a:r>
              <a:rPr lang="pl-PL" sz="1400" b="1" dirty="0"/>
              <a:t>Wniosek : w takim wypadku każda firma ubezpieczeniowa pobierająca wartość rzeczywistą powinna zarabiać !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DDD2A5C-ABEC-4078-8322-0D4D0125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B64A8203-5E18-4F90-BB96-E2155255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9A3C69AA-05D5-4E36-B904-EB3BFF86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13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2743FEA-96D3-C0BE-6312-75B46C21A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771" y="2503950"/>
            <a:ext cx="6886713" cy="313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85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ytuł 50">
            <a:extLst>
              <a:ext uri="{FF2B5EF4-FFF2-40B4-BE49-F238E27FC236}">
                <a16:creationId xmlns:a16="http://schemas.microsoft.com/office/drawing/2014/main" id="{0BE62F74-B2F0-412C-A83C-5F33BEAA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972" y="671807"/>
            <a:ext cx="6703678" cy="639192"/>
          </a:xfrm>
        </p:spPr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Symulacja biznesowa</a:t>
            </a:r>
          </a:p>
        </p:txBody>
      </p:sp>
      <p:sp>
        <p:nvSpPr>
          <p:cNvPr id="66" name="Tekst — symbol zastępczy 65">
            <a:extLst>
              <a:ext uri="{FF2B5EF4-FFF2-40B4-BE49-F238E27FC236}">
                <a16:creationId xmlns:a16="http://schemas.microsoft.com/office/drawing/2014/main" id="{1CF403A4-EC71-458B-A4DC-B512F862CCD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73471" y="2585906"/>
            <a:ext cx="2893853" cy="1686187"/>
          </a:xfrm>
        </p:spPr>
        <p:txBody>
          <a:bodyPr rtlCol="0"/>
          <a:lstStyle/>
          <a:p>
            <a:pPr marL="0" indent="0" rtl="0">
              <a:buNone/>
            </a:pPr>
            <a:r>
              <a:rPr lang="pl-PL" sz="1400" dirty="0"/>
              <a:t>Wartość przewidywalnej średniej składki, przy której firma zacznie zarabiać powinna wynosić min </a:t>
            </a:r>
            <a:r>
              <a:rPr lang="pl-PL" sz="1400" b="1" dirty="0"/>
              <a:t>433.26 $ </a:t>
            </a:r>
            <a:r>
              <a:rPr lang="pl-PL" sz="1400" dirty="0"/>
              <a:t>(wartość przewidziana zwiększona o 4.3%)</a:t>
            </a:r>
          </a:p>
          <a:p>
            <a:pPr marL="0" indent="0" rtl="0">
              <a:buNone/>
            </a:pPr>
            <a:endParaRPr lang="pl-PL" sz="1400" dirty="0"/>
          </a:p>
          <a:p>
            <a:pPr marL="0" indent="0" rtl="0">
              <a:buNone/>
            </a:pPr>
            <a:r>
              <a:rPr lang="pl-PL" sz="1400" u="sng" dirty="0"/>
              <a:t>Ale my chcemy być atrakcyjni dla klientów i dać im zniżki, a dalej zarabiać !</a:t>
            </a:r>
            <a:endParaRPr lang="pl-PL" sz="1400" b="1" u="sng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DDD2A5C-ABEC-4078-8322-0D4D0125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B64A8203-5E18-4F90-BB96-E2155255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9A3C69AA-05D5-4E36-B904-EB3BFF86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14</a:t>
            </a:fld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28C117F-AF1E-BF9D-F870-B60003F80255}"/>
              </a:ext>
            </a:extLst>
          </p:cNvPr>
          <p:cNvSpPr txBox="1"/>
          <p:nvPr/>
        </p:nvSpPr>
        <p:spPr>
          <a:xfrm>
            <a:off x="4697834" y="2374084"/>
            <a:ext cx="6325299" cy="27084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b="1" u="sng" dirty="0">
                <a:solidFill>
                  <a:srgbClr val="FFC000"/>
                </a:solidFill>
              </a:rPr>
              <a:t>Propozycja biznesowa:</a:t>
            </a:r>
          </a:p>
          <a:p>
            <a:endParaRPr lang="pl-PL" dirty="0"/>
          </a:p>
          <a:p>
            <a:pPr marL="285750" indent="-285750">
              <a:buFontTx/>
              <a:buChar char="-"/>
            </a:pPr>
            <a:r>
              <a:rPr lang="pl-PL" sz="1400" dirty="0"/>
              <a:t>nałożenie marży </a:t>
            </a:r>
            <a:r>
              <a:rPr lang="pl-PL" sz="1400" b="1" dirty="0"/>
              <a:t>12 % </a:t>
            </a:r>
            <a:r>
              <a:rPr lang="pl-PL" sz="1400" dirty="0"/>
              <a:t>zamiast 4.3 %</a:t>
            </a:r>
          </a:p>
          <a:p>
            <a:pPr marL="285750" indent="-285750">
              <a:buFontTx/>
              <a:buChar char="-"/>
            </a:pPr>
            <a:endParaRPr lang="pl-PL" sz="1400" dirty="0"/>
          </a:p>
          <a:p>
            <a:pPr marL="285750" indent="-285750">
              <a:buFontTx/>
              <a:buChar char="-"/>
            </a:pPr>
            <a:r>
              <a:rPr lang="pl-PL" sz="1400" dirty="0"/>
              <a:t>nadanie zniżek dla klientów względem grup docelowych:</a:t>
            </a:r>
          </a:p>
          <a:p>
            <a:endParaRPr lang="pl-PL" sz="1400" dirty="0"/>
          </a:p>
          <a:p>
            <a:pPr marL="800100" lvl="1" indent="-342900">
              <a:buAutoNum type="arabicPeriod"/>
            </a:pPr>
            <a:r>
              <a:rPr lang="pl-PL" sz="1400" b="1" dirty="0"/>
              <a:t>Grupa I </a:t>
            </a:r>
            <a:r>
              <a:rPr lang="pl-PL" sz="1400" dirty="0"/>
              <a:t>– zniżka o wartości </a:t>
            </a:r>
            <a:r>
              <a:rPr lang="pl-PL" sz="1400" b="1" dirty="0"/>
              <a:t>6 %</a:t>
            </a:r>
          </a:p>
          <a:p>
            <a:pPr marL="800100" lvl="1" indent="-342900">
              <a:buAutoNum type="arabicPeriod"/>
            </a:pPr>
            <a:r>
              <a:rPr lang="pl-PL" sz="1400" b="1" dirty="0"/>
              <a:t>Grupa II </a:t>
            </a:r>
            <a:r>
              <a:rPr lang="pl-PL" sz="1400" dirty="0"/>
              <a:t>– zniżka o wartości </a:t>
            </a:r>
            <a:r>
              <a:rPr lang="pl-PL" sz="1400" b="1" dirty="0"/>
              <a:t>3 %</a:t>
            </a:r>
          </a:p>
          <a:p>
            <a:pPr marL="800100" lvl="1" indent="-342900">
              <a:buAutoNum type="arabicPeriod"/>
            </a:pPr>
            <a:r>
              <a:rPr lang="pl-PL" sz="1400" b="1" dirty="0"/>
              <a:t>Grupa III </a:t>
            </a:r>
            <a:r>
              <a:rPr lang="pl-PL" sz="1400" dirty="0"/>
              <a:t>0 zniżka o wartości </a:t>
            </a:r>
            <a:r>
              <a:rPr lang="pl-PL" sz="1400" b="1" dirty="0"/>
              <a:t>2 %</a:t>
            </a:r>
          </a:p>
          <a:p>
            <a:pPr marL="800100" lvl="1" indent="-342900">
              <a:buAutoNum type="arabicPeriod"/>
            </a:pPr>
            <a:endParaRPr lang="pl-PL" dirty="0"/>
          </a:p>
          <a:p>
            <a:pPr lvl="1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91C4EB2-4D70-695F-A3AE-6462E3E6158D}"/>
              </a:ext>
            </a:extLst>
          </p:cNvPr>
          <p:cNvSpPr txBox="1"/>
          <p:nvPr/>
        </p:nvSpPr>
        <p:spPr>
          <a:xfrm>
            <a:off x="4697834" y="5122606"/>
            <a:ext cx="632529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00B050"/>
                </a:solidFill>
              </a:rPr>
              <a:t>Podane założenia dalej pozwalają zarabiać firmie, a klient wciąż płaci mniej niż średnia wartość rynkowa, ponadto ma szansę otrzymać zniżkę !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BFF4D7EE-2543-25A5-ACAD-BE40C376CB74}"/>
              </a:ext>
            </a:extLst>
          </p:cNvPr>
          <p:cNvSpPr txBox="1">
            <a:spLocks/>
          </p:cNvSpPr>
          <p:nvPr/>
        </p:nvSpPr>
        <p:spPr>
          <a:xfrm>
            <a:off x="604006" y="5696450"/>
            <a:ext cx="10419127" cy="5378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cap="none" spc="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400" b="1" u="sng" dirty="0">
                <a:solidFill>
                  <a:srgbClr val="FF0000"/>
                </a:solidFill>
              </a:rPr>
              <a:t>Uwaga: wartość marży i zniżek są w gestii polityki firmy – zaproponowana opcja jest jedną z wielu możliwych</a:t>
            </a:r>
          </a:p>
        </p:txBody>
      </p:sp>
    </p:spTree>
    <p:extLst>
      <p:ext uri="{BB962C8B-B14F-4D97-AF65-F5344CB8AC3E}">
        <p14:creationId xmlns:p14="http://schemas.microsoft.com/office/powerpoint/2010/main" val="375932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ytuł 50">
            <a:extLst>
              <a:ext uri="{FF2B5EF4-FFF2-40B4-BE49-F238E27FC236}">
                <a16:creationId xmlns:a16="http://schemas.microsoft.com/office/drawing/2014/main" id="{0BE62F74-B2F0-412C-A83C-5F33BEAA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Aplikacja Webowa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3E4795E8-7B98-40B7-8AE8-1636812445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81350" y="1221488"/>
            <a:ext cx="5829300" cy="537864"/>
          </a:xfrm>
        </p:spPr>
        <p:txBody>
          <a:bodyPr rtlCol="0"/>
          <a:lstStyle/>
          <a:p>
            <a:pPr rtl="0"/>
            <a:r>
              <a:rPr lang="pl-PL" dirty="0"/>
              <a:t>Jak działa?</a:t>
            </a:r>
          </a:p>
        </p:txBody>
      </p:sp>
      <p:sp>
        <p:nvSpPr>
          <p:cNvPr id="66" name="Tekst — symbol zastępczy 65">
            <a:extLst>
              <a:ext uri="{FF2B5EF4-FFF2-40B4-BE49-F238E27FC236}">
                <a16:creationId xmlns:a16="http://schemas.microsoft.com/office/drawing/2014/main" id="{1CF403A4-EC71-458B-A4DC-B512F862CCD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63928" y="3095537"/>
            <a:ext cx="2667000" cy="1686187"/>
          </a:xfrm>
        </p:spPr>
        <p:txBody>
          <a:bodyPr rtlCol="0"/>
          <a:lstStyle/>
          <a:p>
            <a:pPr marL="0" indent="0" rtl="0">
              <a:buNone/>
            </a:pPr>
            <a:r>
              <a:rPr lang="pl-PL" sz="1800" dirty="0"/>
              <a:t>Aplikacja łączy się z serwerem by za pomocą modelu XGBOOST obliczyć składkę według wcześniejszych </a:t>
            </a:r>
            <a:r>
              <a:rPr lang="pl-PL" sz="1800"/>
              <a:t>założeń biznesowych</a:t>
            </a:r>
            <a:endParaRPr lang="pl-PL" sz="1800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DDD2A5C-ABEC-4078-8322-0D4D0125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B64A8203-5E18-4F90-BB96-E2155255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9A3C69AA-05D5-4E36-B904-EB3BFF86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15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40DCD42-C781-4FCA-211A-5A7CD836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115" y="2508243"/>
            <a:ext cx="5820587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8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ytuł 48">
            <a:extLst>
              <a:ext uri="{FF2B5EF4-FFF2-40B4-BE49-F238E27FC236}">
                <a16:creationId xmlns:a16="http://schemas.microsoft.com/office/drawing/2014/main" id="{1566E1EC-B2A7-4A51-972F-B364AC0B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Dane wprowadzane</a:t>
            </a:r>
          </a:p>
        </p:txBody>
      </p:sp>
      <p:sp>
        <p:nvSpPr>
          <p:cNvPr id="17" name="Tekst — symbol zastępczy 16">
            <a:extLst>
              <a:ext uri="{FF2B5EF4-FFF2-40B4-BE49-F238E27FC236}">
                <a16:creationId xmlns:a16="http://schemas.microsoft.com/office/drawing/2014/main" id="{707695DC-FF34-4B1B-8C99-046DB13E10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900" y="1442906"/>
            <a:ext cx="4431997" cy="1149292"/>
          </a:xfrm>
        </p:spPr>
        <p:txBody>
          <a:bodyPr rtlCol="0"/>
          <a:lstStyle/>
          <a:p>
            <a:pPr algn="ctr" rtl="0"/>
            <a:r>
              <a:rPr lang="pl-PL" sz="1800" dirty="0"/>
              <a:t>Pracownik firmy w łatwy sposób może przenieść dane pobrane od klienta na </a:t>
            </a:r>
            <a:r>
              <a:rPr lang="pl-PL" sz="1800" dirty="0" err="1"/>
              <a:t>dashboard</a:t>
            </a:r>
            <a:r>
              <a:rPr lang="pl-PL" sz="1800" dirty="0"/>
              <a:t> aplikacji</a:t>
            </a:r>
          </a:p>
        </p:txBody>
      </p:sp>
      <p:sp>
        <p:nvSpPr>
          <p:cNvPr id="59" name="Tekst — symbol zastępczy 58">
            <a:extLst>
              <a:ext uri="{FF2B5EF4-FFF2-40B4-BE49-F238E27FC236}">
                <a16:creationId xmlns:a16="http://schemas.microsoft.com/office/drawing/2014/main" id="{7BF83601-4E7B-427D-8826-469201A2113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27900" y="2749154"/>
            <a:ext cx="5705213" cy="2936786"/>
          </a:xfrm>
        </p:spPr>
        <p:txBody>
          <a:bodyPr rtlCol="0"/>
          <a:lstStyle/>
          <a:p>
            <a:pPr algn="l" rtl="0"/>
            <a:r>
              <a:rPr lang="pl-PL" sz="1400" dirty="0">
                <a:solidFill>
                  <a:srgbClr val="FF0000"/>
                </a:solidFill>
              </a:rPr>
              <a:t>Wymagane dane do wprowadzenia:</a:t>
            </a:r>
          </a:p>
          <a:p>
            <a:pPr algn="l" rtl="0"/>
            <a:endParaRPr lang="pl-PL" sz="1400" dirty="0">
              <a:solidFill>
                <a:srgbClr val="FF0000"/>
              </a:solidFill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bg2">
                    <a:lumMod val="10000"/>
                  </a:schemeClr>
                </a:solidFill>
              </a:rPr>
              <a:t>wiek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bg2">
                    <a:lumMod val="10000"/>
                  </a:schemeClr>
                </a:solidFill>
              </a:rPr>
              <a:t>płeć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bg2">
                    <a:lumMod val="10000"/>
                  </a:schemeClr>
                </a:solidFill>
              </a:rPr>
              <a:t>masa ciała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bg2">
                    <a:lumMod val="10000"/>
                  </a:schemeClr>
                </a:solidFill>
              </a:rPr>
              <a:t>wzrost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bg2">
                    <a:lumMod val="10000"/>
                  </a:schemeClr>
                </a:solidFill>
              </a:rPr>
              <a:t>ilość dzieci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bg2">
                    <a:lumMod val="10000"/>
                  </a:schemeClr>
                </a:solidFill>
              </a:rPr>
              <a:t>czy palący 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bg2">
                    <a:lumMod val="10000"/>
                  </a:schemeClr>
                </a:solidFill>
              </a:rPr>
              <a:t>region zamieszkania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6990803E-0C78-48C0-B7CE-117A4942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D2E9E152-0E00-4137-828A-59577AF8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AD06A0A6-003A-44E1-9D66-9A511C9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16</a:t>
            </a:fld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7FCDB5B-D82A-B48D-9F1F-C92B85F2E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30" y="1567489"/>
            <a:ext cx="5705213" cy="423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6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ytuł 238">
            <a:extLst>
              <a:ext uri="{FF2B5EF4-FFF2-40B4-BE49-F238E27FC236}">
                <a16:creationId xmlns:a16="http://schemas.microsoft.com/office/drawing/2014/main" id="{20C2B32A-DDA7-44A1-817F-485EA7BB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Wynik </a:t>
            </a:r>
          </a:p>
        </p:txBody>
      </p:sp>
      <p:sp>
        <p:nvSpPr>
          <p:cNvPr id="69" name="Tekst — symbol zastępczy 68">
            <a:extLst>
              <a:ext uri="{FF2B5EF4-FFF2-40B4-BE49-F238E27FC236}">
                <a16:creationId xmlns:a16="http://schemas.microsoft.com/office/drawing/2014/main" id="{8E1DE698-315F-427A-8607-93E5C8C02D5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96804" y="1954635"/>
            <a:ext cx="2743200" cy="3422708"/>
          </a:xfrm>
        </p:spPr>
        <p:txBody>
          <a:bodyPr rtlCol="0"/>
          <a:lstStyle/>
          <a:p>
            <a:pPr rtl="0"/>
            <a:r>
              <a:rPr lang="pl-PL" dirty="0"/>
              <a:t>Nasza aplikacja przewiduje ewentualne koszty leczenia oraz proponuje składkę. Im mniejszy przewidywany koszt leczenia tym mniejsza stawka dla klienta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D8227771-6931-4829-9487-85B9A3EF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1014E736-C54A-452D-8B25-A16073C2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0D2F8115-4311-4DBF-88A0-8C9B56B7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17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675BB96-7125-6618-2799-DDD532CF3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215" y="671808"/>
            <a:ext cx="5815320" cy="54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8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ytuł 96">
            <a:extLst>
              <a:ext uri="{FF2B5EF4-FFF2-40B4-BE49-F238E27FC236}">
                <a16:creationId xmlns:a16="http://schemas.microsoft.com/office/drawing/2014/main" id="{65DB651D-EA46-4121-BBE6-8CF22F9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15486" y="2668082"/>
            <a:ext cx="4907372" cy="1076155"/>
          </a:xfrm>
        </p:spPr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Poznaj zespół</a:t>
            </a:r>
          </a:p>
        </p:txBody>
      </p:sp>
      <p:sp>
        <p:nvSpPr>
          <p:cNvPr id="29" name="Tekst — symbol zastępczy 28">
            <a:extLst>
              <a:ext uri="{FF2B5EF4-FFF2-40B4-BE49-F238E27FC236}">
                <a16:creationId xmlns:a16="http://schemas.microsoft.com/office/drawing/2014/main" id="{6B7199E4-BA6F-4E67-BC55-8BDB0ADBFB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53039" y="1375075"/>
            <a:ext cx="2487705" cy="411277"/>
          </a:xfrm>
        </p:spPr>
        <p:txBody>
          <a:bodyPr rtlCol="0"/>
          <a:lstStyle/>
          <a:p>
            <a:pPr algn="l" rtl="0"/>
            <a:r>
              <a:rPr lang="pl-PL" dirty="0" err="1"/>
              <a:t>Martinas</a:t>
            </a:r>
            <a:r>
              <a:rPr lang="pl-PL" dirty="0"/>
              <a:t> </a:t>
            </a:r>
            <a:r>
              <a:rPr lang="pl-PL" dirty="0" err="1"/>
              <a:t>Bernecki</a:t>
            </a:r>
            <a:r>
              <a:rPr lang="pl-PL" dirty="0"/>
              <a:t>​</a:t>
            </a:r>
          </a:p>
        </p:txBody>
      </p:sp>
      <p:sp>
        <p:nvSpPr>
          <p:cNvPr id="35" name="Tekst — symbol zastępczy 34">
            <a:extLst>
              <a:ext uri="{FF2B5EF4-FFF2-40B4-BE49-F238E27FC236}">
                <a16:creationId xmlns:a16="http://schemas.microsoft.com/office/drawing/2014/main" id="{71B01658-25FD-4B62-9F7D-D3D9C8EDFEE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653040" y="3511173"/>
            <a:ext cx="2487705" cy="411277"/>
          </a:xfrm>
        </p:spPr>
        <p:txBody>
          <a:bodyPr rtlCol="0">
            <a:normAutofit/>
          </a:bodyPr>
          <a:lstStyle/>
          <a:p>
            <a:pPr algn="l" rtl="0"/>
            <a:r>
              <a:rPr lang="pl-PL" dirty="0"/>
              <a:t>Sebastian Piasecki</a:t>
            </a:r>
          </a:p>
        </p:txBody>
      </p:sp>
      <p:sp>
        <p:nvSpPr>
          <p:cNvPr id="32" name="Tekst — symbol zastępczy 31">
            <a:extLst>
              <a:ext uri="{FF2B5EF4-FFF2-40B4-BE49-F238E27FC236}">
                <a16:creationId xmlns:a16="http://schemas.microsoft.com/office/drawing/2014/main" id="{DFE05130-C3F9-489F-BA8F-82D8AF5FAAB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53040" y="2443124"/>
            <a:ext cx="2487705" cy="411277"/>
          </a:xfrm>
        </p:spPr>
        <p:txBody>
          <a:bodyPr rtlCol="0">
            <a:normAutofit/>
          </a:bodyPr>
          <a:lstStyle/>
          <a:p>
            <a:pPr algn="l" rtl="0"/>
            <a:r>
              <a:rPr lang="pl-PL" dirty="0"/>
              <a:t>Andrzej Kończyk</a:t>
            </a:r>
          </a:p>
        </p:txBody>
      </p:sp>
      <p:sp>
        <p:nvSpPr>
          <p:cNvPr id="38" name="Tekst — symbol zastępczy 37">
            <a:extLst>
              <a:ext uri="{FF2B5EF4-FFF2-40B4-BE49-F238E27FC236}">
                <a16:creationId xmlns:a16="http://schemas.microsoft.com/office/drawing/2014/main" id="{73602E49-BDA6-4D83-ACA1-219CB1BD569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63141" y="4579222"/>
            <a:ext cx="2487705" cy="411277"/>
          </a:xfrm>
        </p:spPr>
        <p:txBody>
          <a:bodyPr rtlCol="0">
            <a:normAutofit/>
          </a:bodyPr>
          <a:lstStyle/>
          <a:p>
            <a:pPr algn="l" rtl="0"/>
            <a:r>
              <a:rPr lang="pl-PL" dirty="0"/>
              <a:t>Patryk </a:t>
            </a:r>
            <a:r>
              <a:rPr lang="pl-PL" dirty="0" err="1"/>
              <a:t>kaźmierczak</a:t>
            </a:r>
            <a:endParaRPr lang="pl-PL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5628E622-6E76-4C60-82FA-E4FFF304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6A4B0104-D652-4D7F-B8D6-6D7F062C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50F41187-A117-455B-ACA3-DC0B2F1E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635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Obraz — symbol zastępczy 25" descr="Lekarz rozmawiający z pacjentem">
            <a:extLst>
              <a:ext uri="{FF2B5EF4-FFF2-40B4-BE49-F238E27FC236}">
                <a16:creationId xmlns:a16="http://schemas.microsoft.com/office/drawing/2014/main" id="{7FE1AC9B-A57B-4353-8973-F920411751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57275"/>
            <a:ext cx="12191999" cy="5295900"/>
          </a:xfrm>
        </p:spPr>
      </p:pic>
      <p:sp>
        <p:nvSpPr>
          <p:cNvPr id="31" name="Tytuł 30">
            <a:extLst>
              <a:ext uri="{FF2B5EF4-FFF2-40B4-BE49-F238E27FC236}">
                <a16:creationId xmlns:a16="http://schemas.microsoft.com/office/drawing/2014/main" id="{BA3B1DAF-0A47-4D59-9DC4-7431D665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 rtl="0"/>
            <a:r>
              <a:rPr lang="pl-PL" dirty="0">
                <a:solidFill>
                  <a:schemeClr val="accent4"/>
                </a:solidFill>
              </a:rPr>
              <a:t>Najważniejsze</a:t>
            </a:r>
          </a:p>
        </p:txBody>
      </p:sp>
      <p:sp>
        <p:nvSpPr>
          <p:cNvPr id="24" name="Tekst — symbol zastępczy 23">
            <a:extLst>
              <a:ext uri="{FF2B5EF4-FFF2-40B4-BE49-F238E27FC236}">
                <a16:creationId xmlns:a16="http://schemas.microsoft.com/office/drawing/2014/main" id="{DFA678B9-627C-49D9-B624-2E3548C96F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19969" y="2525086"/>
            <a:ext cx="5172932" cy="436227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Przejdźmy do prezentacji aplikacji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DD90BED3-A8E4-4AF4-9D86-BF7D33CA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/>
              <a:t>20XX-08-03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CB8AE6D0-8ACF-4881-93B5-5304094D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/>
              <a:t>PREZENTACJA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5273321-CCC9-4D70-837F-ED5C0E7B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405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ytuł 68">
            <a:extLst>
              <a:ext uri="{FF2B5EF4-FFF2-40B4-BE49-F238E27FC236}">
                <a16:creationId xmlns:a16="http://schemas.microsoft.com/office/drawing/2014/main" id="{A74CEF14-9F3D-49A7-B904-B4E3A711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272" y="671808"/>
            <a:ext cx="3661528" cy="639192"/>
          </a:xfrm>
        </p:spPr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O Projekcie</a:t>
            </a:r>
          </a:p>
        </p:txBody>
      </p:sp>
      <p:pic>
        <p:nvPicPr>
          <p:cNvPr id="15" name="Obraz — symbol zastępczy 14" descr="Zbliżenie pielęgniarki">
            <a:extLst>
              <a:ext uri="{FF2B5EF4-FFF2-40B4-BE49-F238E27FC236}">
                <a16:creationId xmlns:a16="http://schemas.microsoft.com/office/drawing/2014/main" id="{D67D6F18-268F-4677-BF55-4B1B9EE4BF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66726"/>
            <a:ext cx="6848474" cy="6391274"/>
          </a:xfrm>
        </p:spPr>
      </p:pic>
      <p:sp>
        <p:nvSpPr>
          <p:cNvPr id="24" name="Tekst — symbol zastępczy 23">
            <a:extLst>
              <a:ext uri="{FF2B5EF4-FFF2-40B4-BE49-F238E27FC236}">
                <a16:creationId xmlns:a16="http://schemas.microsoft.com/office/drawing/2014/main" id="{78FE74D7-D9BF-46B2-AB6D-79E819EB9A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24625" y="2164360"/>
            <a:ext cx="5172075" cy="2860646"/>
          </a:xfrm>
        </p:spPr>
        <p:txBody>
          <a:bodyPr rtlCol="0"/>
          <a:lstStyle/>
          <a:p>
            <a:pPr rtl="0"/>
            <a:r>
              <a:rPr lang="pl-PL" dirty="0"/>
              <a:t>Do naszej grupy zgłosiła się znana polska firma ubezpieczeniowa „</a:t>
            </a:r>
            <a:r>
              <a:rPr lang="pl-PL" dirty="0" err="1"/>
              <a:t>Kowalsky</a:t>
            </a:r>
            <a:r>
              <a:rPr lang="pl-PL" dirty="0"/>
              <a:t> </a:t>
            </a:r>
            <a:r>
              <a:rPr lang="pl-PL" dirty="0" err="1"/>
              <a:t>Insurance</a:t>
            </a:r>
            <a:r>
              <a:rPr lang="pl-PL" dirty="0"/>
              <a:t>”, która w związku ze swoją ekspansją na rynek Stanów Zjednoczonych Ameryki, poprosiła nas o analizę sektora ubezpieczeń zdrowotnych w USA oraz o przygotowanie aplikacji wyliczającej składkę ubezpieczenia na podstawie opracowanego modelu ML .</a:t>
            </a:r>
          </a:p>
          <a:p>
            <a:pPr rtl="0"/>
            <a:r>
              <a:rPr lang="pl-PL" dirty="0"/>
              <a:t>Projekt nazwaliśmy „</a:t>
            </a:r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r>
              <a:rPr lang="pl-PL" dirty="0"/>
              <a:t>”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25757BAE-6FA5-4586-884C-EE994B15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BFC05956-052B-4302-8116-91423E8E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/>
              <a:t>REWARDING INSURANCE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231B5EF5-D35E-4241-92D4-3A816497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750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A8F06EF-AEC8-4862-8AED-24C0FC81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/>
              <a:t>20XX-08-03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5099C0BB-4D6D-4D98-A44F-2C1FBA15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/>
              <a:t>PREZENTACJA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6589231E-2BB7-4BA4-A7BF-F2CDCEBB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20</a:t>
            </a:fld>
            <a:endParaRPr lang="pl-PL"/>
          </a:p>
        </p:txBody>
      </p:sp>
      <p:pic>
        <p:nvPicPr>
          <p:cNvPr id="10" name="Obraz — symbol zastępczy 7" descr="Zbliżenie pipety upuszczającej kroplę płynu na płytkę Petriego">
            <a:extLst>
              <a:ext uri="{FF2B5EF4-FFF2-40B4-BE49-F238E27FC236}">
                <a16:creationId xmlns:a16="http://schemas.microsoft.com/office/drawing/2014/main" id="{FAB08D6F-E051-4336-9514-35C67978A1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 r="412"/>
          <a:stretch/>
        </p:blipFill>
        <p:spPr>
          <a:xfrm flipH="1">
            <a:off x="1809750" y="466725"/>
            <a:ext cx="7834312" cy="5924550"/>
          </a:xfrm>
        </p:spPr>
      </p:pic>
      <p:sp>
        <p:nvSpPr>
          <p:cNvPr id="160" name="Tekst — symbol zastępczy 159">
            <a:extLst>
              <a:ext uri="{FF2B5EF4-FFF2-40B4-BE49-F238E27FC236}">
                <a16:creationId xmlns:a16="http://schemas.microsoft.com/office/drawing/2014/main" id="{494105F6-F94F-433A-BC1D-B4F5A9AFEE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99383" y="2579352"/>
            <a:ext cx="2892542" cy="1423068"/>
          </a:xfrm>
        </p:spPr>
        <p:txBody>
          <a:bodyPr rtlCol="0"/>
          <a:lstStyle/>
          <a:p>
            <a:pPr rtl="0"/>
            <a:r>
              <a:rPr lang="pl-PL" dirty="0"/>
              <a:t>grupa-bez-nazwy</a:t>
            </a:r>
          </a:p>
        </p:txBody>
      </p:sp>
      <p:sp>
        <p:nvSpPr>
          <p:cNvPr id="54" name="Tytuł 53">
            <a:extLst>
              <a:ext uri="{FF2B5EF4-FFF2-40B4-BE49-F238E27FC236}">
                <a16:creationId xmlns:a16="http://schemas.microsoft.com/office/drawing/2014/main" id="{C96D6B90-01A4-4E2C-A3C5-57E67B88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129259" y="3009387"/>
            <a:ext cx="4138612" cy="562995"/>
          </a:xfrm>
        </p:spPr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Dziękuję</a:t>
            </a:r>
          </a:p>
        </p:txBody>
      </p:sp>
    </p:spTree>
    <p:extLst>
      <p:ext uri="{BB962C8B-B14F-4D97-AF65-F5344CB8AC3E}">
        <p14:creationId xmlns:p14="http://schemas.microsoft.com/office/powerpoint/2010/main" val="150191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ytuł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574" y="658420"/>
            <a:ext cx="6408851" cy="665965"/>
          </a:xfrm>
        </p:spPr>
        <p:txBody>
          <a:bodyPr rtlCol="0"/>
          <a:lstStyle/>
          <a:p>
            <a:pPr algn="ctr" rtl="0"/>
            <a:r>
              <a:rPr lang="pl-PL" dirty="0">
                <a:solidFill>
                  <a:schemeClr val="accent4"/>
                </a:solidFill>
              </a:rPr>
              <a:t>Problemy</a:t>
            </a:r>
          </a:p>
        </p:txBody>
      </p:sp>
      <p:sp>
        <p:nvSpPr>
          <p:cNvPr id="125" name="Tekst — symbol zastępczy 124">
            <a:extLst>
              <a:ext uri="{FF2B5EF4-FFF2-40B4-BE49-F238E27FC236}">
                <a16:creationId xmlns:a16="http://schemas.microsoft.com/office/drawing/2014/main" id="{24A06C02-7294-4961-8375-FFBAE150C3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321396"/>
            <a:ext cx="3281555" cy="426393"/>
          </a:xfrm>
        </p:spPr>
        <p:txBody>
          <a:bodyPr rtlCol="0"/>
          <a:lstStyle/>
          <a:p>
            <a:pPr rtl="0"/>
            <a:r>
              <a:rPr lang="pl-PL" dirty="0"/>
              <a:t>Sektor ubezpieczeń</a:t>
            </a:r>
          </a:p>
        </p:txBody>
      </p:sp>
      <p:sp>
        <p:nvSpPr>
          <p:cNvPr id="124" name="Tekst — symbol zastępczy 123">
            <a:extLst>
              <a:ext uri="{FF2B5EF4-FFF2-40B4-BE49-F238E27FC236}">
                <a16:creationId xmlns:a16="http://schemas.microsoft.com/office/drawing/2014/main" id="{3190266D-0F33-45C1-99B6-88C3D275A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00899"/>
            <a:ext cx="3281555" cy="1472693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Nie znany dla nas sektor ubezpieczeń zdrowotnych USA</a:t>
            </a:r>
          </a:p>
        </p:txBody>
      </p:sp>
      <p:sp>
        <p:nvSpPr>
          <p:cNvPr id="129" name="Tekst — symbol zastępczy 128">
            <a:extLst>
              <a:ext uri="{FF2B5EF4-FFF2-40B4-BE49-F238E27FC236}">
                <a16:creationId xmlns:a16="http://schemas.microsoft.com/office/drawing/2014/main" id="{24CA3500-51E5-4AF6-9AE0-8124B5B6EC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65159" y="2335733"/>
            <a:ext cx="3281555" cy="426393"/>
          </a:xfrm>
        </p:spPr>
        <p:txBody>
          <a:bodyPr rtlCol="0"/>
          <a:lstStyle/>
          <a:p>
            <a:pPr rtl="0"/>
            <a:r>
              <a:rPr lang="pl-PL" dirty="0"/>
              <a:t>Klienci i koszty leczenia</a:t>
            </a:r>
          </a:p>
        </p:txBody>
      </p:sp>
      <p:sp>
        <p:nvSpPr>
          <p:cNvPr id="128" name="Tekst — symbol zastępczy 127">
            <a:extLst>
              <a:ext uri="{FF2B5EF4-FFF2-40B4-BE49-F238E27FC236}">
                <a16:creationId xmlns:a16="http://schemas.microsoft.com/office/drawing/2014/main" id="{22FD1740-CC8B-4FB4-8039-C542AFD0838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65159" y="2715236"/>
            <a:ext cx="3281555" cy="1472693"/>
          </a:xfrm>
        </p:spPr>
        <p:txBody>
          <a:bodyPr rtlCol="0">
            <a:normAutofit/>
          </a:bodyPr>
          <a:lstStyle/>
          <a:p>
            <a:pPr rtl="0"/>
            <a:r>
              <a:rPr lang="pl-PL" sz="1300" dirty="0"/>
              <a:t>Znalezienie najlepszego modelu przewidującego koszty leczenia</a:t>
            </a:r>
          </a:p>
        </p:txBody>
      </p:sp>
      <p:sp>
        <p:nvSpPr>
          <p:cNvPr id="133" name="Tekst — symbol zastępczy 132">
            <a:extLst>
              <a:ext uri="{FF2B5EF4-FFF2-40B4-BE49-F238E27FC236}">
                <a16:creationId xmlns:a16="http://schemas.microsoft.com/office/drawing/2014/main" id="{BB833D39-612C-4855-AA0C-F37FEF7399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089832" y="2335733"/>
            <a:ext cx="3281555" cy="426393"/>
          </a:xfrm>
        </p:spPr>
        <p:txBody>
          <a:bodyPr rtlCol="0"/>
          <a:lstStyle/>
          <a:p>
            <a:pPr rtl="0"/>
            <a:r>
              <a:rPr lang="pl-PL" dirty="0"/>
              <a:t>Aplikacja</a:t>
            </a:r>
          </a:p>
        </p:txBody>
      </p:sp>
      <p:sp>
        <p:nvSpPr>
          <p:cNvPr id="132" name="Tekst — symbol zastępczy 131">
            <a:extLst>
              <a:ext uri="{FF2B5EF4-FFF2-40B4-BE49-F238E27FC236}">
                <a16:creationId xmlns:a16="http://schemas.microsoft.com/office/drawing/2014/main" id="{67591C3B-1BC3-4E5D-B720-AEE8A04186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89832" y="2715236"/>
            <a:ext cx="3281555" cy="3207582"/>
          </a:xfrm>
        </p:spPr>
        <p:txBody>
          <a:bodyPr rtlCol="0"/>
          <a:lstStyle/>
          <a:p>
            <a:pPr rtl="0"/>
            <a:r>
              <a:rPr lang="pl-PL" sz="1300" dirty="0"/>
              <a:t>Prosta w obsłudze aplikacja a zarazem wykorzystująca najbardziej złożone modele Machine Learning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7FB1AADE-B19E-418B-8245-970830B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52AE4C98-8D28-4E84-B804-8E35BF3E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16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ytuł 112">
            <a:extLst>
              <a:ext uri="{FF2B5EF4-FFF2-40B4-BE49-F238E27FC236}">
                <a16:creationId xmlns:a16="http://schemas.microsoft.com/office/drawing/2014/main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2738" y="3332624"/>
            <a:ext cx="4914534" cy="639195"/>
          </a:xfrm>
        </p:spPr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Plan Działania</a:t>
            </a:r>
          </a:p>
        </p:txBody>
      </p:sp>
      <p:pic>
        <p:nvPicPr>
          <p:cNvPr id="70" name="Obraz — symbol zastępczy 69" descr="Opis sklepu">
            <a:extLst>
              <a:ext uri="{FF2B5EF4-FFF2-40B4-BE49-F238E27FC236}">
                <a16:creationId xmlns:a16="http://schemas.microsoft.com/office/drawing/2014/main" id="{C5BC0C3F-C9C6-43FA-BA19-88445A15FF31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414645" y="758825"/>
            <a:ext cx="599148" cy="600075"/>
          </a:xfrm>
        </p:spPr>
      </p:pic>
      <p:sp>
        <p:nvSpPr>
          <p:cNvPr id="106" name="Tekst — symbol zastępczy 105">
            <a:extLst>
              <a:ext uri="{FF2B5EF4-FFF2-40B4-BE49-F238E27FC236}">
                <a16:creationId xmlns:a16="http://schemas.microsoft.com/office/drawing/2014/main" id="{F602BA9F-64DF-443C-A15D-FB8E9129F1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14645" y="1388209"/>
            <a:ext cx="3281555" cy="426393"/>
          </a:xfrm>
        </p:spPr>
        <p:txBody>
          <a:bodyPr rtlCol="0"/>
          <a:lstStyle/>
          <a:p>
            <a:pPr rtl="0"/>
            <a:r>
              <a:rPr lang="pl-PL" dirty="0"/>
              <a:t>Wypełnienie luki rynkowej</a:t>
            </a:r>
          </a:p>
        </p:txBody>
      </p:sp>
      <p:sp>
        <p:nvSpPr>
          <p:cNvPr id="102" name="Tekst — symbol zastępczy 101">
            <a:extLst>
              <a:ext uri="{FF2B5EF4-FFF2-40B4-BE49-F238E27FC236}">
                <a16:creationId xmlns:a16="http://schemas.microsoft.com/office/drawing/2014/main" id="{87C9F3E7-849D-4701-91D9-6C693FCDF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4645" y="1767713"/>
            <a:ext cx="3281555" cy="1125740"/>
          </a:xfrm>
        </p:spPr>
        <p:txBody>
          <a:bodyPr rtlCol="0"/>
          <a:lstStyle/>
          <a:p>
            <a:pPr rtl="0"/>
            <a:r>
              <a:rPr lang="pl-PL" dirty="0"/>
              <a:t>Analiza sektora ubezpieczeń USA, koszty ubezpieczenia, odsetek ubezpieczonych wykorzystujących ubezpieczenie</a:t>
            </a:r>
          </a:p>
        </p:txBody>
      </p:sp>
      <p:pic>
        <p:nvPicPr>
          <p:cNvPr id="73" name="Obraz — symbol zastępczy 72" descr="Opis świnki skarbonki">
            <a:extLst>
              <a:ext uri="{FF2B5EF4-FFF2-40B4-BE49-F238E27FC236}">
                <a16:creationId xmlns:a16="http://schemas.microsoft.com/office/drawing/2014/main" id="{171B782E-274D-43CA-B223-838F0D5ACED5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455222" y="3052146"/>
            <a:ext cx="599148" cy="600075"/>
          </a:xfrm>
        </p:spPr>
      </p:pic>
      <p:sp>
        <p:nvSpPr>
          <p:cNvPr id="108" name="Tekst — symbol zastępczy 107">
            <a:extLst>
              <a:ext uri="{FF2B5EF4-FFF2-40B4-BE49-F238E27FC236}">
                <a16:creationId xmlns:a16="http://schemas.microsoft.com/office/drawing/2014/main" id="{F91A931F-104A-4201-B572-DEAC49B6EA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55222" y="3515594"/>
            <a:ext cx="3281555" cy="428891"/>
          </a:xfrm>
        </p:spPr>
        <p:txBody>
          <a:bodyPr rtlCol="0"/>
          <a:lstStyle/>
          <a:p>
            <a:pPr rtl="0"/>
            <a:r>
              <a:rPr lang="pl-PL" dirty="0"/>
              <a:t>Ograniczenie Strat</a:t>
            </a:r>
          </a:p>
        </p:txBody>
      </p:sp>
      <p:sp>
        <p:nvSpPr>
          <p:cNvPr id="104" name="Tekst — symbol zastępczy 103">
            <a:extLst>
              <a:ext uri="{FF2B5EF4-FFF2-40B4-BE49-F238E27FC236}">
                <a16:creationId xmlns:a16="http://schemas.microsoft.com/office/drawing/2014/main" id="{7A039369-92B6-432F-B823-6AAFAC1191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14645" y="3964548"/>
            <a:ext cx="3281555" cy="1713593"/>
          </a:xfrm>
        </p:spPr>
        <p:txBody>
          <a:bodyPr rtlCol="0">
            <a:normAutofit fontScale="92500"/>
          </a:bodyPr>
          <a:lstStyle/>
          <a:p>
            <a:pPr rtl="0"/>
            <a:r>
              <a:rPr lang="pl-PL" sz="1400" dirty="0"/>
              <a:t>Stworzenie, łatwej w użyciu aplikacji webowej dla pracowników „</a:t>
            </a:r>
            <a:r>
              <a:rPr lang="pl-PL" sz="1400" dirty="0" err="1"/>
              <a:t>Kowalsky</a:t>
            </a:r>
            <a:r>
              <a:rPr lang="pl-PL" sz="1400" dirty="0"/>
              <a:t> </a:t>
            </a:r>
            <a:r>
              <a:rPr lang="pl-PL" sz="1400" dirty="0" err="1"/>
              <a:t>Insurance</a:t>
            </a:r>
            <a:r>
              <a:rPr lang="pl-PL" sz="1400" dirty="0"/>
              <a:t>”, pozwalającej na podstawie zebranych od klienta informacji, wyliczenie składki ubezpieczenia zdrowotnego</a:t>
            </a:r>
            <a:endParaRPr lang="pl-PL" dirty="0"/>
          </a:p>
        </p:txBody>
      </p:sp>
      <p:pic>
        <p:nvPicPr>
          <p:cNvPr id="71" name="Obraz — symbol zastępczy 70" descr="Zarys grupy kobiet">
            <a:extLst>
              <a:ext uri="{FF2B5EF4-FFF2-40B4-BE49-F238E27FC236}">
                <a16:creationId xmlns:a16="http://schemas.microsoft.com/office/drawing/2014/main" id="{8737B8AB-109F-4DF2-8468-26ABD1CD1A9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077157" y="773142"/>
            <a:ext cx="599148" cy="600075"/>
          </a:xfrm>
        </p:spPr>
      </p:pic>
      <p:sp>
        <p:nvSpPr>
          <p:cNvPr id="107" name="Tekst — symbol zastępczy 106">
            <a:extLst>
              <a:ext uri="{FF2B5EF4-FFF2-40B4-BE49-F238E27FC236}">
                <a16:creationId xmlns:a16="http://schemas.microsoft.com/office/drawing/2014/main" id="{EE7D047E-59C2-45CD-92F2-D40EC13396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72244" y="1388209"/>
            <a:ext cx="3281556" cy="426393"/>
          </a:xfrm>
        </p:spPr>
        <p:txBody>
          <a:bodyPr rtlCol="0"/>
          <a:lstStyle/>
          <a:p>
            <a:pPr rtl="0"/>
            <a:r>
              <a:rPr lang="pl-PL" dirty="0"/>
              <a:t>Docelowi odbiorcy</a:t>
            </a:r>
          </a:p>
        </p:txBody>
      </p:sp>
      <p:sp>
        <p:nvSpPr>
          <p:cNvPr id="103" name="Tekst — symbol zastępczy 102">
            <a:extLst>
              <a:ext uri="{FF2B5EF4-FFF2-40B4-BE49-F238E27FC236}">
                <a16:creationId xmlns:a16="http://schemas.microsoft.com/office/drawing/2014/main" id="{646AF0A1-85BB-4AA7-A21D-31E3ACA4E4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72244" y="1767713"/>
            <a:ext cx="3281556" cy="2176772"/>
          </a:xfrm>
        </p:spPr>
        <p:txBody>
          <a:bodyPr rtlCol="0"/>
          <a:lstStyle/>
          <a:p>
            <a:pPr rtl="0"/>
            <a:r>
              <a:rPr lang="pl-PL" sz="1400" dirty="0"/>
              <a:t>Na podstawie dostarczonej przez korporację „</a:t>
            </a:r>
            <a:r>
              <a:rPr lang="pl-PL" sz="1400" dirty="0" err="1"/>
              <a:t>Kowalsky</a:t>
            </a:r>
            <a:r>
              <a:rPr lang="pl-PL" sz="1400" dirty="0"/>
              <a:t> </a:t>
            </a:r>
            <a:r>
              <a:rPr lang="pl-PL" sz="1400" dirty="0" err="1"/>
              <a:t>Insurance</a:t>
            </a:r>
            <a:r>
              <a:rPr lang="pl-PL" sz="1400" dirty="0"/>
              <a:t>” obszernej bazy danych z kosztami leczenia ubezpieczonych, stworzenie modelu przewidującego koszty leczenia potencjalnego klienta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2998B4C9-559E-4482-B57E-1FC2E444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16AD95C1-F665-4F74-A306-5BD09EA2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177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ytuł 84">
            <a:extLst>
              <a:ext uri="{FF2B5EF4-FFF2-40B4-BE49-F238E27FC236}">
                <a16:creationId xmlns:a16="http://schemas.microsoft.com/office/drawing/2014/main" id="{583A8370-72B5-4ECE-B5E0-5B47654B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Omówienie produktu</a:t>
            </a:r>
          </a:p>
        </p:txBody>
      </p:sp>
      <p:pic>
        <p:nvPicPr>
          <p:cNvPr id="79" name="Obraz — symbol zastępczy 78" descr="Zbliżenie komórek pod mikroskopem">
            <a:extLst>
              <a:ext uri="{FF2B5EF4-FFF2-40B4-BE49-F238E27FC236}">
                <a16:creationId xmlns:a16="http://schemas.microsoft.com/office/drawing/2014/main" id="{BBC72E1D-69D7-4CA2-B6AD-180B8084D75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66725"/>
            <a:ext cx="4858139" cy="5924550"/>
          </a:xfrm>
        </p:spPr>
      </p:pic>
      <p:sp>
        <p:nvSpPr>
          <p:cNvPr id="69" name="Tekst — symbol zastępczy 68">
            <a:extLst>
              <a:ext uri="{FF2B5EF4-FFF2-40B4-BE49-F238E27FC236}">
                <a16:creationId xmlns:a16="http://schemas.microsoft.com/office/drawing/2014/main" id="{D5A5B5EE-B963-4A0A-AB3C-8CDDDE24B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98135" y="2176946"/>
            <a:ext cx="2824355" cy="581530"/>
          </a:xfrm>
        </p:spPr>
        <p:txBody>
          <a:bodyPr rtlCol="0"/>
          <a:lstStyle/>
          <a:p>
            <a:pPr rtl="0"/>
            <a:r>
              <a:rPr lang="pl-PL"/>
              <a:t>Unikatowy</a:t>
            </a:r>
          </a:p>
        </p:txBody>
      </p:sp>
      <p:sp>
        <p:nvSpPr>
          <p:cNvPr id="68" name="Tekst — symbol zastępczy 67">
            <a:extLst>
              <a:ext uri="{FF2B5EF4-FFF2-40B4-BE49-F238E27FC236}">
                <a16:creationId xmlns:a16="http://schemas.microsoft.com/office/drawing/2014/main" id="{261BE4C3-90A1-4FC4-93CA-BF3A80B86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8135" y="2759613"/>
            <a:ext cx="2824355" cy="1117566"/>
          </a:xfrm>
        </p:spPr>
        <p:txBody>
          <a:bodyPr rtlCol="0"/>
          <a:lstStyle/>
          <a:p>
            <a:pPr rtl="0"/>
            <a:r>
              <a:rPr lang="pl-PL" dirty="0"/>
              <a:t>Jedyny produkt przeznaczony wyłącznie dla branży Ubezpieczeniowej</a:t>
            </a:r>
          </a:p>
        </p:txBody>
      </p:sp>
      <p:sp>
        <p:nvSpPr>
          <p:cNvPr id="73" name="Tekst — symbol zastępczy 72">
            <a:extLst>
              <a:ext uri="{FF2B5EF4-FFF2-40B4-BE49-F238E27FC236}">
                <a16:creationId xmlns:a16="http://schemas.microsoft.com/office/drawing/2014/main" id="{026DDC61-3AC5-449B-8C25-482F551046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98135" y="4129479"/>
            <a:ext cx="2824355" cy="581530"/>
          </a:xfrm>
        </p:spPr>
        <p:txBody>
          <a:bodyPr rtlCol="0"/>
          <a:lstStyle/>
          <a:p>
            <a:pPr rtl="0"/>
            <a:r>
              <a:rPr lang="pl-PL" dirty="0"/>
              <a:t>Sprawdzony</a:t>
            </a:r>
          </a:p>
        </p:txBody>
      </p:sp>
      <p:sp>
        <p:nvSpPr>
          <p:cNvPr id="72" name="Tekst — symbol zastępczy 71">
            <a:extLst>
              <a:ext uri="{FF2B5EF4-FFF2-40B4-BE49-F238E27FC236}">
                <a16:creationId xmlns:a16="http://schemas.microsoft.com/office/drawing/2014/main" id="{5CC67B51-3695-40FC-B51D-1CD99DF162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135" y="4712146"/>
            <a:ext cx="2824355" cy="1117566"/>
          </a:xfrm>
        </p:spPr>
        <p:txBody>
          <a:bodyPr rtlCol="0"/>
          <a:lstStyle/>
          <a:p>
            <a:pPr rtl="0"/>
            <a:r>
              <a:rPr lang="pl-PL" dirty="0"/>
              <a:t>Przeprowadzono testy z wykorzystaniem wielu modeli</a:t>
            </a:r>
          </a:p>
        </p:txBody>
      </p:sp>
      <p:sp>
        <p:nvSpPr>
          <p:cNvPr id="71" name="Tekst — symbol zastępczy 70">
            <a:extLst>
              <a:ext uri="{FF2B5EF4-FFF2-40B4-BE49-F238E27FC236}">
                <a16:creationId xmlns:a16="http://schemas.microsoft.com/office/drawing/2014/main" id="{79406243-F21B-4811-AE74-DA58E3665F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45966" y="2176946"/>
            <a:ext cx="2595758" cy="581530"/>
          </a:xfrm>
        </p:spPr>
        <p:txBody>
          <a:bodyPr rtlCol="0"/>
          <a:lstStyle/>
          <a:p>
            <a:pPr rtl="0"/>
            <a:r>
              <a:rPr lang="pl-PL" dirty="0"/>
              <a:t>Pierwszy na rynku</a:t>
            </a:r>
          </a:p>
        </p:txBody>
      </p:sp>
      <p:sp>
        <p:nvSpPr>
          <p:cNvPr id="70" name="Tekst — symbol zastępczy 69">
            <a:extLst>
              <a:ext uri="{FF2B5EF4-FFF2-40B4-BE49-F238E27FC236}">
                <a16:creationId xmlns:a16="http://schemas.microsoft.com/office/drawing/2014/main" id="{25C9712B-794E-4F23-928A-FFCA310FE7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45966" y="2759613"/>
            <a:ext cx="2595758" cy="1117566"/>
          </a:xfrm>
        </p:spPr>
        <p:txBody>
          <a:bodyPr rtlCol="0"/>
          <a:lstStyle/>
          <a:p>
            <a:pPr rtl="0"/>
            <a:r>
              <a:rPr lang="pl-PL" dirty="0"/>
              <a:t>Pierwszy produkt, który jest łatwy w użyciu</a:t>
            </a:r>
          </a:p>
        </p:txBody>
      </p:sp>
      <p:sp>
        <p:nvSpPr>
          <p:cNvPr id="75" name="Tekst — symbol zastępczy 74">
            <a:extLst>
              <a:ext uri="{FF2B5EF4-FFF2-40B4-BE49-F238E27FC236}">
                <a16:creationId xmlns:a16="http://schemas.microsoft.com/office/drawing/2014/main" id="{205C921F-FFBE-48CD-9E47-0AF86467AC9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45966" y="4129479"/>
            <a:ext cx="2595758" cy="581530"/>
          </a:xfrm>
        </p:spPr>
        <p:txBody>
          <a:bodyPr rtlCol="0"/>
          <a:lstStyle/>
          <a:p>
            <a:pPr rtl="0"/>
            <a:r>
              <a:rPr lang="pl-PL" dirty="0"/>
              <a:t>Autentyczny</a:t>
            </a:r>
          </a:p>
        </p:txBody>
      </p:sp>
      <p:sp>
        <p:nvSpPr>
          <p:cNvPr id="74" name="Tekst — symbol zastępczy 73">
            <a:extLst>
              <a:ext uri="{FF2B5EF4-FFF2-40B4-BE49-F238E27FC236}">
                <a16:creationId xmlns:a16="http://schemas.microsoft.com/office/drawing/2014/main" id="{CDF4F5AB-B79A-4FAC-8AAF-D1AE5176A9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45966" y="4712146"/>
            <a:ext cx="2595758" cy="1117566"/>
          </a:xfrm>
        </p:spPr>
        <p:txBody>
          <a:bodyPr rtlCol="0"/>
          <a:lstStyle/>
          <a:p>
            <a:pPr rtl="0"/>
            <a:r>
              <a:rPr lang="pl-PL" dirty="0"/>
              <a:t>Zaprojektowany przez ekspertów z branży </a:t>
            </a:r>
            <a:r>
              <a:rPr lang="pl-PL" dirty="0" err="1"/>
              <a:t>DataScience</a:t>
            </a:r>
            <a:endParaRPr lang="pl-PL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1057F3FD-3004-40DE-B48F-5B3CB156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3FD8B4B9-2FC5-4962-A892-85B758FE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F637CBF2-4176-4C56-8824-858FA51A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88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az — symbol zastępczy 31" descr="Zbliżenie pipety upuszczającej kroplę płynu do małego słoja">
            <a:extLst>
              <a:ext uri="{FF2B5EF4-FFF2-40B4-BE49-F238E27FC236}">
                <a16:creationId xmlns:a16="http://schemas.microsoft.com/office/drawing/2014/main" id="{891E6FF4-A9FA-410B-9EF7-893DEF4A92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3000375" y="466724"/>
            <a:ext cx="9191625" cy="6391275"/>
          </a:xfrm>
        </p:spPr>
      </p:pic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DA8A598A-06FD-432A-889F-8AB629A5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1DB7BC7A-6966-402B-B6D1-D650CA0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2133" y="3384898"/>
            <a:ext cx="3519487" cy="1588392"/>
          </a:xfrm>
        </p:spPr>
        <p:txBody>
          <a:bodyPr rtlCol="0"/>
          <a:lstStyle/>
          <a:p>
            <a:pPr rtl="0"/>
            <a:r>
              <a:rPr lang="pl-PL" dirty="0"/>
              <a:t>Proste i wydajne korzystanie</a:t>
            </a:r>
          </a:p>
          <a:p>
            <a:pPr rtl="0"/>
            <a:r>
              <a:rPr lang="pl-PL" dirty="0"/>
              <a:t>Łatwy dostęp do obsługi klienta</a:t>
            </a:r>
          </a:p>
          <a:p>
            <a:pPr rtl="0"/>
            <a:r>
              <a:rPr lang="pl-PL" dirty="0"/>
              <a:t>Szybkie wyliczenie składki online </a:t>
            </a:r>
          </a:p>
        </p:txBody>
      </p:sp>
      <p:sp>
        <p:nvSpPr>
          <p:cNvPr id="25" name="Tytuł 24">
            <a:extLst>
              <a:ext uri="{FF2B5EF4-FFF2-40B4-BE49-F238E27FC236}">
                <a16:creationId xmlns:a16="http://schemas.microsoft.com/office/drawing/2014/main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18" y="2211168"/>
            <a:ext cx="5829300" cy="662096"/>
          </a:xfrm>
        </p:spPr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Korzyści z produktu</a:t>
            </a:r>
          </a:p>
        </p:txBody>
      </p:sp>
    </p:spTree>
    <p:extLst>
      <p:ext uri="{BB962C8B-B14F-4D97-AF65-F5344CB8AC3E}">
        <p14:creationId xmlns:p14="http://schemas.microsoft.com/office/powerpoint/2010/main" val="98836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— symbol zastępczy 11" descr="Osoba patrząca na ekran komputera&#10;">
            <a:extLst>
              <a:ext uri="{FF2B5EF4-FFF2-40B4-BE49-F238E27FC236}">
                <a16:creationId xmlns:a16="http://schemas.microsoft.com/office/drawing/2014/main" id="{EACF9A43-5E16-41F1-82E2-77469D7E3D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25" y="466725"/>
            <a:ext cx="11258550" cy="5924550"/>
          </a:xfrm>
        </p:spPr>
      </p:pic>
      <p:sp>
        <p:nvSpPr>
          <p:cNvPr id="5" name="Tytuł 4">
            <a:extLst>
              <a:ext uri="{FF2B5EF4-FFF2-40B4-BE49-F238E27FC236}">
                <a16:creationId xmlns:a16="http://schemas.microsoft.com/office/drawing/2014/main" id="{270115D3-F5ED-4220-BDFD-9D87A29F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001020"/>
            <a:ext cx="11258550" cy="938559"/>
          </a:xfrm>
        </p:spPr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Informacje ogólne o Produkcie</a:t>
            </a:r>
          </a:p>
        </p:txBody>
      </p:sp>
    </p:spTree>
    <p:extLst>
      <p:ext uri="{BB962C8B-B14F-4D97-AF65-F5344CB8AC3E}">
        <p14:creationId xmlns:p14="http://schemas.microsoft.com/office/powerpoint/2010/main" val="333780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Obraz — symbol zastępczy 23" descr="Zbliżenie stetoskopu">
            <a:extLst>
              <a:ext uri="{FF2B5EF4-FFF2-40B4-BE49-F238E27FC236}">
                <a16:creationId xmlns:a16="http://schemas.microsoft.com/office/drawing/2014/main" id="{DD2F3F3D-99FE-4AB9-BE87-81D580BFC2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" y="466725"/>
            <a:ext cx="6096000" cy="5924550"/>
          </a:xfrm>
        </p:spPr>
      </p:pic>
      <p:sp>
        <p:nvSpPr>
          <p:cNvPr id="45" name="Tytuł 44">
            <a:extLst>
              <a:ext uri="{FF2B5EF4-FFF2-40B4-BE49-F238E27FC236}">
                <a16:creationId xmlns:a16="http://schemas.microsoft.com/office/drawing/2014/main" id="{56DDD3FB-981D-46B3-9DF6-1D5D6429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Analiza Rynku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6D400E89-A3FC-4A30-90D4-896304E917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34200" y="1311000"/>
            <a:ext cx="4419600" cy="356749"/>
          </a:xfrm>
        </p:spPr>
        <p:txBody>
          <a:bodyPr rtlCol="0"/>
          <a:lstStyle/>
          <a:p>
            <a:pPr rtl="0"/>
            <a:r>
              <a:rPr lang="pl-PL" dirty="0"/>
              <a:t>Liczba hospitalizacji w 2017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0321A7BC-BAD6-4CBA-9AD5-2AD73F8A42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4200" y="1693145"/>
            <a:ext cx="4419600" cy="999721"/>
          </a:xfrm>
        </p:spPr>
        <p:txBody>
          <a:bodyPr rtlCol="0"/>
          <a:lstStyle/>
          <a:p>
            <a:pPr rtl="0"/>
            <a:r>
              <a:rPr lang="pl-PL" dirty="0"/>
              <a:t>Analiza rynku ubezpieczeń zdrowotnych USA wykazała, iż 6.5% ubezpieczonych jest przynajmniej raz lub hospitalizowana </a:t>
            </a:r>
          </a:p>
        </p:txBody>
      </p:sp>
      <p:sp>
        <p:nvSpPr>
          <p:cNvPr id="17" name="Tekst — symbol zastępczy 16">
            <a:extLst>
              <a:ext uri="{FF2B5EF4-FFF2-40B4-BE49-F238E27FC236}">
                <a16:creationId xmlns:a16="http://schemas.microsoft.com/office/drawing/2014/main" id="{711776CC-28DB-4411-A56D-DE696A6835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200" y="3181924"/>
            <a:ext cx="4419600" cy="550870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konkurencja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C13A8B1A-034D-495C-BF80-E42F8306C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4200" y="3732794"/>
            <a:ext cx="4419600" cy="642075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Konkurencja w 2017 roku utrzymywała stawki na poziomie 500 USD</a:t>
            </a:r>
          </a:p>
        </p:txBody>
      </p:sp>
      <p:sp>
        <p:nvSpPr>
          <p:cNvPr id="19" name="Tekst — symbol zastępczy 18">
            <a:extLst>
              <a:ext uri="{FF2B5EF4-FFF2-40B4-BE49-F238E27FC236}">
                <a16:creationId xmlns:a16="http://schemas.microsoft.com/office/drawing/2014/main" id="{2DA6ADCE-FA69-48D8-9057-62E7F0213E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4200" y="4757015"/>
            <a:ext cx="4419600" cy="550870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Źródło</a:t>
            </a:r>
          </a:p>
        </p:txBody>
      </p:sp>
      <p:sp>
        <p:nvSpPr>
          <p:cNvPr id="18" name="Tekst — symbol zastępczy 17">
            <a:extLst>
              <a:ext uri="{FF2B5EF4-FFF2-40B4-BE49-F238E27FC236}">
                <a16:creationId xmlns:a16="http://schemas.microsoft.com/office/drawing/2014/main" id="{CF182DD3-EA3E-4EF6-BDC1-42B8FA257A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34200" y="5307885"/>
            <a:ext cx="4419600" cy="642075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www.statista.com</a:t>
            </a:r>
          </a:p>
        </p:txBody>
      </p:sp>
      <p:sp>
        <p:nvSpPr>
          <p:cNvPr id="20" name="Data — symbol zastępczy 19">
            <a:extLst>
              <a:ext uri="{FF2B5EF4-FFF2-40B4-BE49-F238E27FC236}">
                <a16:creationId xmlns:a16="http://schemas.microsoft.com/office/drawing/2014/main" id="{809A94BE-80ED-4291-814B-FD0FF1BD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94EE481C-D029-498C-ADD0-63AB510C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22" name="Numer slajdu — symbol zastępczy 21">
            <a:extLst>
              <a:ext uri="{FF2B5EF4-FFF2-40B4-BE49-F238E27FC236}">
                <a16:creationId xmlns:a16="http://schemas.microsoft.com/office/drawing/2014/main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8</a:t>
            </a:fld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BA28BED-59FF-DFAE-0FA1-86CC1CCCB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10" y="1984131"/>
            <a:ext cx="5805182" cy="306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1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ytuł 44">
            <a:extLst>
              <a:ext uri="{FF2B5EF4-FFF2-40B4-BE49-F238E27FC236}">
                <a16:creationId xmlns:a16="http://schemas.microsoft.com/office/drawing/2014/main" id="{C1422C90-427C-4AD4-97AD-6B9853B2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39905" y="2917618"/>
            <a:ext cx="5719734" cy="1031781"/>
          </a:xfrm>
        </p:spPr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Przegląd</a:t>
            </a:r>
            <a:r>
              <a:rPr lang="pl-PL" dirty="0"/>
              <a:t> </a:t>
            </a:r>
            <a:r>
              <a:rPr lang="pl-PL" dirty="0">
                <a:solidFill>
                  <a:schemeClr val="accent4"/>
                </a:solidFill>
              </a:rPr>
              <a:t>danych przekazanych</a:t>
            </a:r>
          </a:p>
        </p:txBody>
      </p:sp>
      <p:pic>
        <p:nvPicPr>
          <p:cNvPr id="17" name="Obraz — symbol zastępczy 16" descr="Osoba trzymająca dziecko, gdy lekarz słucha serca">
            <a:extLst>
              <a:ext uri="{FF2B5EF4-FFF2-40B4-BE49-F238E27FC236}">
                <a16:creationId xmlns:a16="http://schemas.microsoft.com/office/drawing/2014/main" id="{CB1FCAEC-7B83-4519-9EF3-BA0E904C31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969139" y="425754"/>
            <a:ext cx="1724814" cy="1575717"/>
          </a:xfrm>
        </p:spPr>
      </p:pic>
      <p:sp>
        <p:nvSpPr>
          <p:cNvPr id="24" name="Tekst — symbol zastępczy 23">
            <a:extLst>
              <a:ext uri="{FF2B5EF4-FFF2-40B4-BE49-F238E27FC236}">
                <a16:creationId xmlns:a16="http://schemas.microsoft.com/office/drawing/2014/main" id="{7B521B55-CA93-422E-A413-4F38F20BA1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98048" y="746129"/>
            <a:ext cx="3130824" cy="426393"/>
          </a:xfrm>
        </p:spPr>
        <p:txBody>
          <a:bodyPr rtlCol="0" anchor="t"/>
          <a:lstStyle/>
          <a:p>
            <a:pPr rtl="0"/>
            <a:r>
              <a:rPr lang="pl-PL" dirty="0"/>
              <a:t>Analiza danych</a:t>
            </a:r>
          </a:p>
        </p:txBody>
      </p:sp>
      <p:sp>
        <p:nvSpPr>
          <p:cNvPr id="23" name="Tekst — symbol zastępczy 22">
            <a:extLst>
              <a:ext uri="{FF2B5EF4-FFF2-40B4-BE49-F238E27FC236}">
                <a16:creationId xmlns:a16="http://schemas.microsoft.com/office/drawing/2014/main" id="{98221D68-CEED-411C-AC3A-7A72C437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98048" y="1125633"/>
            <a:ext cx="3130824" cy="1192694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Nasze doświadczenie pozwoliło przefiltrować dane w ten sposób by wybrać te najbardziej potrzebne do stworzenia modelu</a:t>
            </a:r>
          </a:p>
        </p:txBody>
      </p:sp>
      <p:sp>
        <p:nvSpPr>
          <p:cNvPr id="28" name="Tekst — symbol zastępczy 27">
            <a:extLst>
              <a:ext uri="{FF2B5EF4-FFF2-40B4-BE49-F238E27FC236}">
                <a16:creationId xmlns:a16="http://schemas.microsoft.com/office/drawing/2014/main" id="{721A5EF9-E3DB-4CA4-93F3-39B1B8D5E2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98048" y="2584749"/>
            <a:ext cx="3130824" cy="426393"/>
          </a:xfrm>
        </p:spPr>
        <p:txBody>
          <a:bodyPr rtlCol="0" anchor="t"/>
          <a:lstStyle/>
          <a:p>
            <a:pPr rtl="0"/>
            <a:r>
              <a:rPr lang="pl-PL" dirty="0"/>
              <a:t>Wybór danych</a:t>
            </a:r>
          </a:p>
        </p:txBody>
      </p:sp>
      <p:sp>
        <p:nvSpPr>
          <p:cNvPr id="27" name="Tekst — symbol zastępczy 26">
            <a:extLst>
              <a:ext uri="{FF2B5EF4-FFF2-40B4-BE49-F238E27FC236}">
                <a16:creationId xmlns:a16="http://schemas.microsoft.com/office/drawing/2014/main" id="{C076F9C5-3B11-41F8-AE36-0DAED232278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98047" y="2964253"/>
            <a:ext cx="3130823" cy="110666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l-PL" dirty="0"/>
              <a:t>Uznaliśmy że w naszym modelu wykorzystamy takie kolumny jak : wiek, płeć, </a:t>
            </a:r>
            <a:r>
              <a:rPr lang="pl-PL" dirty="0" err="1"/>
              <a:t>bmi</a:t>
            </a:r>
            <a:r>
              <a:rPr lang="pl-PL" dirty="0"/>
              <a:t>, czy palący, region zamieszkania i koszty leczenia szpitalnego</a:t>
            </a:r>
          </a:p>
        </p:txBody>
      </p:sp>
      <p:sp>
        <p:nvSpPr>
          <p:cNvPr id="26" name="Tekst — symbol zastępczy 25">
            <a:extLst>
              <a:ext uri="{FF2B5EF4-FFF2-40B4-BE49-F238E27FC236}">
                <a16:creationId xmlns:a16="http://schemas.microsoft.com/office/drawing/2014/main" id="{A3F19829-ECF0-478F-BED1-112739B393C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98048" y="4537966"/>
            <a:ext cx="3130824" cy="344188"/>
          </a:xfrm>
        </p:spPr>
        <p:txBody>
          <a:bodyPr rtlCol="0" anchor="t"/>
          <a:lstStyle/>
          <a:p>
            <a:pPr rtl="0"/>
            <a:r>
              <a:rPr lang="pl-PL" dirty="0"/>
              <a:t>źródło</a:t>
            </a:r>
          </a:p>
        </p:txBody>
      </p:sp>
      <p:sp>
        <p:nvSpPr>
          <p:cNvPr id="25" name="Tekst — symbol zastępczy 24">
            <a:extLst>
              <a:ext uri="{FF2B5EF4-FFF2-40B4-BE49-F238E27FC236}">
                <a16:creationId xmlns:a16="http://schemas.microsoft.com/office/drawing/2014/main" id="{50EBA51D-BA19-453B-856F-01148078D9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98047" y="4882154"/>
            <a:ext cx="3498209" cy="344187"/>
          </a:xfrm>
        </p:spPr>
        <p:txBody>
          <a:bodyPr rtlCol="0">
            <a:noAutofit/>
          </a:bodyPr>
          <a:lstStyle/>
          <a:p>
            <a:pPr rtl="0"/>
            <a:r>
              <a:rPr lang="pl-PL" sz="1100" dirty="0">
                <a:hlinkClick r:id="rId4"/>
              </a:rPr>
              <a:t>www.kaggle.com/datasets/awaiskaggler/insurance-csv</a:t>
            </a:r>
            <a:endParaRPr lang="pl-PL" sz="1100" dirty="0"/>
          </a:p>
          <a:p>
            <a:pPr rtl="0"/>
            <a:r>
              <a:rPr lang="pl-PL" sz="1100" dirty="0"/>
              <a:t>1338 rekordów</a:t>
            </a:r>
          </a:p>
          <a:p>
            <a:pPr rtl="0"/>
            <a:r>
              <a:rPr lang="pl-PL" sz="1100" dirty="0"/>
              <a:t>6 cech i jedna wartość docelowa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9C3A22B3-849F-4C06-8221-BA818B21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D20FD375-4201-4035-9B0E-0E78EA54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C9FA8E79-2231-42DD-834F-F399CC7D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9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73C020F-3C8A-FE7A-BD5F-3CFA80A56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275" y="2842186"/>
            <a:ext cx="5780014" cy="201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4680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945549_TF89652269_Win32" id="{6F033927-E5D8-4E52-91B9-B444EDCEA80F}" vid="{77B8F323-4E90-4968-AA63-1FCCFE17595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84FD82-9185-4244-A7C8-36B299008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F4F0A7-9599-4FE3-A548-853A09CF02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7064F8B-46A2-4F22-9203-449568FB58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Prezentacja dla służby zdrowia</Template>
  <TotalTime>170</TotalTime>
  <Words>751</Words>
  <Application>Microsoft Office PowerPoint</Application>
  <PresentationFormat>Panoramiczny</PresentationFormat>
  <Paragraphs>186</Paragraphs>
  <Slides>20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Arial</vt:lpstr>
      <vt:lpstr>Calibri</vt:lpstr>
      <vt:lpstr>Quire Sans</vt:lpstr>
      <vt:lpstr>Motyw pakietu Office</vt:lpstr>
      <vt:lpstr>rewarding Insurance </vt:lpstr>
      <vt:lpstr>O Projekcie</vt:lpstr>
      <vt:lpstr>Problemy</vt:lpstr>
      <vt:lpstr>Plan Działania</vt:lpstr>
      <vt:lpstr>Omówienie produktu</vt:lpstr>
      <vt:lpstr>Korzyści z produktu</vt:lpstr>
      <vt:lpstr>Informacje ogólne o Produkcie</vt:lpstr>
      <vt:lpstr>Analiza Rynku</vt:lpstr>
      <vt:lpstr>Przegląd danych przekazanych</vt:lpstr>
      <vt:lpstr>Wybór modelu ML</vt:lpstr>
      <vt:lpstr>XGBOOST</vt:lpstr>
      <vt:lpstr>Podział klientów</vt:lpstr>
      <vt:lpstr>Symulacja biznesowa</vt:lpstr>
      <vt:lpstr>Symulacja biznesowa</vt:lpstr>
      <vt:lpstr>Aplikacja Webowa</vt:lpstr>
      <vt:lpstr>Dane wprowadzane</vt:lpstr>
      <vt:lpstr>Wynik </vt:lpstr>
      <vt:lpstr>Poznaj zespół</vt:lpstr>
      <vt:lpstr>Najważniejsze</vt:lpstr>
      <vt:lpstr>Dziękuję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rewarding Insurance</dc:title>
  <dc:creator>Sebastian Piasecki</dc:creator>
  <cp:lastModifiedBy>Andrzej Kończyk</cp:lastModifiedBy>
  <cp:revision>3</cp:revision>
  <dcterms:created xsi:type="dcterms:W3CDTF">2022-05-25T17:34:52Z</dcterms:created>
  <dcterms:modified xsi:type="dcterms:W3CDTF">2022-05-28T20:49:15Z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