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7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6" r:id="rId16"/>
    <p:sldId id="268" r:id="rId17"/>
    <p:sldId id="279" r:id="rId18"/>
    <p:sldId id="278" r:id="rId19"/>
    <p:sldId id="269" r:id="rId20"/>
    <p:sldId id="270" r:id="rId21"/>
    <p:sldId id="272" r:id="rId22"/>
    <p:sldId id="276" r:id="rId23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033" autoAdjust="0"/>
  </p:normalViewPr>
  <p:slideViewPr>
    <p:cSldViewPr snapToGrid="0">
      <p:cViewPr varScale="1">
        <p:scale>
          <a:sx n="103" d="100"/>
          <a:sy n="103" d="100"/>
        </p:scale>
        <p:origin x="84" y="6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C95450C9-30E0-4ACF-BDD1-092463FFFB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FB36ABAD-DFC6-41BB-AF76-77EBFA4568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ADC225-6AE7-47A5-A54C-8B72C1384C15}" type="datetime1">
              <a:rPr lang="pl-PL" smtClean="0"/>
              <a:t>29.05.2022</a:t>
            </a:fld>
            <a:endParaRPr lang="pl-PL" dirty="0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EEAC7E56-E390-43F2-A87A-4A200501E4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756FB9EB-179C-4409-A4AF-09861B235A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762803-C07A-499E-9504-8ED8734DAF4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4469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A6A65-3A4A-411E-AD02-233752A20BF1}" type="datetime1">
              <a:rPr lang="pl-PL" smtClean="0"/>
              <a:pPr/>
              <a:t>29.05.2022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CB3F336-7DD2-47CF-A0F3-D1163B2A9C10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747130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CB3F336-7DD2-47CF-A0F3-D1163B2A9C10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4897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1973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9656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1177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9164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6012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046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9564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10133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13714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3789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3138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2966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8307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19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5569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4149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5071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0996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id="{E7343BBF-5896-492F-B293-DE44DE831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0127" y="5095875"/>
            <a:ext cx="4991747" cy="1762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6" name="Obraz — symbol zastępczy 5">
            <a:extLst>
              <a:ext uri="{FF2B5EF4-FFF2-40B4-BE49-F238E27FC236}">
                <a16:creationId xmlns:a16="http://schemas.microsoft.com/office/drawing/2014/main" id="{28BC4C36-9C93-4585-BF64-797C379471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6725" y="466725"/>
            <a:ext cx="11258550" cy="5924550"/>
          </a:xfrm>
          <a:custGeom>
            <a:avLst/>
            <a:gdLst>
              <a:gd name="connsiteX0" fmla="*/ 0 w 11258550"/>
              <a:gd name="connsiteY0" fmla="*/ 0 h 5924550"/>
              <a:gd name="connsiteX1" fmla="*/ 11258550 w 11258550"/>
              <a:gd name="connsiteY1" fmla="*/ 0 h 5924550"/>
              <a:gd name="connsiteX2" fmla="*/ 11258550 w 11258550"/>
              <a:gd name="connsiteY2" fmla="*/ 5924550 h 5924550"/>
              <a:gd name="connsiteX3" fmla="*/ 8125149 w 11258550"/>
              <a:gd name="connsiteY3" fmla="*/ 5924550 h 5924550"/>
              <a:gd name="connsiteX4" fmla="*/ 8125149 w 11258550"/>
              <a:gd name="connsiteY4" fmla="*/ 4629150 h 5924550"/>
              <a:gd name="connsiteX5" fmla="*/ 3133402 w 11258550"/>
              <a:gd name="connsiteY5" fmla="*/ 4629150 h 5924550"/>
              <a:gd name="connsiteX6" fmla="*/ 3133402 w 11258550"/>
              <a:gd name="connsiteY6" fmla="*/ 5924550 h 5924550"/>
              <a:gd name="connsiteX7" fmla="*/ 0 w 11258550"/>
              <a:gd name="connsiteY7" fmla="*/ 5924550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58550" h="5924550">
                <a:moveTo>
                  <a:pt x="0" y="0"/>
                </a:moveTo>
                <a:lnTo>
                  <a:pt x="11258550" y="0"/>
                </a:lnTo>
                <a:lnTo>
                  <a:pt x="11258550" y="5924550"/>
                </a:lnTo>
                <a:lnTo>
                  <a:pt x="8125149" y="5924550"/>
                </a:lnTo>
                <a:lnTo>
                  <a:pt x="8125149" y="4629150"/>
                </a:lnTo>
                <a:lnTo>
                  <a:pt x="3133402" y="4629150"/>
                </a:lnTo>
                <a:lnTo>
                  <a:pt x="3133402" y="5924550"/>
                </a:lnTo>
                <a:lnTo>
                  <a:pt x="0" y="592455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18" name="Tekst — symbol zastępczy 17">
            <a:extLst>
              <a:ext uri="{FF2B5EF4-FFF2-40B4-BE49-F238E27FC236}">
                <a16:creationId xmlns:a16="http://schemas.microsoft.com/office/drawing/2014/main" id="{7749D11F-03B6-400D-94E7-177EEBC5C7C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0921" y="6176266"/>
            <a:ext cx="4270159" cy="339247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spc="100" baseline="0">
                <a:solidFill>
                  <a:schemeClr val="accent6"/>
                </a:solidFill>
              </a:defRPr>
            </a:lvl1pPr>
          </a:lstStyle>
          <a:p>
            <a:pPr lvl="0" rtl="0"/>
            <a:r>
              <a:rPr lang="pl-PL" noProof="0"/>
              <a:t>Kliknij, aby dodać nazwę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84C86F7-04B1-4F1F-B4FB-8A3C279360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940" y="5489855"/>
            <a:ext cx="4270248" cy="640080"/>
          </a:xfrm>
        </p:spPr>
        <p:txBody>
          <a:bodyPr rtlCol="0" anchor="t">
            <a:noAutofit/>
          </a:bodyPr>
          <a:lstStyle>
            <a:lvl1pPr algn="ctr">
              <a:lnSpc>
                <a:spcPct val="80000"/>
              </a:lnSpc>
              <a:defRPr sz="5000" cap="all" baseline="0">
                <a:ln w="19050">
                  <a:solidFill>
                    <a:schemeClr val="accent6"/>
                  </a:solidFill>
                </a:ln>
                <a:noFill/>
              </a:defRPr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313638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 rynk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088D0226-3AB8-4591-90BD-C0E6D9A30301}"/>
              </a:ext>
            </a:extLst>
          </p:cNvPr>
          <p:cNvSpPr/>
          <p:nvPr userDrawn="1"/>
        </p:nvSpPr>
        <p:spPr>
          <a:xfrm>
            <a:off x="866053" y="1548619"/>
            <a:ext cx="2283691" cy="1293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 dirty="0"/>
          </a:p>
        </p:txBody>
      </p:sp>
      <p:sp>
        <p:nvSpPr>
          <p:cNvPr id="13" name="Tekst — symbol zastępczy 10">
            <a:extLst>
              <a:ext uri="{FF2B5EF4-FFF2-40B4-BE49-F238E27FC236}">
                <a16:creationId xmlns:a16="http://schemas.microsoft.com/office/drawing/2014/main" id="{E67140AA-40F5-4101-B5AA-DDCDA4906E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6053" y="3225765"/>
            <a:ext cx="2937452" cy="968644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8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4" name="Tekst — symbol zastępczy 10">
            <a:extLst>
              <a:ext uri="{FF2B5EF4-FFF2-40B4-BE49-F238E27FC236}">
                <a16:creationId xmlns:a16="http://schemas.microsoft.com/office/drawing/2014/main" id="{1966AA58-3FAC-4126-8C63-16F104203B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93643" y="1788086"/>
            <a:ext cx="1828510" cy="85974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2800" b="1" cap="all" spc="100" baseline="0">
                <a:solidFill>
                  <a:schemeClr val="accent6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 dirty="0"/>
              <a:t>Kliknij, aby dodać podtytuł</a:t>
            </a:r>
          </a:p>
        </p:txBody>
      </p:sp>
      <p:sp>
        <p:nvSpPr>
          <p:cNvPr id="19" name="Data — symbol zastępczy 4">
            <a:extLst>
              <a:ext uri="{FF2B5EF4-FFF2-40B4-BE49-F238E27FC236}">
                <a16:creationId xmlns:a16="http://schemas.microsoft.com/office/drawing/2014/main" id="{044D0E17-B284-4856-BBDB-FFF2EBAB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20" name="Stopka — symbol zastępczy 5">
            <a:extLst>
              <a:ext uri="{FF2B5EF4-FFF2-40B4-BE49-F238E27FC236}">
                <a16:creationId xmlns:a16="http://schemas.microsoft.com/office/drawing/2014/main" id="{56B7B285-9E5D-48DB-B740-3FDA433F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>
            <a:noAutofit/>
          </a:bodyPr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21" name="Numer slajdu — symbol zastępczy 6">
            <a:extLst>
              <a:ext uri="{FF2B5EF4-FFF2-40B4-BE49-F238E27FC236}">
                <a16:creationId xmlns:a16="http://schemas.microsoft.com/office/drawing/2014/main" id="{73D1A241-8F30-495A-8B68-B8A5CAA1F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CC931C97-3E53-4030-A6E5-50E4DF9A1C34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F3F8C40A-9F2A-4E97-956E-E8A1BFB94E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574" y="671808"/>
            <a:ext cx="6408851" cy="639192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102419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sza konkurenc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raz — symbol zastępczy 2">
            <a:extLst>
              <a:ext uri="{FF2B5EF4-FFF2-40B4-BE49-F238E27FC236}">
                <a16:creationId xmlns:a16="http://schemas.microsoft.com/office/drawing/2014/main" id="{B8E1A5FC-3F83-4927-88B5-5BCBA3EA684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33860" y="466725"/>
            <a:ext cx="4858139" cy="5924550"/>
          </a:xfrm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4A2EE9FB-42C5-4A09-A4FE-4DDE8CF9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38208DFF-BE58-419E-A8E1-FD942815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A424A919-F912-4129-B930-D8A078A8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10" name="Tekst — symbol zastępczy 10">
            <a:extLst>
              <a:ext uri="{FF2B5EF4-FFF2-40B4-BE49-F238E27FC236}">
                <a16:creationId xmlns:a16="http://schemas.microsoft.com/office/drawing/2014/main" id="{7CEA9B97-0004-4411-ABB4-A27F463B89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7045" y="2387634"/>
            <a:ext cx="2824355" cy="3392805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5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C438544-38E0-4456-B973-6058B99619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4203" y="671808"/>
            <a:ext cx="6041907" cy="63919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600868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sza konkurencja, wersj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51F3F335-C36A-4214-BC97-BB4C9721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31CCBA95-53AF-4D84-851A-58323862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4138AEEC-9F28-4200-B5D7-453E32B3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54" name="Tekst — symbol zastępczy 10">
            <a:extLst>
              <a:ext uri="{FF2B5EF4-FFF2-40B4-BE49-F238E27FC236}">
                <a16:creationId xmlns:a16="http://schemas.microsoft.com/office/drawing/2014/main" id="{DC3AF654-39ED-4B70-9A85-34D9DC793D5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977198" y="1768600"/>
            <a:ext cx="1706966" cy="426393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 dirty="0"/>
              <a:t>Kliknij, aby dodać nazwę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EA8460B-1230-475A-839A-BB0365A3D5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4203" y="671807"/>
            <a:ext cx="10629597" cy="64580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274389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ategia rozwoj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rostokąt 25">
            <a:extLst>
              <a:ext uri="{FF2B5EF4-FFF2-40B4-BE49-F238E27FC236}">
                <a16:creationId xmlns:a16="http://schemas.microsoft.com/office/drawing/2014/main" id="{F1BFB613-F647-4C24-8072-6BA560C2CF35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CA52D8BE-09E0-4B54-871E-627BA368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30158535-C39C-4032-BC07-CC7DA745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CE638FD9-7569-4F67-9902-EA32B7F9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7" name="Tekst — symbol zastępczy 10">
            <a:extLst>
              <a:ext uri="{FF2B5EF4-FFF2-40B4-BE49-F238E27FC236}">
                <a16:creationId xmlns:a16="http://schemas.microsoft.com/office/drawing/2014/main" id="{36849D09-65B8-4E5C-986A-AB5E3748D4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81350" y="1221488"/>
            <a:ext cx="5829300" cy="537864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000" cap="none" spc="1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82C09E39-FAAE-43BC-8BD6-08DC89C45F5B}"/>
              </a:ext>
            </a:extLst>
          </p:cNvPr>
          <p:cNvSpPr/>
          <p:nvPr userDrawn="1"/>
        </p:nvSpPr>
        <p:spPr>
          <a:xfrm>
            <a:off x="697228" y="2406748"/>
            <a:ext cx="3191933" cy="31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22" name="Tekst — symbol zastępczy 10">
            <a:extLst>
              <a:ext uri="{FF2B5EF4-FFF2-40B4-BE49-F238E27FC236}">
                <a16:creationId xmlns:a16="http://schemas.microsoft.com/office/drawing/2014/main" id="{75D06BD1-5247-47AE-87C4-5720ED5AC7F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3928" y="3778623"/>
            <a:ext cx="2667000" cy="1558104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8CDC00CA-B925-48D9-91B3-A79A59C280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1350" y="671807"/>
            <a:ext cx="5829300" cy="639192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497463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ynamika rozwoj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DC336D74-17F7-4684-B610-18AB1682D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AB1FBB6F-A08B-41AD-8AD2-DC5AE674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5BFA4285-BB73-4E13-BBDF-3F14D2AD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8" name="Tekst — symbol zastępczy 10">
            <a:extLst>
              <a:ext uri="{FF2B5EF4-FFF2-40B4-BE49-F238E27FC236}">
                <a16:creationId xmlns:a16="http://schemas.microsoft.com/office/drawing/2014/main" id="{6F28238E-356F-43CD-AA8F-3BC1FA26B6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7900" y="1172060"/>
            <a:ext cx="5829300" cy="537864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2000" cap="none" spc="1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51" name="Tekst — symbol zastępczy 10">
            <a:extLst>
              <a:ext uri="{FF2B5EF4-FFF2-40B4-BE49-F238E27FC236}">
                <a16:creationId xmlns:a16="http://schemas.microsoft.com/office/drawing/2014/main" id="{00A34C87-263B-4C39-95B1-6A3E78FC480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0838" y="2172381"/>
            <a:ext cx="5007023" cy="44876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 sz="1800" b="1" cap="none" spc="200" baseline="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tytuł</a:t>
            </a:r>
          </a:p>
        </p:txBody>
      </p:sp>
      <p:sp>
        <p:nvSpPr>
          <p:cNvPr id="11" name="Tytuł 10">
            <a:extLst>
              <a:ext uri="{FF2B5EF4-FFF2-40B4-BE49-F238E27FC236}">
                <a16:creationId xmlns:a16="http://schemas.microsoft.com/office/drawing/2014/main" id="{9997C22C-C02E-4D5D-866A-A163E2B47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900" y="671808"/>
            <a:ext cx="5829300" cy="63919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3967859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działań na dwa l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rostokąt 99">
            <a:extLst>
              <a:ext uri="{FF2B5EF4-FFF2-40B4-BE49-F238E27FC236}">
                <a16:creationId xmlns:a16="http://schemas.microsoft.com/office/drawing/2014/main" id="{9A6EC546-1FDF-48B1-BB0F-4069A4AF6B46}"/>
              </a:ext>
            </a:extLst>
          </p:cNvPr>
          <p:cNvSpPr/>
          <p:nvPr userDrawn="1"/>
        </p:nvSpPr>
        <p:spPr>
          <a:xfrm rot="5400000">
            <a:off x="1338026" y="-868210"/>
            <a:ext cx="972645" cy="36476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8F8787A3-6FE4-43A8-B38B-0F6A2EF1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D1DE0A1E-0F1E-4FFE-B209-3D967919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A8999867-6933-40F9-BEA0-F30FA697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52" name="Tekst — symbol zastępczy 14">
            <a:extLst>
              <a:ext uri="{FF2B5EF4-FFF2-40B4-BE49-F238E27FC236}">
                <a16:creationId xmlns:a16="http://schemas.microsoft.com/office/drawing/2014/main" id="{0F74B4EA-4966-4ABC-8DFD-01157881B81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720679"/>
            <a:ext cx="1021001" cy="501726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2000" b="1" cap="none" spc="100" baseline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Dodaj rok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171E1E5-ACAD-4ED5-AAF2-539AF0733F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71808"/>
            <a:ext cx="10515600" cy="661924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180835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91DFB87B-D4AD-42B4-8993-D5BD0311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l-PL" noProof="0"/>
              <a:t>20XX-08-03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DEBDA0E7-08C2-442E-A8B3-F1218B69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869842E0-2E48-4C5C-9EC5-429BF2DA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F860B6F-2FE3-4DE6-9496-980E987E7466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AA3808EC-BC22-46D4-895E-0A67F6EE1907}"/>
              </a:ext>
            </a:extLst>
          </p:cNvPr>
          <p:cNvSpPr/>
          <p:nvPr userDrawn="1"/>
        </p:nvSpPr>
        <p:spPr>
          <a:xfrm>
            <a:off x="9393543" y="0"/>
            <a:ext cx="1855263" cy="44599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6783E2FE-F5EA-4C43-BC5B-23330B11D4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5400000">
            <a:off x="8333552" y="3930709"/>
            <a:ext cx="3975244" cy="996551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578592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znaj zespół składający się z 4 osó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340F7723-F5B1-4A97-921F-93E42B12D62B}"/>
              </a:ext>
            </a:extLst>
          </p:cNvPr>
          <p:cNvSpPr/>
          <p:nvPr userDrawn="1"/>
        </p:nvSpPr>
        <p:spPr>
          <a:xfrm>
            <a:off x="4659086" y="0"/>
            <a:ext cx="753291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 dirty="0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E1670FDF-6533-4E3F-94A4-2548DA2F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DFDB69DE-3108-4A10-8EDD-EC2EF3F5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C49B337B-1B07-4B9D-9563-C5E433F83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10" name="Tekst — symbol zastępczy 10">
            <a:extLst>
              <a:ext uri="{FF2B5EF4-FFF2-40B4-BE49-F238E27FC236}">
                <a16:creationId xmlns:a16="http://schemas.microsoft.com/office/drawing/2014/main" id="{300A1A7F-BD7F-4CB8-A8BD-C7DDCD62C9A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94627" y="2426760"/>
            <a:ext cx="2487705" cy="411277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Dodaj nazwę</a:t>
            </a:r>
          </a:p>
        </p:txBody>
      </p:sp>
      <p:sp>
        <p:nvSpPr>
          <p:cNvPr id="30" name="Tekst — symbol zastępczy 10">
            <a:extLst>
              <a:ext uri="{FF2B5EF4-FFF2-40B4-BE49-F238E27FC236}">
                <a16:creationId xmlns:a16="http://schemas.microsoft.com/office/drawing/2014/main" id="{A3AC6007-1F43-4D93-842F-2E1F01D19B2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00779" y="2426197"/>
            <a:ext cx="2487705" cy="411277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Dodaj nazwę</a:t>
            </a:r>
          </a:p>
        </p:txBody>
      </p:sp>
      <p:sp>
        <p:nvSpPr>
          <p:cNvPr id="39" name="Tekst — symbol zastępczy 10">
            <a:extLst>
              <a:ext uri="{FF2B5EF4-FFF2-40B4-BE49-F238E27FC236}">
                <a16:creationId xmlns:a16="http://schemas.microsoft.com/office/drawing/2014/main" id="{0B472BE4-F051-416A-AFCF-53E847C3E54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794627" y="5249132"/>
            <a:ext cx="2487705" cy="411277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Dodaj nazwę</a:t>
            </a:r>
          </a:p>
        </p:txBody>
      </p:sp>
      <p:sp>
        <p:nvSpPr>
          <p:cNvPr id="42" name="Tekst — symbol zastępczy 10">
            <a:extLst>
              <a:ext uri="{FF2B5EF4-FFF2-40B4-BE49-F238E27FC236}">
                <a16:creationId xmlns:a16="http://schemas.microsoft.com/office/drawing/2014/main" id="{B9A76D07-863C-4818-9D9C-99B8F83B8F4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800779" y="5248569"/>
            <a:ext cx="2487705" cy="411277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Dodaj nazwę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CC03895-E987-4148-AB13-798D65CB7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2238083" y="2746661"/>
            <a:ext cx="4907372" cy="107615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22897451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znaj zespół składający się z 8 osó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0A64182B-9BBA-4B44-BC53-045107E9371D}"/>
              </a:ext>
            </a:extLst>
          </p:cNvPr>
          <p:cNvSpPr/>
          <p:nvPr userDrawn="1"/>
        </p:nvSpPr>
        <p:spPr>
          <a:xfrm>
            <a:off x="2754086" y="0"/>
            <a:ext cx="943791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07DA1795-FD62-4E99-989E-A14C0571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0F25EE35-717E-4E9F-A75B-366341B3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43C606A6-DC50-4DDF-8621-3D530D52B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8" name="Obraz — symbol zastępczy 9">
            <a:extLst>
              <a:ext uri="{FF2B5EF4-FFF2-40B4-BE49-F238E27FC236}">
                <a16:creationId xmlns:a16="http://schemas.microsoft.com/office/drawing/2014/main" id="{9DE112EE-5EA4-49AF-8AF9-754D30C1448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58452" y="1190975"/>
            <a:ext cx="1415744" cy="119374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9" name="Tekst — symbol zastępczy 10">
            <a:extLst>
              <a:ext uri="{FF2B5EF4-FFF2-40B4-BE49-F238E27FC236}">
                <a16:creationId xmlns:a16="http://schemas.microsoft.com/office/drawing/2014/main" id="{63210BF0-55FD-4D41-9458-4492BAD292A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74958" y="2442078"/>
            <a:ext cx="1982733" cy="411277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Dodaj nazwę</a:t>
            </a:r>
          </a:p>
        </p:txBody>
      </p:sp>
      <p:sp>
        <p:nvSpPr>
          <p:cNvPr id="10" name="Tekst — symbol zastępczy 10">
            <a:extLst>
              <a:ext uri="{FF2B5EF4-FFF2-40B4-BE49-F238E27FC236}">
                <a16:creationId xmlns:a16="http://schemas.microsoft.com/office/drawing/2014/main" id="{A739369F-4EDD-4B19-8395-084759667B6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74958" y="2746735"/>
            <a:ext cx="1982733" cy="617787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Dodaj tytuł</a:t>
            </a:r>
          </a:p>
        </p:txBody>
      </p:sp>
      <p:sp>
        <p:nvSpPr>
          <p:cNvPr id="17" name="Obraz — symbol zastępczy 9">
            <a:extLst>
              <a:ext uri="{FF2B5EF4-FFF2-40B4-BE49-F238E27FC236}">
                <a16:creationId xmlns:a16="http://schemas.microsoft.com/office/drawing/2014/main" id="{A72E3657-9D29-484E-819B-67EA4ADC47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58792" y="1190975"/>
            <a:ext cx="1415744" cy="119374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18" name="Tekst — symbol zastępczy 10">
            <a:extLst>
              <a:ext uri="{FF2B5EF4-FFF2-40B4-BE49-F238E27FC236}">
                <a16:creationId xmlns:a16="http://schemas.microsoft.com/office/drawing/2014/main" id="{3E59867B-1A93-4A9B-9C2E-AE7B5FCF510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75298" y="2442078"/>
            <a:ext cx="1982733" cy="411277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Dodaj nazwę</a:t>
            </a:r>
          </a:p>
        </p:txBody>
      </p:sp>
      <p:sp>
        <p:nvSpPr>
          <p:cNvPr id="19" name="Tekst — symbol zastępczy 10">
            <a:extLst>
              <a:ext uri="{FF2B5EF4-FFF2-40B4-BE49-F238E27FC236}">
                <a16:creationId xmlns:a16="http://schemas.microsoft.com/office/drawing/2014/main" id="{690192BD-CD3C-44D3-9A9A-8782B80F765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75298" y="2746735"/>
            <a:ext cx="1982733" cy="617787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Dodaj tytuł</a:t>
            </a:r>
          </a:p>
        </p:txBody>
      </p:sp>
      <p:sp>
        <p:nvSpPr>
          <p:cNvPr id="20" name="Obraz — symbol zastępczy 9">
            <a:extLst>
              <a:ext uri="{FF2B5EF4-FFF2-40B4-BE49-F238E27FC236}">
                <a16:creationId xmlns:a16="http://schemas.microsoft.com/office/drawing/2014/main" id="{75E378BE-4D71-48F2-BA16-CCF8158EF7E8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959132" y="1190975"/>
            <a:ext cx="1415744" cy="119374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21" name="Tekst — symbol zastępczy 10">
            <a:extLst>
              <a:ext uri="{FF2B5EF4-FFF2-40B4-BE49-F238E27FC236}">
                <a16:creationId xmlns:a16="http://schemas.microsoft.com/office/drawing/2014/main" id="{80F28DC9-C26A-4D42-8BFA-540BB696E0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75638" y="2442078"/>
            <a:ext cx="1982733" cy="411277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Dodaj nazwę</a:t>
            </a:r>
          </a:p>
        </p:txBody>
      </p:sp>
      <p:sp>
        <p:nvSpPr>
          <p:cNvPr id="22" name="Tekst — symbol zastępczy 10">
            <a:extLst>
              <a:ext uri="{FF2B5EF4-FFF2-40B4-BE49-F238E27FC236}">
                <a16:creationId xmlns:a16="http://schemas.microsoft.com/office/drawing/2014/main" id="{9642AD6D-085C-424D-B340-7731A4F95D4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75638" y="2746735"/>
            <a:ext cx="1982733" cy="617787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Dodaj tytuł</a:t>
            </a:r>
          </a:p>
        </p:txBody>
      </p:sp>
      <p:sp>
        <p:nvSpPr>
          <p:cNvPr id="23" name="Obraz — symbol zastępczy 9">
            <a:extLst>
              <a:ext uri="{FF2B5EF4-FFF2-40B4-BE49-F238E27FC236}">
                <a16:creationId xmlns:a16="http://schemas.microsoft.com/office/drawing/2014/main" id="{9CD02B3D-3B05-4CE4-98EF-4772E813751D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0059471" y="1190975"/>
            <a:ext cx="1415744" cy="119374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24" name="Tekst — symbol zastępczy 10">
            <a:extLst>
              <a:ext uri="{FF2B5EF4-FFF2-40B4-BE49-F238E27FC236}">
                <a16:creationId xmlns:a16="http://schemas.microsoft.com/office/drawing/2014/main" id="{758AF150-35C5-4E99-97F8-798A80E52A7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775977" y="2442078"/>
            <a:ext cx="1982733" cy="411277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Dodaj nazwę</a:t>
            </a:r>
          </a:p>
        </p:txBody>
      </p:sp>
      <p:sp>
        <p:nvSpPr>
          <p:cNvPr id="25" name="Tekst — symbol zastępczy 10">
            <a:extLst>
              <a:ext uri="{FF2B5EF4-FFF2-40B4-BE49-F238E27FC236}">
                <a16:creationId xmlns:a16="http://schemas.microsoft.com/office/drawing/2014/main" id="{B02EB253-A55A-4EC6-A5A8-ABACCF75D01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775977" y="2746735"/>
            <a:ext cx="1982733" cy="617787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Dodaj tytuł</a:t>
            </a:r>
          </a:p>
        </p:txBody>
      </p:sp>
      <p:sp>
        <p:nvSpPr>
          <p:cNvPr id="26" name="Obraz — symbol zastępczy 9">
            <a:extLst>
              <a:ext uri="{FF2B5EF4-FFF2-40B4-BE49-F238E27FC236}">
                <a16:creationId xmlns:a16="http://schemas.microsoft.com/office/drawing/2014/main" id="{1A02BB49-28DB-48E5-8959-D36C9840302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758452" y="3742368"/>
            <a:ext cx="1415744" cy="119374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27" name="Tekst — symbol zastępczy 10">
            <a:extLst>
              <a:ext uri="{FF2B5EF4-FFF2-40B4-BE49-F238E27FC236}">
                <a16:creationId xmlns:a16="http://schemas.microsoft.com/office/drawing/2014/main" id="{03C6BE33-794C-464D-886A-DB31DC137B0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74958" y="4993471"/>
            <a:ext cx="1982733" cy="411277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Dodaj nazwę</a:t>
            </a:r>
          </a:p>
        </p:txBody>
      </p:sp>
      <p:sp>
        <p:nvSpPr>
          <p:cNvPr id="28" name="Tekst — symbol zastępczy 10">
            <a:extLst>
              <a:ext uri="{FF2B5EF4-FFF2-40B4-BE49-F238E27FC236}">
                <a16:creationId xmlns:a16="http://schemas.microsoft.com/office/drawing/2014/main" id="{51088B84-C9AE-4E0F-BE0B-7691872F789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74958" y="5298128"/>
            <a:ext cx="1982733" cy="580994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Dodaj tytuł</a:t>
            </a:r>
          </a:p>
        </p:txBody>
      </p:sp>
      <p:sp>
        <p:nvSpPr>
          <p:cNvPr id="29" name="Obraz — symbol zastępczy 9">
            <a:extLst>
              <a:ext uri="{FF2B5EF4-FFF2-40B4-BE49-F238E27FC236}">
                <a16:creationId xmlns:a16="http://schemas.microsoft.com/office/drawing/2014/main" id="{EC807298-9742-4D0C-86D4-A25C5ED3069C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858792" y="3742368"/>
            <a:ext cx="1415744" cy="119374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30" name="Tekst — symbol zastępczy 10">
            <a:extLst>
              <a:ext uri="{FF2B5EF4-FFF2-40B4-BE49-F238E27FC236}">
                <a16:creationId xmlns:a16="http://schemas.microsoft.com/office/drawing/2014/main" id="{7B94081A-B2B7-439C-B7CA-91A63FB88DF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75298" y="4993471"/>
            <a:ext cx="1982733" cy="411277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Dodaj nazwę</a:t>
            </a:r>
          </a:p>
        </p:txBody>
      </p:sp>
      <p:sp>
        <p:nvSpPr>
          <p:cNvPr id="31" name="Tekst — symbol zastępczy 10">
            <a:extLst>
              <a:ext uri="{FF2B5EF4-FFF2-40B4-BE49-F238E27FC236}">
                <a16:creationId xmlns:a16="http://schemas.microsoft.com/office/drawing/2014/main" id="{875898E2-098E-4BDE-8BA8-C1D0755D7E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575298" y="5298128"/>
            <a:ext cx="1982733" cy="580994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Dodaj tytuł</a:t>
            </a:r>
          </a:p>
        </p:txBody>
      </p:sp>
      <p:sp>
        <p:nvSpPr>
          <p:cNvPr id="32" name="Obraz — symbol zastępczy 9">
            <a:extLst>
              <a:ext uri="{FF2B5EF4-FFF2-40B4-BE49-F238E27FC236}">
                <a16:creationId xmlns:a16="http://schemas.microsoft.com/office/drawing/2014/main" id="{EEB78526-379C-43C5-ABE7-2F184FC309A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959132" y="3742368"/>
            <a:ext cx="1415744" cy="119374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33" name="Tekst — symbol zastępczy 10">
            <a:extLst>
              <a:ext uri="{FF2B5EF4-FFF2-40B4-BE49-F238E27FC236}">
                <a16:creationId xmlns:a16="http://schemas.microsoft.com/office/drawing/2014/main" id="{FAA9378E-4336-4D84-9033-052E57D5470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75638" y="4993471"/>
            <a:ext cx="1982733" cy="411277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Dodaj nazwę</a:t>
            </a:r>
          </a:p>
        </p:txBody>
      </p:sp>
      <p:sp>
        <p:nvSpPr>
          <p:cNvPr id="34" name="Tekst — symbol zastępczy 10">
            <a:extLst>
              <a:ext uri="{FF2B5EF4-FFF2-40B4-BE49-F238E27FC236}">
                <a16:creationId xmlns:a16="http://schemas.microsoft.com/office/drawing/2014/main" id="{4AF0D6AA-392E-489E-8457-370F653057E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75638" y="5298128"/>
            <a:ext cx="1982733" cy="580994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Dodaj tytuł</a:t>
            </a:r>
          </a:p>
        </p:txBody>
      </p:sp>
      <p:sp>
        <p:nvSpPr>
          <p:cNvPr id="35" name="Obraz — symbol zastępczy 9">
            <a:extLst>
              <a:ext uri="{FF2B5EF4-FFF2-40B4-BE49-F238E27FC236}">
                <a16:creationId xmlns:a16="http://schemas.microsoft.com/office/drawing/2014/main" id="{515D701A-667D-41D8-B25B-72B088C7E9E4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10059471" y="3742368"/>
            <a:ext cx="1415744" cy="119374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36" name="Tekst — symbol zastępczy 10">
            <a:extLst>
              <a:ext uri="{FF2B5EF4-FFF2-40B4-BE49-F238E27FC236}">
                <a16:creationId xmlns:a16="http://schemas.microsoft.com/office/drawing/2014/main" id="{D0AB2C67-89B8-459B-BB18-3655BA5AB35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75977" y="4993471"/>
            <a:ext cx="1982733" cy="411277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Dodaj nazwę</a:t>
            </a:r>
          </a:p>
        </p:txBody>
      </p:sp>
      <p:sp>
        <p:nvSpPr>
          <p:cNvPr id="37" name="Tekst — symbol zastępczy 10">
            <a:extLst>
              <a:ext uri="{FF2B5EF4-FFF2-40B4-BE49-F238E27FC236}">
                <a16:creationId xmlns:a16="http://schemas.microsoft.com/office/drawing/2014/main" id="{88DB254D-C387-4A49-A475-DA300A71317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75977" y="5298128"/>
            <a:ext cx="1982733" cy="580994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Dodaj tytuł</a:t>
            </a:r>
          </a:p>
        </p:txBody>
      </p:sp>
      <p:sp>
        <p:nvSpPr>
          <p:cNvPr id="38" name="Tytuł 1">
            <a:extLst>
              <a:ext uri="{FF2B5EF4-FFF2-40B4-BE49-F238E27FC236}">
                <a16:creationId xmlns:a16="http://schemas.microsoft.com/office/drawing/2014/main" id="{3C00339E-E516-47A3-98FD-7904488645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332219" y="2746661"/>
            <a:ext cx="4907372" cy="107615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710110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sow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0E516B3E-BF5D-4CBE-AA15-FEAD2B0B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9AC6F15C-2031-4B28-91FF-8532EFEE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12847681-AA55-4F94-8741-812FB362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26" name="Prostokąt 25">
            <a:extLst>
              <a:ext uri="{FF2B5EF4-FFF2-40B4-BE49-F238E27FC236}">
                <a16:creationId xmlns:a16="http://schemas.microsoft.com/office/drawing/2014/main" id="{0FB5880F-F841-4DE6-B266-C373510AF249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28" name="Tekst — symbol zastępczy 10">
            <a:extLst>
              <a:ext uri="{FF2B5EF4-FFF2-40B4-BE49-F238E27FC236}">
                <a16:creationId xmlns:a16="http://schemas.microsoft.com/office/drawing/2014/main" id="{388B7164-58B7-4BB5-998B-0E7F664D929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rot="16200000">
            <a:off x="562550" y="3063183"/>
            <a:ext cx="2387816" cy="44876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b="1" cap="all" spc="2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tytuł</a:t>
            </a:r>
          </a:p>
        </p:txBody>
      </p:sp>
      <p:sp>
        <p:nvSpPr>
          <p:cNvPr id="29" name="Tekst — symbol zastępczy 10">
            <a:extLst>
              <a:ext uri="{FF2B5EF4-FFF2-40B4-BE49-F238E27FC236}">
                <a16:creationId xmlns:a16="http://schemas.microsoft.com/office/drawing/2014/main" id="{4CB6F5B2-F117-4AD5-9C54-96006D152F1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 rot="16200000">
            <a:off x="3226739" y="3063183"/>
            <a:ext cx="2387816" cy="44876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b="1" cap="all" spc="2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tytuł</a:t>
            </a:r>
          </a:p>
        </p:txBody>
      </p:sp>
      <p:sp>
        <p:nvSpPr>
          <p:cNvPr id="30" name="Tekst — symbol zastępczy 10">
            <a:extLst>
              <a:ext uri="{FF2B5EF4-FFF2-40B4-BE49-F238E27FC236}">
                <a16:creationId xmlns:a16="http://schemas.microsoft.com/office/drawing/2014/main" id="{60636773-D205-448C-8DD8-8BBC3AFC256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 rot="16200000">
            <a:off x="5857430" y="3063181"/>
            <a:ext cx="2387816" cy="44876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b="1" cap="all" spc="2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tytuł</a:t>
            </a:r>
          </a:p>
        </p:txBody>
      </p:sp>
      <p:sp>
        <p:nvSpPr>
          <p:cNvPr id="31" name="Tekst — symbol zastępczy 10">
            <a:extLst>
              <a:ext uri="{FF2B5EF4-FFF2-40B4-BE49-F238E27FC236}">
                <a16:creationId xmlns:a16="http://schemas.microsoft.com/office/drawing/2014/main" id="{6CD4F0A7-B003-44EA-AD28-A4B13CCE892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8520742" y="3063180"/>
            <a:ext cx="2387816" cy="44876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b="1" cap="all" spc="2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tytuł</a:t>
            </a:r>
          </a:p>
        </p:txBody>
      </p:sp>
      <p:sp>
        <p:nvSpPr>
          <p:cNvPr id="32" name="Tekst — symbol zastępczy 10">
            <a:extLst>
              <a:ext uri="{FF2B5EF4-FFF2-40B4-BE49-F238E27FC236}">
                <a16:creationId xmlns:a16="http://schemas.microsoft.com/office/drawing/2014/main" id="{3CEEA233-6913-4525-8B47-39C2814EEF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5154557"/>
            <a:ext cx="2449286" cy="1003155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3" name="Tekst — symbol zastępczy 10">
            <a:extLst>
              <a:ext uri="{FF2B5EF4-FFF2-40B4-BE49-F238E27FC236}">
                <a16:creationId xmlns:a16="http://schemas.microsoft.com/office/drawing/2014/main" id="{718C63E6-2425-4D8D-99C9-99B35F978A8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4525420"/>
            <a:ext cx="2449286" cy="639192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34" name="Tekst — symbol zastępczy 10">
            <a:extLst>
              <a:ext uri="{FF2B5EF4-FFF2-40B4-BE49-F238E27FC236}">
                <a16:creationId xmlns:a16="http://schemas.microsoft.com/office/drawing/2014/main" id="{AEB3CF35-C4EC-42DA-B265-89015DF0350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36069" y="5154557"/>
            <a:ext cx="2449286" cy="1003155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5" name="Tekst — symbol zastępczy 10">
            <a:extLst>
              <a:ext uri="{FF2B5EF4-FFF2-40B4-BE49-F238E27FC236}">
                <a16:creationId xmlns:a16="http://schemas.microsoft.com/office/drawing/2014/main" id="{A1B05A3F-5647-4FA8-AAB1-0438B6F6DD1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36069" y="4525420"/>
            <a:ext cx="2449286" cy="639192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36" name="Tekst — symbol zastępczy 10">
            <a:extLst>
              <a:ext uri="{FF2B5EF4-FFF2-40B4-BE49-F238E27FC236}">
                <a16:creationId xmlns:a16="http://schemas.microsoft.com/office/drawing/2014/main" id="{67059F7A-88D8-4E2F-A6F4-6CF5F194D54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11909" y="5154557"/>
            <a:ext cx="2449286" cy="1003155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7" name="Tekst — symbol zastępczy 10">
            <a:extLst>
              <a:ext uri="{FF2B5EF4-FFF2-40B4-BE49-F238E27FC236}">
                <a16:creationId xmlns:a16="http://schemas.microsoft.com/office/drawing/2014/main" id="{CB25228C-31FC-4E25-80B1-8FAD0909BE7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11909" y="4525420"/>
            <a:ext cx="2449286" cy="639192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38" name="Tekst — symbol zastępczy 10">
            <a:extLst>
              <a:ext uri="{FF2B5EF4-FFF2-40B4-BE49-F238E27FC236}">
                <a16:creationId xmlns:a16="http://schemas.microsoft.com/office/drawing/2014/main" id="{E3BCA350-B685-4ADC-9FC8-23180729767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904516" y="5154557"/>
            <a:ext cx="2449286" cy="1003155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9" name="Tekst — symbol zastępczy 10">
            <a:extLst>
              <a:ext uri="{FF2B5EF4-FFF2-40B4-BE49-F238E27FC236}">
                <a16:creationId xmlns:a16="http://schemas.microsoft.com/office/drawing/2014/main" id="{F75319BC-EF3B-4B55-9663-E04ED5DBC8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904516" y="4525420"/>
            <a:ext cx="2449286" cy="639192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FE10C144-C9A1-43BD-9C8A-183A065E24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694" y="658420"/>
            <a:ext cx="3472731" cy="66596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178602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 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>
            <a:extLst>
              <a:ext uri="{FF2B5EF4-FFF2-40B4-BE49-F238E27FC236}">
                <a16:creationId xmlns:a16="http://schemas.microsoft.com/office/drawing/2014/main" id="{D96E7A44-0539-4C8E-ABEB-E56B131C4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29326" y="2152651"/>
            <a:ext cx="6162674" cy="29098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11" name="Obraz — symbol zastępczy 10">
            <a:extLst>
              <a:ext uri="{FF2B5EF4-FFF2-40B4-BE49-F238E27FC236}">
                <a16:creationId xmlns:a16="http://schemas.microsoft.com/office/drawing/2014/main" id="{200CB7D0-0851-45AD-932F-0A0BD59CCB0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466726"/>
            <a:ext cx="6848474" cy="6391274"/>
          </a:xfrm>
          <a:custGeom>
            <a:avLst/>
            <a:gdLst>
              <a:gd name="connsiteX0" fmla="*/ 0 w 6848474"/>
              <a:gd name="connsiteY0" fmla="*/ 0 h 6391274"/>
              <a:gd name="connsiteX1" fmla="*/ 6848474 w 6848474"/>
              <a:gd name="connsiteY1" fmla="*/ 0 h 6391274"/>
              <a:gd name="connsiteX2" fmla="*/ 6848474 w 6848474"/>
              <a:gd name="connsiteY2" fmla="*/ 1685925 h 6391274"/>
              <a:gd name="connsiteX3" fmla="*/ 6029325 w 6848474"/>
              <a:gd name="connsiteY3" fmla="*/ 1685925 h 6391274"/>
              <a:gd name="connsiteX4" fmla="*/ 6029325 w 6848474"/>
              <a:gd name="connsiteY4" fmla="*/ 4595813 h 6391274"/>
              <a:gd name="connsiteX5" fmla="*/ 6848474 w 6848474"/>
              <a:gd name="connsiteY5" fmla="*/ 4595813 h 6391274"/>
              <a:gd name="connsiteX6" fmla="*/ 6848474 w 6848474"/>
              <a:gd name="connsiteY6" fmla="*/ 6391274 h 6391274"/>
              <a:gd name="connsiteX7" fmla="*/ 0 w 6848474"/>
              <a:gd name="connsiteY7" fmla="*/ 6391274 h 6391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48474" h="6391274">
                <a:moveTo>
                  <a:pt x="0" y="0"/>
                </a:moveTo>
                <a:lnTo>
                  <a:pt x="6848474" y="0"/>
                </a:lnTo>
                <a:lnTo>
                  <a:pt x="6848474" y="1685925"/>
                </a:lnTo>
                <a:lnTo>
                  <a:pt x="6029325" y="1685925"/>
                </a:lnTo>
                <a:lnTo>
                  <a:pt x="6029325" y="4595813"/>
                </a:lnTo>
                <a:lnTo>
                  <a:pt x="6848474" y="4595813"/>
                </a:lnTo>
                <a:lnTo>
                  <a:pt x="6848474" y="6391274"/>
                </a:lnTo>
                <a:lnTo>
                  <a:pt x="0" y="6391274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BE0C0B0C-9F99-4C31-993B-EB072ABAD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pl-PL" noProof="0"/>
              <a:t>20XX-08-03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B632CDF4-F0E3-4D07-89C6-5ABCCDDD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645BDA5F-715E-4514-9476-437B3EB0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fld id="{BF860B6F-2FE3-4DE6-9496-980E987E7466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9" name="Tekst — symbol zastępczy 8">
            <a:extLst>
              <a:ext uri="{FF2B5EF4-FFF2-40B4-BE49-F238E27FC236}">
                <a16:creationId xmlns:a16="http://schemas.microsoft.com/office/drawing/2014/main" id="{A9D38E0F-D52F-4777-9D68-D30CB3B8C8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24625" y="2624137"/>
            <a:ext cx="5172075" cy="2033588"/>
          </a:xfrm>
        </p:spPr>
        <p:txBody>
          <a:bodyPr rtlCol="0">
            <a:no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600" spc="10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3" name="Tytuł 1">
            <a:extLst>
              <a:ext uri="{FF2B5EF4-FFF2-40B4-BE49-F238E27FC236}">
                <a16:creationId xmlns:a16="http://schemas.microsoft.com/office/drawing/2014/main" id="{1E083E92-8775-41F5-A992-0786A40813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92272" y="671808"/>
            <a:ext cx="3661528" cy="639192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32762927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dsumow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>
            <a:extLst>
              <a:ext uri="{FF2B5EF4-FFF2-40B4-BE49-F238E27FC236}">
                <a16:creationId xmlns:a16="http://schemas.microsoft.com/office/drawing/2014/main" id="{0502A0C2-BC21-4E10-B50C-353B8CBD7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4985" y="1057275"/>
            <a:ext cx="6015990" cy="3457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9" name="Obraz — symbol zastępczy 8">
            <a:extLst>
              <a:ext uri="{FF2B5EF4-FFF2-40B4-BE49-F238E27FC236}">
                <a16:creationId xmlns:a16="http://schemas.microsoft.com/office/drawing/2014/main" id="{7B548780-9B3B-47BB-AA7B-928FA50A6A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057275"/>
            <a:ext cx="12191999" cy="5295900"/>
          </a:xfrm>
          <a:custGeom>
            <a:avLst/>
            <a:gdLst>
              <a:gd name="connsiteX0" fmla="*/ 0 w 12191999"/>
              <a:gd name="connsiteY0" fmla="*/ 0 h 5295900"/>
              <a:gd name="connsiteX1" fmla="*/ 514985 w 12191999"/>
              <a:gd name="connsiteY1" fmla="*/ 0 h 5295900"/>
              <a:gd name="connsiteX2" fmla="*/ 514985 w 12191999"/>
              <a:gd name="connsiteY2" fmla="*/ 3457576 h 5295900"/>
              <a:gd name="connsiteX3" fmla="*/ 6530975 w 12191999"/>
              <a:gd name="connsiteY3" fmla="*/ 3457576 h 5295900"/>
              <a:gd name="connsiteX4" fmla="*/ 6530975 w 12191999"/>
              <a:gd name="connsiteY4" fmla="*/ 0 h 5295900"/>
              <a:gd name="connsiteX5" fmla="*/ 12191999 w 12191999"/>
              <a:gd name="connsiteY5" fmla="*/ 0 h 5295900"/>
              <a:gd name="connsiteX6" fmla="*/ 12191999 w 12191999"/>
              <a:gd name="connsiteY6" fmla="*/ 5295900 h 5295900"/>
              <a:gd name="connsiteX7" fmla="*/ 0 w 12191999"/>
              <a:gd name="connsiteY7" fmla="*/ 5295900 h 529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5295900">
                <a:moveTo>
                  <a:pt x="0" y="0"/>
                </a:moveTo>
                <a:lnTo>
                  <a:pt x="514985" y="0"/>
                </a:lnTo>
                <a:lnTo>
                  <a:pt x="514985" y="3457576"/>
                </a:lnTo>
                <a:lnTo>
                  <a:pt x="6530975" y="3457576"/>
                </a:lnTo>
                <a:lnTo>
                  <a:pt x="6530975" y="0"/>
                </a:lnTo>
                <a:lnTo>
                  <a:pt x="12191999" y="0"/>
                </a:lnTo>
                <a:lnTo>
                  <a:pt x="12191999" y="5295900"/>
                </a:lnTo>
                <a:lnTo>
                  <a:pt x="0" y="52959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AB2958E2-130A-401C-B53D-DCC769627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E7178FE4-D7D1-40CE-9190-C68702FE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F4AC4996-95A4-4EC0-BF6E-7C2FACB7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7" name="Tekst — symbol zastępczy 10">
            <a:extLst>
              <a:ext uri="{FF2B5EF4-FFF2-40B4-BE49-F238E27FC236}">
                <a16:creationId xmlns:a16="http://schemas.microsoft.com/office/drawing/2014/main" id="{6332CD16-89CC-43FA-B7BF-06786B4648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6354" y="1547271"/>
            <a:ext cx="5172932" cy="2581276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2" name="Tytuł 1">
            <a:extLst>
              <a:ext uri="{FF2B5EF4-FFF2-40B4-BE49-F238E27FC236}">
                <a16:creationId xmlns:a16="http://schemas.microsoft.com/office/drawing/2014/main" id="{127734DB-D9FF-4945-91EF-DB146D8348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82250" y="762308"/>
            <a:ext cx="5783657" cy="66596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17969904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ziękujem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>
            <a:extLst>
              <a:ext uri="{FF2B5EF4-FFF2-40B4-BE49-F238E27FC236}">
                <a16:creationId xmlns:a16="http://schemas.microsoft.com/office/drawing/2014/main" id="{32FB6A2A-F24A-4E64-A207-404C8CC7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610600" y="2132410"/>
            <a:ext cx="3581400" cy="23169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129E19EA-E986-4004-8C5B-712009E7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13512B16-8A8E-4099-ACE3-946220C6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77D8AF2A-C932-41B3-957E-9888020C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9" name="Obraz — symbol zastępczy 8">
            <a:extLst>
              <a:ext uri="{FF2B5EF4-FFF2-40B4-BE49-F238E27FC236}">
                <a16:creationId xmlns:a16="http://schemas.microsoft.com/office/drawing/2014/main" id="{47D0C286-3FF6-4839-AE38-6F404BF0560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809750" y="466725"/>
            <a:ext cx="7834312" cy="5924550"/>
          </a:xfrm>
          <a:custGeom>
            <a:avLst/>
            <a:gdLst>
              <a:gd name="connsiteX0" fmla="*/ 7834312 w 7834312"/>
              <a:gd name="connsiteY0" fmla="*/ 0 h 5924550"/>
              <a:gd name="connsiteX1" fmla="*/ 0 w 7834312"/>
              <a:gd name="connsiteY1" fmla="*/ 0 h 5924550"/>
              <a:gd name="connsiteX2" fmla="*/ 0 w 7834312"/>
              <a:gd name="connsiteY2" fmla="*/ 1665685 h 5924550"/>
              <a:gd name="connsiteX3" fmla="*/ 1033462 w 7834312"/>
              <a:gd name="connsiteY3" fmla="*/ 1665685 h 5924550"/>
              <a:gd name="connsiteX4" fmla="*/ 1033462 w 7834312"/>
              <a:gd name="connsiteY4" fmla="*/ 3982640 h 5924550"/>
              <a:gd name="connsiteX5" fmla="*/ 0 w 7834312"/>
              <a:gd name="connsiteY5" fmla="*/ 3982640 h 5924550"/>
              <a:gd name="connsiteX6" fmla="*/ 0 w 7834312"/>
              <a:gd name="connsiteY6" fmla="*/ 5924550 h 5924550"/>
              <a:gd name="connsiteX7" fmla="*/ 7834312 w 7834312"/>
              <a:gd name="connsiteY7" fmla="*/ 5924550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34312" h="5924550">
                <a:moveTo>
                  <a:pt x="7834312" y="0"/>
                </a:moveTo>
                <a:lnTo>
                  <a:pt x="0" y="0"/>
                </a:lnTo>
                <a:lnTo>
                  <a:pt x="0" y="1665685"/>
                </a:lnTo>
                <a:lnTo>
                  <a:pt x="1033462" y="1665685"/>
                </a:lnTo>
                <a:lnTo>
                  <a:pt x="1033462" y="3982640"/>
                </a:lnTo>
                <a:lnTo>
                  <a:pt x="0" y="3982640"/>
                </a:lnTo>
                <a:lnTo>
                  <a:pt x="0" y="5924550"/>
                </a:lnTo>
                <a:lnTo>
                  <a:pt x="7834312" y="592455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17" name="Tekst — symbol zastępczy 10">
            <a:extLst>
              <a:ext uri="{FF2B5EF4-FFF2-40B4-BE49-F238E27FC236}">
                <a16:creationId xmlns:a16="http://schemas.microsoft.com/office/drawing/2014/main" id="{88038514-112A-4AE2-BA52-286C38492F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10675" y="2579352"/>
            <a:ext cx="2381250" cy="1423068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1" name="Tytuł 1">
            <a:extLst>
              <a:ext uri="{FF2B5EF4-FFF2-40B4-BE49-F238E27FC236}">
                <a16:creationId xmlns:a16="http://schemas.microsoft.com/office/drawing/2014/main" id="{9C27393D-ACFC-4AC9-93A3-FE24F0D12E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129259" y="3009387"/>
            <a:ext cx="4138612" cy="56299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101634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185760CB-267C-4B96-8D93-EA7752305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0D5F8915-ABFD-4CAE-AC61-1E1B2B1C6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27F7218A-692D-4EB0-817E-60AFD432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9" name="Tekst — symbol zastępczy 10">
            <a:extLst>
              <a:ext uri="{FF2B5EF4-FFF2-40B4-BE49-F238E27FC236}">
                <a16:creationId xmlns:a16="http://schemas.microsoft.com/office/drawing/2014/main" id="{D5A4AB60-E1AB-4239-BFC7-C10A235B18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700899"/>
            <a:ext cx="3281555" cy="1472693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0" name="Tekst — symbol zastępczy 10">
            <a:extLst>
              <a:ext uri="{FF2B5EF4-FFF2-40B4-BE49-F238E27FC236}">
                <a16:creationId xmlns:a16="http://schemas.microsoft.com/office/drawing/2014/main" id="{53300DCB-9114-4ADF-8664-EFDD2C7A6E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2321396"/>
            <a:ext cx="3281555" cy="426393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3" name="Tekst — symbol zastępczy 10">
            <a:extLst>
              <a:ext uri="{FF2B5EF4-FFF2-40B4-BE49-F238E27FC236}">
                <a16:creationId xmlns:a16="http://schemas.microsoft.com/office/drawing/2014/main" id="{CC0CA179-9852-4BA8-8E7D-8C5F43775EA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65159" y="2715236"/>
            <a:ext cx="3281555" cy="1472693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4" name="Tekst — symbol zastępczy 10">
            <a:extLst>
              <a:ext uri="{FF2B5EF4-FFF2-40B4-BE49-F238E27FC236}">
                <a16:creationId xmlns:a16="http://schemas.microsoft.com/office/drawing/2014/main" id="{651735A5-9931-4467-9BBD-D622219F38F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65159" y="2335733"/>
            <a:ext cx="3281555" cy="426393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7" name="Tekst — symbol zastępczy 10">
            <a:extLst>
              <a:ext uri="{FF2B5EF4-FFF2-40B4-BE49-F238E27FC236}">
                <a16:creationId xmlns:a16="http://schemas.microsoft.com/office/drawing/2014/main" id="{DBEB11F1-0872-4500-8CBB-63D9F6BBA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089832" y="2715236"/>
            <a:ext cx="3281555" cy="1472693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8" name="Tekst — symbol zastępczy 10">
            <a:extLst>
              <a:ext uri="{FF2B5EF4-FFF2-40B4-BE49-F238E27FC236}">
                <a16:creationId xmlns:a16="http://schemas.microsoft.com/office/drawing/2014/main" id="{1D1E8BAA-941F-4D25-92A6-7E9A2C3664C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089832" y="2335733"/>
            <a:ext cx="3281555" cy="426393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9A7E5E59-1A85-4D6C-9DFC-E288DD5ABE98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67B2D7D-08A6-4C69-B43C-2288E5BBDA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574" y="658420"/>
            <a:ext cx="6408851" cy="66596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256917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wiąz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rostokąt 24">
            <a:extLst>
              <a:ext uri="{FF2B5EF4-FFF2-40B4-BE49-F238E27FC236}">
                <a16:creationId xmlns:a16="http://schemas.microsoft.com/office/drawing/2014/main" id="{DCFDE121-67A1-407B-A6E2-D5B255A4F712}"/>
              </a:ext>
            </a:extLst>
          </p:cNvPr>
          <p:cNvSpPr/>
          <p:nvPr userDrawn="1"/>
        </p:nvSpPr>
        <p:spPr>
          <a:xfrm>
            <a:off x="1282168" y="0"/>
            <a:ext cx="1855263" cy="44599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45C2B05-C32D-4F66-8BDA-0F4824844C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575672" y="4121035"/>
            <a:ext cx="3337712" cy="63919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  <p:sp>
        <p:nvSpPr>
          <p:cNvPr id="4" name="Obraz — symbol zastępczy 3">
            <a:extLst>
              <a:ext uri="{FF2B5EF4-FFF2-40B4-BE49-F238E27FC236}">
                <a16:creationId xmlns:a16="http://schemas.microsoft.com/office/drawing/2014/main" id="{67AE0851-B0C9-475B-8AD9-7C6A141FDDE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414645" y="758825"/>
            <a:ext cx="599148" cy="600075"/>
          </a:xfrm>
        </p:spPr>
        <p:txBody>
          <a:bodyPr rtlCol="0" anchor="ctr"/>
          <a:lstStyle>
            <a:lvl1pPr marL="0" indent="0" algn="ctr">
              <a:buNone/>
              <a:defRPr sz="10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2" name="Tekst — symbol zastępczy 10">
            <a:extLst>
              <a:ext uri="{FF2B5EF4-FFF2-40B4-BE49-F238E27FC236}">
                <a16:creationId xmlns:a16="http://schemas.microsoft.com/office/drawing/2014/main" id="{32254E01-FD47-43F3-A74C-720A0EA4C24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4645" y="1388209"/>
            <a:ext cx="3281555" cy="426393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8" name="Tekst — symbol zastępczy 10">
            <a:extLst>
              <a:ext uri="{FF2B5EF4-FFF2-40B4-BE49-F238E27FC236}">
                <a16:creationId xmlns:a16="http://schemas.microsoft.com/office/drawing/2014/main" id="{9B911B77-02F4-42D2-8639-A3F7EAFB71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14645" y="1767713"/>
            <a:ext cx="3281555" cy="1125740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2" name="Obraz — symbol zastępczy 3">
            <a:extLst>
              <a:ext uri="{FF2B5EF4-FFF2-40B4-BE49-F238E27FC236}">
                <a16:creationId xmlns:a16="http://schemas.microsoft.com/office/drawing/2014/main" id="{0FBF118A-5599-4A55-9939-8075D74851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414645" y="3251858"/>
            <a:ext cx="599148" cy="600075"/>
          </a:xfrm>
        </p:spPr>
        <p:txBody>
          <a:bodyPr rtlCol="0" anchor="ctr"/>
          <a:lstStyle>
            <a:lvl1pPr marL="0" indent="0" algn="ctr">
              <a:buNone/>
              <a:defRPr sz="10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4" name="Tekst — symbol zastępczy 10">
            <a:extLst>
              <a:ext uri="{FF2B5EF4-FFF2-40B4-BE49-F238E27FC236}">
                <a16:creationId xmlns:a16="http://schemas.microsoft.com/office/drawing/2014/main" id="{066BB17E-99F0-43A3-99AA-F928695311F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14645" y="3866925"/>
            <a:ext cx="3281555" cy="428891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0" name="Tekst — symbol zastępczy 10">
            <a:extLst>
              <a:ext uri="{FF2B5EF4-FFF2-40B4-BE49-F238E27FC236}">
                <a16:creationId xmlns:a16="http://schemas.microsoft.com/office/drawing/2014/main" id="{934F74CA-3E2F-4F3A-BE25-F8D95721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4645" y="4248925"/>
            <a:ext cx="3281555" cy="1429216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7" name="Obraz — symbol zastępczy 3">
            <a:extLst>
              <a:ext uri="{FF2B5EF4-FFF2-40B4-BE49-F238E27FC236}">
                <a16:creationId xmlns:a16="http://schemas.microsoft.com/office/drawing/2014/main" id="{B5A383D6-9A09-46E4-8DD5-684C3B04E15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077157" y="773142"/>
            <a:ext cx="599148" cy="600075"/>
          </a:xfrm>
        </p:spPr>
        <p:txBody>
          <a:bodyPr rtlCol="0" anchor="ctr"/>
          <a:lstStyle>
            <a:lvl1pPr marL="0" indent="0" algn="ctr">
              <a:buNone/>
              <a:defRPr sz="10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3" name="Tekst — symbol zastępczy 10">
            <a:extLst>
              <a:ext uri="{FF2B5EF4-FFF2-40B4-BE49-F238E27FC236}">
                <a16:creationId xmlns:a16="http://schemas.microsoft.com/office/drawing/2014/main" id="{76D712C8-D0F1-407A-AAC4-D86C1FDDCD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2244" y="1388209"/>
            <a:ext cx="3281556" cy="426393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9" name="Tekst — symbol zastępczy 10">
            <a:extLst>
              <a:ext uri="{FF2B5EF4-FFF2-40B4-BE49-F238E27FC236}">
                <a16:creationId xmlns:a16="http://schemas.microsoft.com/office/drawing/2014/main" id="{41C731A4-58E7-4726-BFC7-23260BCD62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2244" y="1767713"/>
            <a:ext cx="3281556" cy="1125740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E7D15CF3-8EFD-40BC-B749-25F401BC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8A1DB08D-5054-4577-AA1B-BA9D87CF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9FEF9931-2A77-46BF-822E-D503CEAF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64161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mówienie produk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raz — symbol zastępczy 2">
            <a:extLst>
              <a:ext uri="{FF2B5EF4-FFF2-40B4-BE49-F238E27FC236}">
                <a16:creationId xmlns:a16="http://schemas.microsoft.com/office/drawing/2014/main" id="{693F3E0E-712E-4821-A89E-6727BD3825A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466725"/>
            <a:ext cx="4858139" cy="5924550"/>
          </a:xfrm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394311D2-47FE-44C1-9B1C-179CAA338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l-PL" noProof="0"/>
              <a:t>20XX-08-03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6EDFF648-B296-4801-91A9-A6868BFA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7364D7C8-0561-4530-BCD5-AB0BB197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F860B6F-2FE3-4DE6-9496-980E987E7466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10" name="Tekst — symbol zastępczy 10">
            <a:extLst>
              <a:ext uri="{FF2B5EF4-FFF2-40B4-BE49-F238E27FC236}">
                <a16:creationId xmlns:a16="http://schemas.microsoft.com/office/drawing/2014/main" id="{B50F7E33-83E1-4951-9CEC-14866D6A3C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98135" y="2759613"/>
            <a:ext cx="2824355" cy="1117566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1" name="Tekst — symbol zastępczy 10">
            <a:extLst>
              <a:ext uri="{FF2B5EF4-FFF2-40B4-BE49-F238E27FC236}">
                <a16:creationId xmlns:a16="http://schemas.microsoft.com/office/drawing/2014/main" id="{4F01B4AA-8A2C-488B-A306-BC09BA1C66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98135" y="2176946"/>
            <a:ext cx="2824355" cy="58153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2" name="Tekst — symbol zastępczy 10">
            <a:extLst>
              <a:ext uri="{FF2B5EF4-FFF2-40B4-BE49-F238E27FC236}">
                <a16:creationId xmlns:a16="http://schemas.microsoft.com/office/drawing/2014/main" id="{C79840D9-3F3D-4DFB-9592-867BB8CA12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45966" y="2759613"/>
            <a:ext cx="2595758" cy="1117566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3" name="Tekst — symbol zastępczy 10">
            <a:extLst>
              <a:ext uri="{FF2B5EF4-FFF2-40B4-BE49-F238E27FC236}">
                <a16:creationId xmlns:a16="http://schemas.microsoft.com/office/drawing/2014/main" id="{32DFBC7C-0887-40D8-93DA-CBE9F58B1CB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45966" y="2176946"/>
            <a:ext cx="2595758" cy="58153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4" name="Tekst — symbol zastępczy 10">
            <a:extLst>
              <a:ext uri="{FF2B5EF4-FFF2-40B4-BE49-F238E27FC236}">
                <a16:creationId xmlns:a16="http://schemas.microsoft.com/office/drawing/2014/main" id="{C3C60B52-4450-4317-A5DF-A3E617C12A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98135" y="4712146"/>
            <a:ext cx="2824355" cy="1117566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5" name="Tekst — symbol zastępczy 10">
            <a:extLst>
              <a:ext uri="{FF2B5EF4-FFF2-40B4-BE49-F238E27FC236}">
                <a16:creationId xmlns:a16="http://schemas.microsoft.com/office/drawing/2014/main" id="{75F1DE6B-CBDA-40EB-A055-4FDC09ACC6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98135" y="4129479"/>
            <a:ext cx="2824355" cy="58153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6" name="Tekst — symbol zastępczy 10">
            <a:extLst>
              <a:ext uri="{FF2B5EF4-FFF2-40B4-BE49-F238E27FC236}">
                <a16:creationId xmlns:a16="http://schemas.microsoft.com/office/drawing/2014/main" id="{A9593E99-8D88-45AD-83AF-7F7F9AB693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845966" y="4712146"/>
            <a:ext cx="2595758" cy="1117566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7" name="Tekst — symbol zastępczy 10">
            <a:extLst>
              <a:ext uri="{FF2B5EF4-FFF2-40B4-BE49-F238E27FC236}">
                <a16:creationId xmlns:a16="http://schemas.microsoft.com/office/drawing/2014/main" id="{D95823CC-CA7F-4F5B-B442-48A39696933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45966" y="4129479"/>
            <a:ext cx="2595758" cy="58153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8F87501-8949-4796-90C5-50D20B54AA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86411" y="941112"/>
            <a:ext cx="6074545" cy="639192"/>
          </a:xfrm>
        </p:spPr>
        <p:txBody>
          <a:bodyPr rtlCol="0"/>
          <a:lstStyle/>
          <a:p>
            <a:pPr rtl="0"/>
            <a:r>
              <a:rPr lang="pl-PL" noProof="0" dirty="0"/>
              <a:t>Kliknij, aby edytować styl wzorca tytułu</a:t>
            </a:r>
          </a:p>
        </p:txBody>
      </p:sp>
    </p:spTree>
    <p:extLst>
      <p:ext uri="{BB962C8B-B14F-4D97-AF65-F5344CB8AC3E}">
        <p14:creationId xmlns:p14="http://schemas.microsoft.com/office/powerpoint/2010/main" val="398336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rzyści z produk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>
            <a:extLst>
              <a:ext uri="{FF2B5EF4-FFF2-40B4-BE49-F238E27FC236}">
                <a16:creationId xmlns:a16="http://schemas.microsoft.com/office/drawing/2014/main" id="{E70A3F71-78A0-4742-B701-4A1489F5A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69108"/>
            <a:ext cx="4243755" cy="20771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10" name="Obraz — symbol zastępczy 9">
            <a:extLst>
              <a:ext uri="{FF2B5EF4-FFF2-40B4-BE49-F238E27FC236}">
                <a16:creationId xmlns:a16="http://schemas.microsoft.com/office/drawing/2014/main" id="{2CB7E97A-4B46-429D-80E3-5A2E689EFA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00375" y="466724"/>
            <a:ext cx="9191625" cy="6391275"/>
          </a:xfrm>
          <a:custGeom>
            <a:avLst/>
            <a:gdLst>
              <a:gd name="connsiteX0" fmla="*/ 0 w 9191625"/>
              <a:gd name="connsiteY0" fmla="*/ 0 h 6391275"/>
              <a:gd name="connsiteX1" fmla="*/ 9191625 w 9191625"/>
              <a:gd name="connsiteY1" fmla="*/ 0 h 6391275"/>
              <a:gd name="connsiteX2" fmla="*/ 9191625 w 9191625"/>
              <a:gd name="connsiteY2" fmla="*/ 6391275 h 6391275"/>
              <a:gd name="connsiteX3" fmla="*/ 0 w 9191625"/>
              <a:gd name="connsiteY3" fmla="*/ 6391275 h 6391275"/>
              <a:gd name="connsiteX4" fmla="*/ 0 w 9191625"/>
              <a:gd name="connsiteY4" fmla="*/ 4779506 h 6391275"/>
              <a:gd name="connsiteX5" fmla="*/ 1243380 w 9191625"/>
              <a:gd name="connsiteY5" fmla="*/ 4779506 h 6391275"/>
              <a:gd name="connsiteX6" fmla="*/ 1243380 w 9191625"/>
              <a:gd name="connsiteY6" fmla="*/ 2702384 h 6391275"/>
              <a:gd name="connsiteX7" fmla="*/ 0 w 9191625"/>
              <a:gd name="connsiteY7" fmla="*/ 2702384 h 639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91625" h="6391275">
                <a:moveTo>
                  <a:pt x="0" y="0"/>
                </a:moveTo>
                <a:lnTo>
                  <a:pt x="9191625" y="0"/>
                </a:lnTo>
                <a:lnTo>
                  <a:pt x="9191625" y="6391275"/>
                </a:lnTo>
                <a:lnTo>
                  <a:pt x="0" y="6391275"/>
                </a:lnTo>
                <a:lnTo>
                  <a:pt x="0" y="4779506"/>
                </a:lnTo>
                <a:lnTo>
                  <a:pt x="1243380" y="4779506"/>
                </a:lnTo>
                <a:lnTo>
                  <a:pt x="1243380" y="2702384"/>
                </a:lnTo>
                <a:lnTo>
                  <a:pt x="0" y="2702384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6059D5F7-4F29-467D-8261-4E075BB2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pl-PL" noProof="0"/>
              <a:t>20XX-08-03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DE2C6787-293A-4CC2-A2D2-E2881CC6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A611C36F-4448-4279-8552-28C42ECE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fld id="{BF860B6F-2FE3-4DE6-9496-980E987E7466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8" name="Tekst — symbol zastępczy 10">
            <a:extLst>
              <a:ext uri="{FF2B5EF4-FFF2-40B4-BE49-F238E27FC236}">
                <a16:creationId xmlns:a16="http://schemas.microsoft.com/office/drawing/2014/main" id="{CCB8AC8A-361C-4A01-AEB1-112BEAC4873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2133" y="3384898"/>
            <a:ext cx="3519487" cy="1588392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E847092-EAA4-4108-A528-108AD1F964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0518" y="2211168"/>
            <a:ext cx="5829300" cy="662096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296700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separato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>
            <a:extLst>
              <a:ext uri="{FF2B5EF4-FFF2-40B4-BE49-F238E27FC236}">
                <a16:creationId xmlns:a16="http://schemas.microsoft.com/office/drawing/2014/main" id="{BCFABFC7-4108-49F4-A75A-5AB472AA2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847139"/>
            <a:ext cx="12192000" cy="11637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7" name="Obraz — symbol zastępczy 6">
            <a:extLst>
              <a:ext uri="{FF2B5EF4-FFF2-40B4-BE49-F238E27FC236}">
                <a16:creationId xmlns:a16="http://schemas.microsoft.com/office/drawing/2014/main" id="{B162CB3A-11BC-4C5C-B53D-B965CFA2B68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6725" y="466725"/>
            <a:ext cx="11258550" cy="5924550"/>
          </a:xfrm>
          <a:custGeom>
            <a:avLst/>
            <a:gdLst>
              <a:gd name="connsiteX0" fmla="*/ 0 w 11258550"/>
              <a:gd name="connsiteY0" fmla="*/ 3544135 h 5924550"/>
              <a:gd name="connsiteX1" fmla="*/ 11258550 w 11258550"/>
              <a:gd name="connsiteY1" fmla="*/ 3544135 h 5924550"/>
              <a:gd name="connsiteX2" fmla="*/ 11258550 w 11258550"/>
              <a:gd name="connsiteY2" fmla="*/ 5924550 h 5924550"/>
              <a:gd name="connsiteX3" fmla="*/ 0 w 11258550"/>
              <a:gd name="connsiteY3" fmla="*/ 5924550 h 5924550"/>
              <a:gd name="connsiteX4" fmla="*/ 0 w 11258550"/>
              <a:gd name="connsiteY4" fmla="*/ 0 h 5924550"/>
              <a:gd name="connsiteX5" fmla="*/ 11258550 w 11258550"/>
              <a:gd name="connsiteY5" fmla="*/ 0 h 5924550"/>
              <a:gd name="connsiteX6" fmla="*/ 11258550 w 11258550"/>
              <a:gd name="connsiteY6" fmla="*/ 2380414 h 5924550"/>
              <a:gd name="connsiteX7" fmla="*/ 0 w 11258550"/>
              <a:gd name="connsiteY7" fmla="*/ 2380414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58550" h="5924550">
                <a:moveTo>
                  <a:pt x="0" y="3544135"/>
                </a:moveTo>
                <a:lnTo>
                  <a:pt x="11258550" y="3544135"/>
                </a:lnTo>
                <a:lnTo>
                  <a:pt x="11258550" y="5924550"/>
                </a:lnTo>
                <a:lnTo>
                  <a:pt x="0" y="5924550"/>
                </a:lnTo>
                <a:close/>
                <a:moveTo>
                  <a:pt x="0" y="0"/>
                </a:moveTo>
                <a:lnTo>
                  <a:pt x="11258550" y="0"/>
                </a:lnTo>
                <a:lnTo>
                  <a:pt x="11258550" y="2380414"/>
                </a:lnTo>
                <a:lnTo>
                  <a:pt x="0" y="2380414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F9EBBDF-3A3F-40FD-9752-1D92BFAD19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9738" y="3001020"/>
            <a:ext cx="8412524" cy="938559"/>
          </a:xfrm>
        </p:spPr>
        <p:txBody>
          <a:bodyPr rtlCol="0"/>
          <a:lstStyle>
            <a:lvl1pPr algn="ctr">
              <a:defRPr sz="5000" spc="100" baseline="0"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346232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el biznes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86457E51-8279-450D-ABC2-889F91AD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44F52AC3-8AAB-49A9-8BB4-9A82193F9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C242EBEF-1685-466C-9FC9-D1A2D4A6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8" name="Obraz — symbol zastępczy 7">
            <a:extLst>
              <a:ext uri="{FF2B5EF4-FFF2-40B4-BE49-F238E27FC236}">
                <a16:creationId xmlns:a16="http://schemas.microsoft.com/office/drawing/2014/main" id="{5360F31D-8187-4BBF-807F-BCD7628363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" y="466725"/>
            <a:ext cx="6096000" cy="5924550"/>
          </a:xfrm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10" name="Tekst — symbol zastępczy 10">
            <a:extLst>
              <a:ext uri="{FF2B5EF4-FFF2-40B4-BE49-F238E27FC236}">
                <a16:creationId xmlns:a16="http://schemas.microsoft.com/office/drawing/2014/main" id="{361D3AC4-50E4-442B-88DA-99E01D461FA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34200" y="2183098"/>
            <a:ext cx="4419600" cy="642075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1" name="Tekst — symbol zastępczy 10">
            <a:extLst>
              <a:ext uri="{FF2B5EF4-FFF2-40B4-BE49-F238E27FC236}">
                <a16:creationId xmlns:a16="http://schemas.microsoft.com/office/drawing/2014/main" id="{2BA1C8C7-E942-4381-8DFB-35C0D375D5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34200" y="1632228"/>
            <a:ext cx="4419600" cy="55087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8" name="Tekst — symbol zastępczy 10">
            <a:extLst>
              <a:ext uri="{FF2B5EF4-FFF2-40B4-BE49-F238E27FC236}">
                <a16:creationId xmlns:a16="http://schemas.microsoft.com/office/drawing/2014/main" id="{619FB69F-436E-4680-805E-129656D1FC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34200" y="3732794"/>
            <a:ext cx="4419600" cy="642075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9" name="Tekst — symbol zastępczy 10">
            <a:extLst>
              <a:ext uri="{FF2B5EF4-FFF2-40B4-BE49-F238E27FC236}">
                <a16:creationId xmlns:a16="http://schemas.microsoft.com/office/drawing/2014/main" id="{9EEFB823-5D40-4C5F-8E5C-8DA54596313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34200" y="3181924"/>
            <a:ext cx="4419600" cy="55087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0" name="Tekst — symbol zastępczy 10">
            <a:extLst>
              <a:ext uri="{FF2B5EF4-FFF2-40B4-BE49-F238E27FC236}">
                <a16:creationId xmlns:a16="http://schemas.microsoft.com/office/drawing/2014/main" id="{97A70DDF-2854-466D-AE9A-7AA7BF32982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34200" y="5307885"/>
            <a:ext cx="4419600" cy="642075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1" name="Tekst — symbol zastępczy 10">
            <a:extLst>
              <a:ext uri="{FF2B5EF4-FFF2-40B4-BE49-F238E27FC236}">
                <a16:creationId xmlns:a16="http://schemas.microsoft.com/office/drawing/2014/main" id="{C6C41E82-34D6-471D-81E8-FCA62C7F22F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934200" y="4757015"/>
            <a:ext cx="4419600" cy="55087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A0E1AE8-90BE-4DE3-93E9-B997D48FE6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13162" y="668924"/>
            <a:ext cx="6041908" cy="64207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74056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zegląd rynk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E12FB566-AB0F-4A84-A379-5B7A132A1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310B01EE-E344-461A-85A0-3AA7F83A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6C09A25E-2DC1-49B1-A962-EFCDB81F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8" name="Obraz — symbol zastępczy 7">
            <a:extLst>
              <a:ext uri="{FF2B5EF4-FFF2-40B4-BE49-F238E27FC236}">
                <a16:creationId xmlns:a16="http://schemas.microsoft.com/office/drawing/2014/main" id="{6848D9ED-15C8-4EA0-B95F-CFD1BAF0A54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809750" y="475743"/>
            <a:ext cx="6475268" cy="5915532"/>
          </a:xfrm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11" name="Tekst — symbol zastępczy 10">
            <a:extLst>
              <a:ext uri="{FF2B5EF4-FFF2-40B4-BE49-F238E27FC236}">
                <a16:creationId xmlns:a16="http://schemas.microsoft.com/office/drawing/2014/main" id="{2CEF9385-3B06-4216-9420-A91190C6B7C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91419" y="1125633"/>
            <a:ext cx="2937452" cy="1192694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2" name="Tekst — symbol zastępczy 10">
            <a:extLst>
              <a:ext uri="{FF2B5EF4-FFF2-40B4-BE49-F238E27FC236}">
                <a16:creationId xmlns:a16="http://schemas.microsoft.com/office/drawing/2014/main" id="{D01ADD07-F155-4B1F-B204-2284F6999B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91419" y="746129"/>
            <a:ext cx="2937452" cy="426393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buNone/>
              <a:defRPr sz="2000" b="1" cap="all" spc="100" baseline="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3" name="Tekst — symbol zastępczy 10">
            <a:extLst>
              <a:ext uri="{FF2B5EF4-FFF2-40B4-BE49-F238E27FC236}">
                <a16:creationId xmlns:a16="http://schemas.microsoft.com/office/drawing/2014/main" id="{129012F5-57FB-4F6F-8FF8-DBA65EC1EF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1419" y="4716842"/>
            <a:ext cx="2937452" cy="1106662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4" name="Tekst — symbol zastępczy 10">
            <a:extLst>
              <a:ext uri="{FF2B5EF4-FFF2-40B4-BE49-F238E27FC236}">
                <a16:creationId xmlns:a16="http://schemas.microsoft.com/office/drawing/2014/main" id="{FF8E7E45-85D4-40EE-836F-76055F0F8E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91419" y="4337338"/>
            <a:ext cx="2937452" cy="426393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buNone/>
              <a:defRPr sz="2000" b="1" cap="all" spc="100" baseline="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5" name="Tekst — symbol zastępczy 10">
            <a:extLst>
              <a:ext uri="{FF2B5EF4-FFF2-40B4-BE49-F238E27FC236}">
                <a16:creationId xmlns:a16="http://schemas.microsoft.com/office/drawing/2014/main" id="{E315DB3C-D2E4-4310-8A18-71457CBD7A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91419" y="2964253"/>
            <a:ext cx="2937452" cy="1106662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6" name="Tekst — symbol zastępczy 10">
            <a:extLst>
              <a:ext uri="{FF2B5EF4-FFF2-40B4-BE49-F238E27FC236}">
                <a16:creationId xmlns:a16="http://schemas.microsoft.com/office/drawing/2014/main" id="{D8DBA9F3-328C-4BAE-A2E1-0FBFE3A476E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91419" y="2584749"/>
            <a:ext cx="2937452" cy="426393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buNone/>
              <a:defRPr sz="2000" b="1" cap="all" spc="100" baseline="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98B7365-7137-471F-BFE9-2F6C362933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914546" y="3092260"/>
            <a:ext cx="5719734" cy="682498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367392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>
            <a:extLst>
              <a:ext uri="{FF2B5EF4-FFF2-40B4-BE49-F238E27FC236}">
                <a16:creationId xmlns:a16="http://schemas.microsoft.com/office/drawing/2014/main" id="{75826315-2B7F-4C57-86AC-F861837D3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277E89F0-5C7D-4785-9E27-B2AC9192E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9E8B7DCF-7168-4376-8641-10965E65A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15753"/>
            <a:ext cx="2743200" cy="20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100" baseline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pl-PL" noProof="0"/>
              <a:t>20XX-08-03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9E498FEF-9751-417B-82B2-BBAD07665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15753"/>
            <a:ext cx="4114800" cy="20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100" baseline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pl-PL" noProof="0"/>
              <a:t>PREZENTACJA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FFF7CE99-0833-4AF7-954F-3E4BD5F9C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15753"/>
            <a:ext cx="2743200" cy="20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100" baseline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BF860B6F-2FE3-4DE6-9496-980E987E7466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21940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b="1" kern="1200" cap="all" spc="200" baseline="0">
          <a:ln w="19050">
            <a:solidFill>
              <a:schemeClr val="accent1"/>
            </a:solidFill>
          </a:ln>
          <a:noFill/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hyperlink" Target="http://www.kaggle.com/datasets/awaiskaggler/insurance-cs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— symbol zastępczy 7" descr="Zbliżenie dwóch osób trzymających się za ręce">
            <a:extLst>
              <a:ext uri="{FF2B5EF4-FFF2-40B4-BE49-F238E27FC236}">
                <a16:creationId xmlns:a16="http://schemas.microsoft.com/office/drawing/2014/main" id="{E41FFEB7-5147-4211-9DEE-48A580FDD93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725" y="466725"/>
            <a:ext cx="11258550" cy="5924550"/>
          </a:xfrm>
        </p:spPr>
      </p:pic>
      <p:sp>
        <p:nvSpPr>
          <p:cNvPr id="20" name="Tytuł 19">
            <a:extLst>
              <a:ext uri="{FF2B5EF4-FFF2-40B4-BE49-F238E27FC236}">
                <a16:creationId xmlns:a16="http://schemas.microsoft.com/office/drawing/2014/main" id="{49020275-58F0-4491-8E8A-0A2AD5ED9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161" y="5411948"/>
            <a:ext cx="4933678" cy="640080"/>
          </a:xfrm>
        </p:spPr>
        <p:txBody>
          <a:bodyPr rtlCol="0">
            <a:noAutofit/>
          </a:bodyPr>
          <a:lstStyle/>
          <a:p>
            <a:pPr rtl="0"/>
            <a:r>
              <a:rPr lang="pl-PL" sz="3200" dirty="0" err="1"/>
              <a:t>rewarding</a:t>
            </a:r>
            <a:r>
              <a:rPr lang="pl-PL" sz="3200" dirty="0"/>
              <a:t> </a:t>
            </a:r>
            <a:r>
              <a:rPr lang="pl-PL" sz="3200" dirty="0" err="1"/>
              <a:t>Insurance</a:t>
            </a:r>
            <a:r>
              <a:rPr lang="pl-PL" sz="3200" dirty="0"/>
              <a:t> </a:t>
            </a:r>
          </a:p>
        </p:txBody>
      </p:sp>
      <p:sp>
        <p:nvSpPr>
          <p:cNvPr id="6" name="Tekst — symbol zastępczy 5">
            <a:extLst>
              <a:ext uri="{FF2B5EF4-FFF2-40B4-BE49-F238E27FC236}">
                <a16:creationId xmlns:a16="http://schemas.microsoft.com/office/drawing/2014/main" id="{3D1A5B04-2A0C-49EF-AC0E-822E3C090B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60921" y="6176266"/>
            <a:ext cx="4270159" cy="339247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l-PL" dirty="0"/>
              <a:t>grupa-bez-nazwy​</a:t>
            </a:r>
          </a:p>
        </p:txBody>
      </p:sp>
    </p:spTree>
    <p:extLst>
      <p:ext uri="{BB962C8B-B14F-4D97-AF65-F5344CB8AC3E}">
        <p14:creationId xmlns:p14="http://schemas.microsoft.com/office/powerpoint/2010/main" val="2409068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9">
            <a:extLst>
              <a:ext uri="{FF2B5EF4-FFF2-40B4-BE49-F238E27FC236}">
                <a16:creationId xmlns:a16="http://schemas.microsoft.com/office/drawing/2014/main" id="{2A66388B-5600-4254-AAB3-681E01239844}"/>
              </a:ext>
            </a:extLst>
          </p:cNvPr>
          <p:cNvGrpSpPr/>
          <p:nvPr/>
        </p:nvGrpSpPr>
        <p:grpSpPr>
          <a:xfrm>
            <a:off x="3532517" y="373248"/>
            <a:ext cx="8905487" cy="6255886"/>
            <a:chOff x="2686712" y="1776176"/>
            <a:chExt cx="6584590" cy="5081824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8773993A-853D-4B51-8DAB-CDCF5B80A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86713" y="4216992"/>
              <a:ext cx="3433310" cy="2641008"/>
            </a:xfrm>
            <a:prstGeom prst="rect">
              <a:avLst/>
            </a:prstGeom>
          </p:spPr>
        </p:pic>
        <p:pic>
          <p:nvPicPr>
            <p:cNvPr id="14" name="Picture 4">
              <a:extLst>
                <a:ext uri="{FF2B5EF4-FFF2-40B4-BE49-F238E27FC236}">
                  <a16:creationId xmlns:a16="http://schemas.microsoft.com/office/drawing/2014/main" id="{864EAC0E-BA70-4F8E-BA30-CC8A9E341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86712" y="1776176"/>
              <a:ext cx="3433310" cy="2641008"/>
            </a:xfrm>
            <a:prstGeom prst="rect">
              <a:avLst/>
            </a:prstGeom>
          </p:spPr>
        </p:pic>
        <p:pic>
          <p:nvPicPr>
            <p:cNvPr id="15" name="Picture 6">
              <a:extLst>
                <a:ext uri="{FF2B5EF4-FFF2-40B4-BE49-F238E27FC236}">
                  <a16:creationId xmlns:a16="http://schemas.microsoft.com/office/drawing/2014/main" id="{65C86178-ECA3-4D87-8CAC-031D90B2C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37992" y="1776176"/>
              <a:ext cx="3433310" cy="2641008"/>
            </a:xfrm>
            <a:prstGeom prst="rect">
              <a:avLst/>
            </a:prstGeom>
          </p:spPr>
        </p:pic>
        <p:pic>
          <p:nvPicPr>
            <p:cNvPr id="16" name="Picture 8">
              <a:extLst>
                <a:ext uri="{FF2B5EF4-FFF2-40B4-BE49-F238E27FC236}">
                  <a16:creationId xmlns:a16="http://schemas.microsoft.com/office/drawing/2014/main" id="{A270F74C-91D7-4214-8015-218219191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37992" y="4216992"/>
              <a:ext cx="3433310" cy="2641008"/>
            </a:xfrm>
            <a:prstGeom prst="rect">
              <a:avLst/>
            </a:prstGeom>
          </p:spPr>
        </p:pic>
      </p:grpSp>
      <p:sp>
        <p:nvSpPr>
          <p:cNvPr id="48" name="Tekst — symbol zastępczy 47">
            <a:extLst>
              <a:ext uri="{FF2B5EF4-FFF2-40B4-BE49-F238E27FC236}">
                <a16:creationId xmlns:a16="http://schemas.microsoft.com/office/drawing/2014/main" id="{EE8B86B4-61AE-484E-9C6C-689C6BFFAD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93644" y="1819719"/>
            <a:ext cx="1828510" cy="859743"/>
          </a:xfrm>
        </p:spPr>
        <p:txBody>
          <a:bodyPr rtlCol="0"/>
          <a:lstStyle/>
          <a:p>
            <a:pPr rtl="0"/>
            <a:r>
              <a:rPr lang="pl-PL" dirty="0"/>
              <a:t>modele</a:t>
            </a:r>
          </a:p>
        </p:txBody>
      </p:sp>
      <p:sp>
        <p:nvSpPr>
          <p:cNvPr id="60" name="Tekst — symbol zastępczy 59">
            <a:extLst>
              <a:ext uri="{FF2B5EF4-FFF2-40B4-BE49-F238E27FC236}">
                <a16:creationId xmlns:a16="http://schemas.microsoft.com/office/drawing/2014/main" id="{93448483-F045-4E43-A037-C130C4E72D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55037" y="3188181"/>
            <a:ext cx="2937452" cy="2213873"/>
          </a:xfrm>
        </p:spPr>
        <p:txBody>
          <a:bodyPr rtlCol="0">
            <a:normAutofit/>
          </a:bodyPr>
          <a:lstStyle/>
          <a:p>
            <a:pPr algn="l" rtl="0"/>
            <a:r>
              <a:rPr lang="pl-PL" sz="1200" dirty="0"/>
              <a:t>Przed wyborem właściwego modelu wykonaliśmy szereg predykcji na takich modelach jak: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pl-PL" sz="1200" dirty="0" err="1"/>
              <a:t>Linear</a:t>
            </a:r>
            <a:r>
              <a:rPr lang="pl-PL" sz="1200" dirty="0"/>
              <a:t> </a:t>
            </a:r>
            <a:r>
              <a:rPr lang="pl-PL" sz="1200" dirty="0" err="1"/>
              <a:t>Regression</a:t>
            </a:r>
            <a:endParaRPr lang="pl-PL" sz="12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pl-PL" sz="1200" dirty="0" err="1"/>
              <a:t>Random</a:t>
            </a:r>
            <a:r>
              <a:rPr lang="pl-PL" sz="1200" dirty="0"/>
              <a:t> </a:t>
            </a:r>
            <a:r>
              <a:rPr lang="pl-PL" sz="1200" dirty="0" err="1"/>
              <a:t>Forest</a:t>
            </a:r>
            <a:r>
              <a:rPr lang="pl-PL" sz="1200" dirty="0"/>
              <a:t> </a:t>
            </a:r>
            <a:r>
              <a:rPr lang="pl-PL" sz="1200" dirty="0" err="1"/>
              <a:t>Regressor</a:t>
            </a:r>
            <a:endParaRPr lang="pl-PL" sz="12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pl-PL" sz="1200" dirty="0" err="1"/>
              <a:t>Decision</a:t>
            </a:r>
            <a:r>
              <a:rPr lang="pl-PL" sz="1200" dirty="0"/>
              <a:t> </a:t>
            </a:r>
            <a:r>
              <a:rPr lang="pl-PL" sz="1200" dirty="0" err="1"/>
              <a:t>TreeRegression</a:t>
            </a:r>
            <a:endParaRPr lang="pl-PL" sz="12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pl-PL" sz="1200" dirty="0"/>
              <a:t>XGBOOST</a:t>
            </a:r>
          </a:p>
        </p:txBody>
      </p:sp>
      <p:sp>
        <p:nvSpPr>
          <p:cNvPr id="36" name="Data — symbol zastępczy 35">
            <a:extLst>
              <a:ext uri="{FF2B5EF4-FFF2-40B4-BE49-F238E27FC236}">
                <a16:creationId xmlns:a16="http://schemas.microsoft.com/office/drawing/2014/main" id="{10694545-A8FE-483D-94C3-24FA9AB6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pPr rtl="0"/>
            <a:r>
              <a:rPr lang="pl-PL" dirty="0"/>
              <a:t>2022-05-29</a:t>
            </a:r>
          </a:p>
        </p:txBody>
      </p:sp>
      <p:sp>
        <p:nvSpPr>
          <p:cNvPr id="37" name="Stopka — symbol zastępczy 36">
            <a:extLst>
              <a:ext uri="{FF2B5EF4-FFF2-40B4-BE49-F238E27FC236}">
                <a16:creationId xmlns:a16="http://schemas.microsoft.com/office/drawing/2014/main" id="{75D88A5F-229A-4F6F-BF0E-AC5CFF4F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pPr rtl="0"/>
            <a:r>
              <a:rPr lang="pl-PL" dirty="0" err="1"/>
              <a:t>Rewarding</a:t>
            </a:r>
            <a:r>
              <a:rPr lang="pl-PL" dirty="0"/>
              <a:t> </a:t>
            </a:r>
            <a:r>
              <a:rPr lang="pl-PL" dirty="0" err="1"/>
              <a:t>insurance</a:t>
            </a:r>
            <a:endParaRPr lang="pl-PL" dirty="0"/>
          </a:p>
        </p:txBody>
      </p:sp>
      <p:sp>
        <p:nvSpPr>
          <p:cNvPr id="38" name="Numer slajdu — symbol zastępczy 37">
            <a:extLst>
              <a:ext uri="{FF2B5EF4-FFF2-40B4-BE49-F238E27FC236}">
                <a16:creationId xmlns:a16="http://schemas.microsoft.com/office/drawing/2014/main" id="{75D4274A-BC04-4AC5-87FA-7EC4AD5B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/>
              <a:t>10</a:t>
            </a:fld>
            <a:endParaRPr lang="pl-PL"/>
          </a:p>
        </p:txBody>
      </p:sp>
      <p:sp>
        <p:nvSpPr>
          <p:cNvPr id="22" name="Tytuł 21">
            <a:extLst>
              <a:ext uri="{FF2B5EF4-FFF2-40B4-BE49-F238E27FC236}">
                <a16:creationId xmlns:a16="http://schemas.microsoft.com/office/drawing/2014/main" id="{C972A2AA-2BCB-4C1E-90E7-26B47F79D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22" y="510233"/>
            <a:ext cx="4048051" cy="639192"/>
          </a:xfrm>
        </p:spPr>
        <p:txBody>
          <a:bodyPr rtlCol="0"/>
          <a:lstStyle/>
          <a:p>
            <a:pPr algn="l" rtl="0"/>
            <a:r>
              <a:rPr lang="pl-PL" dirty="0">
                <a:solidFill>
                  <a:schemeClr val="accent4"/>
                </a:solidFill>
              </a:rPr>
              <a:t>Wybór modelu ML</a:t>
            </a:r>
          </a:p>
        </p:txBody>
      </p:sp>
    </p:spTree>
    <p:extLst>
      <p:ext uri="{BB962C8B-B14F-4D97-AF65-F5344CB8AC3E}">
        <p14:creationId xmlns:p14="http://schemas.microsoft.com/office/powerpoint/2010/main" val="3454723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ytuł 48">
            <a:extLst>
              <a:ext uri="{FF2B5EF4-FFF2-40B4-BE49-F238E27FC236}">
                <a16:creationId xmlns:a16="http://schemas.microsoft.com/office/drawing/2014/main" id="{488CBCB9-624B-47E1-BBFE-EFDA55B9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>
                <a:solidFill>
                  <a:schemeClr val="accent4"/>
                </a:solidFill>
              </a:rPr>
              <a:t>XGBOOST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83CADCF-20A3-4EE3-BE9D-894EAF6F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pPr rtl="0"/>
            <a:r>
              <a:rPr lang="pl-PL" dirty="0"/>
              <a:t>2022-05-29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C5B9C19D-2955-4E88-984E-4C636830C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pPr rtl="0"/>
            <a:r>
              <a:rPr lang="pl-PL" dirty="0" err="1"/>
              <a:t>Rewarding</a:t>
            </a:r>
            <a:r>
              <a:rPr lang="pl-PL" dirty="0"/>
              <a:t> </a:t>
            </a:r>
            <a:r>
              <a:rPr lang="pl-PL" dirty="0" err="1"/>
              <a:t>insurance</a:t>
            </a:r>
            <a:endParaRPr lang="pl-PL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04EF966C-050D-45E8-B8EF-BB4335AFE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 rtl="0"/>
              <a:t>11</a:t>
            </a:fld>
            <a:endParaRPr lang="pl-PL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10DA9AB7-458F-3988-358A-FBABD4EFD8D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49807" y="755270"/>
            <a:ext cx="3150381" cy="426393"/>
          </a:xfrm>
        </p:spPr>
        <p:txBody>
          <a:bodyPr/>
          <a:lstStyle/>
          <a:p>
            <a:r>
              <a:rPr lang="pl-PL" dirty="0"/>
              <a:t>celna I najszybsza predykcja</a:t>
            </a:r>
          </a:p>
        </p:txBody>
      </p:sp>
      <p:pic>
        <p:nvPicPr>
          <p:cNvPr id="24" name="Picture 10">
            <a:extLst>
              <a:ext uri="{FF2B5EF4-FFF2-40B4-BE49-F238E27FC236}">
                <a16:creationId xmlns:a16="http://schemas.microsoft.com/office/drawing/2014/main" id="{5CFBD26B-74D8-454A-9D25-42F61691F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42" y="1476234"/>
            <a:ext cx="5401743" cy="4495357"/>
          </a:xfrm>
          <a:prstGeom prst="rect">
            <a:avLst/>
          </a:prstGeom>
        </p:spPr>
      </p:pic>
      <p:pic>
        <p:nvPicPr>
          <p:cNvPr id="25" name="Picture 7">
            <a:extLst>
              <a:ext uri="{FF2B5EF4-FFF2-40B4-BE49-F238E27FC236}">
                <a16:creationId xmlns:a16="http://schemas.microsoft.com/office/drawing/2014/main" id="{763F6515-527E-4D7E-8557-A77CEBBF6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9366" y="1810967"/>
            <a:ext cx="6331718" cy="382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72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ytuł 26">
            <a:extLst>
              <a:ext uri="{FF2B5EF4-FFF2-40B4-BE49-F238E27FC236}">
                <a16:creationId xmlns:a16="http://schemas.microsoft.com/office/drawing/2014/main" id="{B288E94B-1B9A-42EA-8432-6AE5903C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>
                <a:solidFill>
                  <a:schemeClr val="accent4"/>
                </a:solidFill>
              </a:rPr>
              <a:t>Podział klientów</a:t>
            </a:r>
          </a:p>
        </p:txBody>
      </p:sp>
      <p:sp>
        <p:nvSpPr>
          <p:cNvPr id="8" name="Tekst — symbol zastępczy 7">
            <a:extLst>
              <a:ext uri="{FF2B5EF4-FFF2-40B4-BE49-F238E27FC236}">
                <a16:creationId xmlns:a16="http://schemas.microsoft.com/office/drawing/2014/main" id="{9CC98BF1-21A5-417A-B192-6B11AA3C9A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5384" y="1402281"/>
            <a:ext cx="4911341" cy="745302"/>
          </a:xfrm>
        </p:spPr>
        <p:txBody>
          <a:bodyPr rtlCol="0"/>
          <a:lstStyle/>
          <a:p>
            <a:pPr rtl="0"/>
            <a:r>
              <a:rPr lang="pl-PL" dirty="0"/>
              <a:t>Bazując na danych o wydatkach i wieku udało się nam wydzielić trzy najważniejsze grupy docelowe</a:t>
            </a:r>
          </a:p>
        </p:txBody>
      </p:sp>
      <p:pic>
        <p:nvPicPr>
          <p:cNvPr id="42" name="Obraz — symbol zastępczy 41" descr="Zbliżenie chirurga">
            <a:extLst>
              <a:ext uri="{FF2B5EF4-FFF2-40B4-BE49-F238E27FC236}">
                <a16:creationId xmlns:a16="http://schemas.microsoft.com/office/drawing/2014/main" id="{3CFA0244-69A5-45A7-BFC3-BCB86FD02A3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1303" y="426423"/>
            <a:ext cx="4858139" cy="5924550"/>
          </a:xfrm>
        </p:spPr>
      </p:pic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93A192AF-B844-47F4-B7BD-C0F0CB32E7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pPr rtl="0"/>
            <a:r>
              <a:rPr lang="pl-PL" dirty="0"/>
              <a:t>2022-05-29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69D28ABD-A568-4353-9EA5-3905B396A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pPr rtl="0"/>
            <a:r>
              <a:rPr lang="pl-PL" dirty="0" err="1"/>
              <a:t>Rewarding</a:t>
            </a:r>
            <a:r>
              <a:rPr lang="pl-PL" dirty="0"/>
              <a:t> </a:t>
            </a:r>
            <a:r>
              <a:rPr lang="pl-PL" dirty="0" err="1"/>
              <a:t>insurance</a:t>
            </a:r>
            <a:endParaRPr lang="pl-PL" dirty="0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1AEFA8D6-0E6F-440E-A2B8-749195820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 rtl="0"/>
              <a:t>12</a:t>
            </a:fld>
            <a:endParaRPr lang="pl-PL"/>
          </a:p>
        </p:txBody>
      </p:sp>
      <p:grpSp>
        <p:nvGrpSpPr>
          <p:cNvPr id="14" name="Group 75">
            <a:extLst>
              <a:ext uri="{FF2B5EF4-FFF2-40B4-BE49-F238E27FC236}">
                <a16:creationId xmlns:a16="http://schemas.microsoft.com/office/drawing/2014/main" id="{5ABEE26D-8C96-4DAC-A3AB-4326CDEE7584}"/>
              </a:ext>
            </a:extLst>
          </p:cNvPr>
          <p:cNvGrpSpPr/>
          <p:nvPr/>
        </p:nvGrpSpPr>
        <p:grpSpPr>
          <a:xfrm rot="16200000">
            <a:off x="6144492" y="2286683"/>
            <a:ext cx="1575115" cy="965377"/>
            <a:chOff x="7216999" y="990121"/>
            <a:chExt cx="3427596" cy="652472"/>
          </a:xfrm>
        </p:grpSpPr>
        <p:sp>
          <p:nvSpPr>
            <p:cNvPr id="15" name="Text Placeholder 60">
              <a:extLst>
                <a:ext uri="{FF2B5EF4-FFF2-40B4-BE49-F238E27FC236}">
                  <a16:creationId xmlns:a16="http://schemas.microsoft.com/office/drawing/2014/main" id="{6610D7D1-50D4-452C-AC97-75583251FF3A}"/>
                </a:ext>
              </a:extLst>
            </p:cNvPr>
            <p:cNvSpPr txBox="1">
              <a:spLocks/>
            </p:cNvSpPr>
            <p:nvPr/>
          </p:nvSpPr>
          <p:spPr>
            <a:xfrm>
              <a:off x="7216999" y="990121"/>
              <a:ext cx="3281555" cy="28987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defPPr rtl="0"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l-PL" dirty="0"/>
                <a:t>Grupa III</a:t>
              </a:r>
              <a:endParaRPr lang="en-GB" dirty="0"/>
            </a:p>
          </p:txBody>
        </p:sp>
        <p:sp>
          <p:nvSpPr>
            <p:cNvPr id="16" name="Text Placeholder 57">
              <a:extLst>
                <a:ext uri="{FF2B5EF4-FFF2-40B4-BE49-F238E27FC236}">
                  <a16:creationId xmlns:a16="http://schemas.microsoft.com/office/drawing/2014/main" id="{EBFBC58E-C543-408B-BD97-9E18EF079CCB}"/>
                </a:ext>
              </a:extLst>
            </p:cNvPr>
            <p:cNvSpPr txBox="1">
              <a:spLocks/>
            </p:cNvSpPr>
            <p:nvPr/>
          </p:nvSpPr>
          <p:spPr>
            <a:xfrm>
              <a:off x="7363040" y="1279998"/>
              <a:ext cx="3281555" cy="362595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defPPr rtl="0"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l-PL" sz="1200" dirty="0"/>
                <a:t>Wydająca najwięcej</a:t>
              </a:r>
              <a:endParaRPr lang="en-GB" sz="1200" dirty="0"/>
            </a:p>
          </p:txBody>
        </p:sp>
      </p:grpSp>
      <p:grpSp>
        <p:nvGrpSpPr>
          <p:cNvPr id="17" name="Group 81">
            <a:extLst>
              <a:ext uri="{FF2B5EF4-FFF2-40B4-BE49-F238E27FC236}">
                <a16:creationId xmlns:a16="http://schemas.microsoft.com/office/drawing/2014/main" id="{D9C98871-148B-492D-A1C8-120E2EE9036C}"/>
              </a:ext>
            </a:extLst>
          </p:cNvPr>
          <p:cNvGrpSpPr/>
          <p:nvPr/>
        </p:nvGrpSpPr>
        <p:grpSpPr>
          <a:xfrm rot="16200000">
            <a:off x="6302259" y="4868870"/>
            <a:ext cx="1313985" cy="910974"/>
            <a:chOff x="9702628" y="2862555"/>
            <a:chExt cx="1313985" cy="656345"/>
          </a:xfrm>
        </p:grpSpPr>
        <p:sp>
          <p:nvSpPr>
            <p:cNvPr id="18" name="Text Placeholder 60">
              <a:extLst>
                <a:ext uri="{FF2B5EF4-FFF2-40B4-BE49-F238E27FC236}">
                  <a16:creationId xmlns:a16="http://schemas.microsoft.com/office/drawing/2014/main" id="{41BA4E0B-FF0D-42BD-A524-3DC165F65EF3}"/>
                </a:ext>
              </a:extLst>
            </p:cNvPr>
            <p:cNvSpPr txBox="1">
              <a:spLocks/>
            </p:cNvSpPr>
            <p:nvPr/>
          </p:nvSpPr>
          <p:spPr>
            <a:xfrm>
              <a:off x="9767050" y="2862555"/>
              <a:ext cx="992591" cy="2698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defPPr rtl="0"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l-PL" dirty="0"/>
                <a:t>Grupa I</a:t>
              </a:r>
              <a:endParaRPr lang="en-GB" dirty="0"/>
            </a:p>
          </p:txBody>
        </p:sp>
        <p:sp>
          <p:nvSpPr>
            <p:cNvPr id="19" name="Text Placeholder 57">
              <a:extLst>
                <a:ext uri="{FF2B5EF4-FFF2-40B4-BE49-F238E27FC236}">
                  <a16:creationId xmlns:a16="http://schemas.microsoft.com/office/drawing/2014/main" id="{303FFB07-B104-4087-9111-88AAE7B52198}"/>
                </a:ext>
              </a:extLst>
            </p:cNvPr>
            <p:cNvSpPr txBox="1">
              <a:spLocks/>
            </p:cNvSpPr>
            <p:nvPr/>
          </p:nvSpPr>
          <p:spPr>
            <a:xfrm>
              <a:off x="9702628" y="3132370"/>
              <a:ext cx="1313985" cy="38653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defPPr rtl="0"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l-PL" sz="1200" dirty="0"/>
                <a:t>Wydająca mało</a:t>
              </a:r>
              <a:endParaRPr lang="en-GB" sz="1200" dirty="0"/>
            </a:p>
          </p:txBody>
        </p:sp>
      </p:grpSp>
      <p:grpSp>
        <p:nvGrpSpPr>
          <p:cNvPr id="20" name="Group 76">
            <a:extLst>
              <a:ext uri="{FF2B5EF4-FFF2-40B4-BE49-F238E27FC236}">
                <a16:creationId xmlns:a16="http://schemas.microsoft.com/office/drawing/2014/main" id="{866CE995-886E-4084-81BE-3502ACE36C12}"/>
              </a:ext>
            </a:extLst>
          </p:cNvPr>
          <p:cNvGrpSpPr/>
          <p:nvPr/>
        </p:nvGrpSpPr>
        <p:grpSpPr>
          <a:xfrm rot="16200000">
            <a:off x="6290647" y="3761561"/>
            <a:ext cx="1149293" cy="740032"/>
            <a:chOff x="10913866" y="3560870"/>
            <a:chExt cx="3342437" cy="740032"/>
          </a:xfrm>
        </p:grpSpPr>
        <p:sp>
          <p:nvSpPr>
            <p:cNvPr id="21" name="Text Placeholder 60">
              <a:extLst>
                <a:ext uri="{FF2B5EF4-FFF2-40B4-BE49-F238E27FC236}">
                  <a16:creationId xmlns:a16="http://schemas.microsoft.com/office/drawing/2014/main" id="{1EA0CB32-8C82-4526-8066-D38375B6D6B6}"/>
                </a:ext>
              </a:extLst>
            </p:cNvPr>
            <p:cNvSpPr txBox="1">
              <a:spLocks/>
            </p:cNvSpPr>
            <p:nvPr/>
          </p:nvSpPr>
          <p:spPr>
            <a:xfrm>
              <a:off x="10974743" y="3560870"/>
              <a:ext cx="3281556" cy="38297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defPPr rtl="0"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l-PL" dirty="0"/>
                <a:t>Grupa II</a:t>
              </a:r>
              <a:endParaRPr lang="en-GB" dirty="0"/>
            </a:p>
          </p:txBody>
        </p:sp>
        <p:sp>
          <p:nvSpPr>
            <p:cNvPr id="22" name="Text Placeholder 57">
              <a:extLst>
                <a:ext uri="{FF2B5EF4-FFF2-40B4-BE49-F238E27FC236}">
                  <a16:creationId xmlns:a16="http://schemas.microsoft.com/office/drawing/2014/main" id="{C5FAFECB-DACD-4F24-8E88-6845A1614F23}"/>
                </a:ext>
              </a:extLst>
            </p:cNvPr>
            <p:cNvSpPr txBox="1">
              <a:spLocks/>
            </p:cNvSpPr>
            <p:nvPr/>
          </p:nvSpPr>
          <p:spPr>
            <a:xfrm>
              <a:off x="10913866" y="3943849"/>
              <a:ext cx="3342437" cy="357053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defPPr rtl="0"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sz="1200" dirty="0"/>
                <a:t>Wydająca więcej</a:t>
              </a:r>
              <a:endParaRPr lang="en-GB" sz="1200" dirty="0"/>
            </a:p>
          </p:txBody>
        </p:sp>
      </p:grpSp>
      <p:pic>
        <p:nvPicPr>
          <p:cNvPr id="23" name="Picture 66">
            <a:extLst>
              <a:ext uri="{FF2B5EF4-FFF2-40B4-BE49-F238E27FC236}">
                <a16:creationId xmlns:a16="http://schemas.microsoft.com/office/drawing/2014/main" id="{2BD9DB62-DF89-4270-B5DA-7B6C3EE82F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12" t="8079" r="8703" b="7686"/>
          <a:stretch/>
        </p:blipFill>
        <p:spPr>
          <a:xfrm>
            <a:off x="492177" y="2147583"/>
            <a:ext cx="5913031" cy="403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881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ytuł 50">
            <a:extLst>
              <a:ext uri="{FF2B5EF4-FFF2-40B4-BE49-F238E27FC236}">
                <a16:creationId xmlns:a16="http://schemas.microsoft.com/office/drawing/2014/main" id="{0BE62F74-B2F0-412C-A83C-5F33BEAA5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6972" y="671807"/>
            <a:ext cx="6703678" cy="639192"/>
          </a:xfrm>
        </p:spPr>
        <p:txBody>
          <a:bodyPr rtlCol="0"/>
          <a:lstStyle/>
          <a:p>
            <a:pPr rtl="0"/>
            <a:r>
              <a:rPr lang="pl-PL" dirty="0">
                <a:solidFill>
                  <a:schemeClr val="accent4"/>
                </a:solidFill>
              </a:rPr>
              <a:t>Symulacja biznesowa</a:t>
            </a:r>
          </a:p>
        </p:txBody>
      </p:sp>
      <p:sp>
        <p:nvSpPr>
          <p:cNvPr id="11" name="Tekst — symbol zastępczy 10">
            <a:extLst>
              <a:ext uri="{FF2B5EF4-FFF2-40B4-BE49-F238E27FC236}">
                <a16:creationId xmlns:a16="http://schemas.microsoft.com/office/drawing/2014/main" id="{3E4795E8-7B98-40B7-8AE8-1636812445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6436" y="5748477"/>
            <a:ext cx="10419127" cy="537864"/>
          </a:xfrm>
        </p:spPr>
        <p:txBody>
          <a:bodyPr rtlCol="0"/>
          <a:lstStyle/>
          <a:p>
            <a:pPr rtl="0"/>
            <a:r>
              <a:rPr lang="pl-PL" sz="1800" dirty="0"/>
              <a:t>W takim razie sprawdźmy jakie składki można dać klientom będąc atrakcyjnym na runku i wciąż zarabiając stosując przygotowany model !</a:t>
            </a:r>
          </a:p>
        </p:txBody>
      </p:sp>
      <p:sp>
        <p:nvSpPr>
          <p:cNvPr id="66" name="Tekst — symbol zastępczy 65">
            <a:extLst>
              <a:ext uri="{FF2B5EF4-FFF2-40B4-BE49-F238E27FC236}">
                <a16:creationId xmlns:a16="http://schemas.microsoft.com/office/drawing/2014/main" id="{1CF403A4-EC71-458B-A4DC-B512F862CCD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73472" y="2585906"/>
            <a:ext cx="2667000" cy="1686187"/>
          </a:xfrm>
        </p:spPr>
        <p:txBody>
          <a:bodyPr rtlCol="0"/>
          <a:lstStyle/>
          <a:p>
            <a:pPr marL="0" indent="0" rtl="0">
              <a:buNone/>
            </a:pPr>
            <a:r>
              <a:rPr lang="pl-PL" sz="1400" dirty="0"/>
              <a:t>Wyliczona wartość składki zdrowotnej pokrywająca ogół populacji wynosi 415.40 $</a:t>
            </a:r>
          </a:p>
          <a:p>
            <a:pPr marL="0" indent="0" rtl="0">
              <a:buNone/>
            </a:pPr>
            <a:endParaRPr lang="pl-PL" sz="1400" dirty="0"/>
          </a:p>
          <a:p>
            <a:pPr marL="0" indent="0" rtl="0">
              <a:buNone/>
            </a:pPr>
            <a:r>
              <a:rPr lang="pl-PL" sz="1400" dirty="0"/>
              <a:t>Wiemy, że wartość rzeczywista opłacana przez obywatela wynosi 500-550 $ (w zależności od źródła).</a:t>
            </a:r>
          </a:p>
          <a:p>
            <a:pPr marL="0" indent="0" rtl="0">
              <a:buNone/>
            </a:pPr>
            <a:r>
              <a:rPr lang="pl-PL" sz="1400" b="1" dirty="0"/>
              <a:t>Wniosek : w takim wypadku każda firma ubezpieczeniowa pobierająca wartość rzeczywistą powinna zarabiać !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8DDD2A5C-ABEC-4078-8322-0D4D01250F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pPr rtl="0"/>
            <a:r>
              <a:rPr lang="pl-PL" dirty="0"/>
              <a:t>2022-05-29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B64A8203-5E18-4F90-BB96-E2155255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pPr rtl="0"/>
            <a:r>
              <a:rPr lang="pl-PL" dirty="0" err="1"/>
              <a:t>Rewarding</a:t>
            </a:r>
            <a:r>
              <a:rPr lang="pl-PL" dirty="0"/>
              <a:t> </a:t>
            </a:r>
            <a:r>
              <a:rPr lang="pl-PL" dirty="0" err="1"/>
              <a:t>insurance</a:t>
            </a:r>
            <a:endParaRPr lang="pl-PL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9A3C69AA-05D5-4E36-B904-EB3BFF86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/>
              <a:t>13</a:t>
            </a:fld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82743FEA-96D3-C0BE-6312-75B46C21A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771" y="2503950"/>
            <a:ext cx="6886713" cy="313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485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ytuł 50">
            <a:extLst>
              <a:ext uri="{FF2B5EF4-FFF2-40B4-BE49-F238E27FC236}">
                <a16:creationId xmlns:a16="http://schemas.microsoft.com/office/drawing/2014/main" id="{0BE62F74-B2F0-412C-A83C-5F33BEAA5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6972" y="671807"/>
            <a:ext cx="6703678" cy="639192"/>
          </a:xfrm>
        </p:spPr>
        <p:txBody>
          <a:bodyPr rtlCol="0"/>
          <a:lstStyle/>
          <a:p>
            <a:pPr rtl="0"/>
            <a:r>
              <a:rPr lang="pl-PL" dirty="0">
                <a:solidFill>
                  <a:schemeClr val="accent4"/>
                </a:solidFill>
              </a:rPr>
              <a:t>Symulacja biznesowa</a:t>
            </a:r>
          </a:p>
        </p:txBody>
      </p:sp>
      <p:sp>
        <p:nvSpPr>
          <p:cNvPr id="66" name="Tekst — symbol zastępczy 65">
            <a:extLst>
              <a:ext uri="{FF2B5EF4-FFF2-40B4-BE49-F238E27FC236}">
                <a16:creationId xmlns:a16="http://schemas.microsoft.com/office/drawing/2014/main" id="{1CF403A4-EC71-458B-A4DC-B512F862CCD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73471" y="2585906"/>
            <a:ext cx="2893853" cy="1686187"/>
          </a:xfrm>
        </p:spPr>
        <p:txBody>
          <a:bodyPr rtlCol="0"/>
          <a:lstStyle/>
          <a:p>
            <a:pPr marL="0" indent="0" rtl="0">
              <a:buNone/>
            </a:pPr>
            <a:r>
              <a:rPr lang="pl-PL" sz="1400" dirty="0"/>
              <a:t>Wartość przewidywalnej średniej składki, przy której firma zacznie zarabiać powinna wynosić min </a:t>
            </a:r>
            <a:r>
              <a:rPr lang="pl-PL" sz="1400" b="1" dirty="0"/>
              <a:t>433.26 $ </a:t>
            </a:r>
            <a:r>
              <a:rPr lang="pl-PL" sz="1400" dirty="0"/>
              <a:t>(wartość przewidziana zwiększona o 4.3%)</a:t>
            </a:r>
          </a:p>
          <a:p>
            <a:pPr marL="0" indent="0" rtl="0">
              <a:buNone/>
            </a:pPr>
            <a:endParaRPr lang="pl-PL" sz="1400" dirty="0"/>
          </a:p>
          <a:p>
            <a:pPr marL="0" indent="0" rtl="0">
              <a:buNone/>
            </a:pPr>
            <a:r>
              <a:rPr lang="pl-PL" sz="1400" u="sng" dirty="0"/>
              <a:t>Ale my chcemy być atrakcyjni dla klientów i dać im zniżki, a dalej zarabiać !</a:t>
            </a:r>
            <a:endParaRPr lang="pl-PL" sz="1400" b="1" u="sng" dirty="0"/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8DDD2A5C-ABEC-4078-8322-0D4D01250F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pPr rtl="0"/>
            <a:r>
              <a:rPr lang="pl-PL" dirty="0"/>
              <a:t>2022-05-29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B64A8203-5E18-4F90-BB96-E2155255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pPr rtl="0"/>
            <a:r>
              <a:rPr lang="pl-PL" dirty="0" err="1"/>
              <a:t>Rewarding</a:t>
            </a:r>
            <a:r>
              <a:rPr lang="pl-PL" dirty="0"/>
              <a:t> </a:t>
            </a:r>
            <a:r>
              <a:rPr lang="pl-PL" dirty="0" err="1"/>
              <a:t>insurance</a:t>
            </a:r>
            <a:endParaRPr lang="pl-PL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9A3C69AA-05D5-4E36-B904-EB3BFF86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 rtl="0"/>
              <a:t>14</a:t>
            </a:fld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28C117F-AF1E-BF9D-F870-B60003F80255}"/>
              </a:ext>
            </a:extLst>
          </p:cNvPr>
          <p:cNvSpPr txBox="1"/>
          <p:nvPr/>
        </p:nvSpPr>
        <p:spPr>
          <a:xfrm>
            <a:off x="4697834" y="2374084"/>
            <a:ext cx="6325299" cy="27084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b="1" u="sng" dirty="0">
                <a:solidFill>
                  <a:srgbClr val="FFC000"/>
                </a:solidFill>
              </a:rPr>
              <a:t>Propozycja biznesowa:</a:t>
            </a:r>
          </a:p>
          <a:p>
            <a:endParaRPr lang="pl-PL" dirty="0"/>
          </a:p>
          <a:p>
            <a:pPr marL="285750" indent="-285750">
              <a:buFontTx/>
              <a:buChar char="-"/>
            </a:pPr>
            <a:r>
              <a:rPr lang="pl-PL" sz="1400" dirty="0"/>
              <a:t>nałożenie marży </a:t>
            </a:r>
            <a:r>
              <a:rPr lang="pl-PL" sz="1400" b="1" dirty="0"/>
              <a:t>12 % </a:t>
            </a:r>
            <a:r>
              <a:rPr lang="pl-PL" sz="1400" dirty="0"/>
              <a:t>zamiast 4.3 %</a:t>
            </a:r>
          </a:p>
          <a:p>
            <a:pPr marL="285750" indent="-285750">
              <a:buFontTx/>
              <a:buChar char="-"/>
            </a:pPr>
            <a:endParaRPr lang="pl-PL" sz="1400" dirty="0"/>
          </a:p>
          <a:p>
            <a:pPr marL="285750" indent="-285750">
              <a:buFontTx/>
              <a:buChar char="-"/>
            </a:pPr>
            <a:r>
              <a:rPr lang="pl-PL" sz="1400" dirty="0"/>
              <a:t>nadanie zniżek dla klientów względem grup docelowych:</a:t>
            </a:r>
          </a:p>
          <a:p>
            <a:endParaRPr lang="pl-PL" sz="1400" dirty="0"/>
          </a:p>
          <a:p>
            <a:pPr marL="800100" lvl="1" indent="-342900">
              <a:buAutoNum type="arabicPeriod"/>
            </a:pPr>
            <a:r>
              <a:rPr lang="pl-PL" sz="1400" b="1" dirty="0"/>
              <a:t>Grupa I </a:t>
            </a:r>
            <a:r>
              <a:rPr lang="pl-PL" sz="1400" dirty="0"/>
              <a:t>– zniżka o wartości </a:t>
            </a:r>
            <a:r>
              <a:rPr lang="pl-PL" sz="1400" b="1" dirty="0"/>
              <a:t>6 %</a:t>
            </a:r>
          </a:p>
          <a:p>
            <a:pPr marL="800100" lvl="1" indent="-342900">
              <a:buAutoNum type="arabicPeriod"/>
            </a:pPr>
            <a:r>
              <a:rPr lang="pl-PL" sz="1400" b="1" dirty="0"/>
              <a:t>Grupa II </a:t>
            </a:r>
            <a:r>
              <a:rPr lang="pl-PL" sz="1400" dirty="0"/>
              <a:t>– zniżka o wartości </a:t>
            </a:r>
            <a:r>
              <a:rPr lang="pl-PL" sz="1400" b="1" dirty="0"/>
              <a:t>3 %</a:t>
            </a:r>
          </a:p>
          <a:p>
            <a:pPr marL="800100" lvl="1" indent="-342900">
              <a:buAutoNum type="arabicPeriod"/>
            </a:pPr>
            <a:r>
              <a:rPr lang="pl-PL" sz="1400" b="1" dirty="0"/>
              <a:t>Grupa III </a:t>
            </a:r>
            <a:r>
              <a:rPr lang="pl-PL" sz="1400" dirty="0"/>
              <a:t>0 zniżka o wartości </a:t>
            </a:r>
            <a:r>
              <a:rPr lang="pl-PL" sz="1400" b="1" dirty="0"/>
              <a:t>2 %</a:t>
            </a:r>
          </a:p>
          <a:p>
            <a:pPr marL="800100" lvl="1" indent="-342900">
              <a:buAutoNum type="arabicPeriod"/>
            </a:pPr>
            <a:endParaRPr lang="pl-PL" dirty="0"/>
          </a:p>
          <a:p>
            <a:pPr lvl="1"/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491C4EB2-4D70-695F-A3AE-6462E3E6158D}"/>
              </a:ext>
            </a:extLst>
          </p:cNvPr>
          <p:cNvSpPr txBox="1"/>
          <p:nvPr/>
        </p:nvSpPr>
        <p:spPr>
          <a:xfrm>
            <a:off x="4697834" y="5122606"/>
            <a:ext cx="6325299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solidFill>
                  <a:srgbClr val="00B050"/>
                </a:solidFill>
              </a:rPr>
              <a:t>Podane założenia dalej pozwalają zarabiać firmie, a klient wciąż płaci mniej niż średnia wartość rynkowa, ponadto ma szansę otrzymać zniżkę !</a:t>
            </a:r>
          </a:p>
        </p:txBody>
      </p:sp>
      <p:sp>
        <p:nvSpPr>
          <p:cNvPr id="13" name="Tekst — symbol zastępczy 10">
            <a:extLst>
              <a:ext uri="{FF2B5EF4-FFF2-40B4-BE49-F238E27FC236}">
                <a16:creationId xmlns:a16="http://schemas.microsoft.com/office/drawing/2014/main" id="{BFF4D7EE-2543-25A5-ACAD-BE40C376CB74}"/>
              </a:ext>
            </a:extLst>
          </p:cNvPr>
          <p:cNvSpPr txBox="1">
            <a:spLocks/>
          </p:cNvSpPr>
          <p:nvPr/>
        </p:nvSpPr>
        <p:spPr>
          <a:xfrm>
            <a:off x="604006" y="5696450"/>
            <a:ext cx="10419127" cy="5378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cap="none" spc="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400" b="1" u="sng" dirty="0">
                <a:solidFill>
                  <a:srgbClr val="FF0000"/>
                </a:solidFill>
              </a:rPr>
              <a:t>Uwaga: wartość marży i zniżek są w gestii polityki firmy – zaproponowana opcja jest jedną z wielu możliwych</a:t>
            </a:r>
          </a:p>
        </p:txBody>
      </p:sp>
    </p:spTree>
    <p:extLst>
      <p:ext uri="{BB962C8B-B14F-4D97-AF65-F5344CB8AC3E}">
        <p14:creationId xmlns:p14="http://schemas.microsoft.com/office/powerpoint/2010/main" val="3759322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ytuł 50">
            <a:extLst>
              <a:ext uri="{FF2B5EF4-FFF2-40B4-BE49-F238E27FC236}">
                <a16:creationId xmlns:a16="http://schemas.microsoft.com/office/drawing/2014/main" id="{0BE62F74-B2F0-412C-A83C-5F33BEAA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>
                <a:solidFill>
                  <a:schemeClr val="accent4"/>
                </a:solidFill>
              </a:rPr>
              <a:t>Aplikacja Webowa</a:t>
            </a:r>
          </a:p>
        </p:txBody>
      </p:sp>
      <p:sp>
        <p:nvSpPr>
          <p:cNvPr id="11" name="Tekst — symbol zastępczy 10">
            <a:extLst>
              <a:ext uri="{FF2B5EF4-FFF2-40B4-BE49-F238E27FC236}">
                <a16:creationId xmlns:a16="http://schemas.microsoft.com/office/drawing/2014/main" id="{3E4795E8-7B98-40B7-8AE8-1636812445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81350" y="1221488"/>
            <a:ext cx="5829300" cy="537864"/>
          </a:xfrm>
        </p:spPr>
        <p:txBody>
          <a:bodyPr rtlCol="0"/>
          <a:lstStyle/>
          <a:p>
            <a:pPr rtl="0"/>
            <a:r>
              <a:rPr lang="pl-PL" dirty="0"/>
              <a:t>Jak działa?</a:t>
            </a:r>
          </a:p>
        </p:txBody>
      </p:sp>
      <p:sp>
        <p:nvSpPr>
          <p:cNvPr id="66" name="Tekst — symbol zastępczy 65">
            <a:extLst>
              <a:ext uri="{FF2B5EF4-FFF2-40B4-BE49-F238E27FC236}">
                <a16:creationId xmlns:a16="http://schemas.microsoft.com/office/drawing/2014/main" id="{1CF403A4-EC71-458B-A4DC-B512F862CCD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63928" y="3095537"/>
            <a:ext cx="2667000" cy="1686187"/>
          </a:xfrm>
        </p:spPr>
        <p:txBody>
          <a:bodyPr rtlCol="0"/>
          <a:lstStyle/>
          <a:p>
            <a:pPr marL="0" indent="0" rtl="0">
              <a:buNone/>
            </a:pPr>
            <a:r>
              <a:rPr lang="pl-PL" sz="1800" dirty="0"/>
              <a:t>Aplikacja łączy się z serwerem by za pomocą modelu XGBOOST obliczyć składkę według wcześniejszych </a:t>
            </a:r>
            <a:r>
              <a:rPr lang="pl-PL" sz="1800"/>
              <a:t>założeń biznesowych</a:t>
            </a:r>
            <a:endParaRPr lang="pl-PL" sz="1800" dirty="0"/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8DDD2A5C-ABEC-4078-8322-0D4D01250F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pPr rtl="0"/>
            <a:r>
              <a:rPr lang="pl-PL" dirty="0"/>
              <a:t>2022-05-29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B64A8203-5E18-4F90-BB96-E2155255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pPr rtl="0"/>
            <a:r>
              <a:rPr lang="pl-PL" dirty="0" err="1"/>
              <a:t>Rewarding</a:t>
            </a:r>
            <a:r>
              <a:rPr lang="pl-PL" dirty="0"/>
              <a:t> </a:t>
            </a:r>
            <a:r>
              <a:rPr lang="pl-PL" dirty="0" err="1"/>
              <a:t>insurance</a:t>
            </a:r>
            <a:endParaRPr lang="pl-PL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9A3C69AA-05D5-4E36-B904-EB3BFF86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 rtl="0"/>
              <a:t>15</a:t>
            </a:fld>
            <a:endParaRPr lang="pl-PL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440DCD42-C781-4FCA-211A-5A7CD8361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115" y="2508243"/>
            <a:ext cx="5820587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58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ytuł 48">
            <a:extLst>
              <a:ext uri="{FF2B5EF4-FFF2-40B4-BE49-F238E27FC236}">
                <a16:creationId xmlns:a16="http://schemas.microsoft.com/office/drawing/2014/main" id="{1566E1EC-B2A7-4A51-972F-B364AC0B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>
                <a:solidFill>
                  <a:schemeClr val="accent4"/>
                </a:solidFill>
              </a:rPr>
              <a:t>Dane wprowadzane</a:t>
            </a:r>
          </a:p>
        </p:txBody>
      </p:sp>
      <p:sp>
        <p:nvSpPr>
          <p:cNvPr id="17" name="Tekst — symbol zastępczy 16">
            <a:extLst>
              <a:ext uri="{FF2B5EF4-FFF2-40B4-BE49-F238E27FC236}">
                <a16:creationId xmlns:a16="http://schemas.microsoft.com/office/drawing/2014/main" id="{707695DC-FF34-4B1B-8C99-046DB13E104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7900" y="1442906"/>
            <a:ext cx="4431997" cy="1149292"/>
          </a:xfrm>
        </p:spPr>
        <p:txBody>
          <a:bodyPr rtlCol="0"/>
          <a:lstStyle/>
          <a:p>
            <a:pPr algn="ctr" rtl="0"/>
            <a:r>
              <a:rPr lang="pl-PL" sz="1800" dirty="0"/>
              <a:t>Pracownik firmy w łatwy sposób może przenieść dane pobrane od klienta na </a:t>
            </a:r>
            <a:r>
              <a:rPr lang="pl-PL" sz="1800" dirty="0" err="1"/>
              <a:t>dashboard</a:t>
            </a:r>
            <a:r>
              <a:rPr lang="pl-PL" sz="1800" dirty="0"/>
              <a:t> aplikacji</a:t>
            </a:r>
          </a:p>
        </p:txBody>
      </p:sp>
      <p:sp>
        <p:nvSpPr>
          <p:cNvPr id="59" name="Tekst — symbol zastępczy 58">
            <a:extLst>
              <a:ext uri="{FF2B5EF4-FFF2-40B4-BE49-F238E27FC236}">
                <a16:creationId xmlns:a16="http://schemas.microsoft.com/office/drawing/2014/main" id="{7BF83601-4E7B-427D-8826-469201A2113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27900" y="2749154"/>
            <a:ext cx="5705213" cy="2936786"/>
          </a:xfrm>
        </p:spPr>
        <p:txBody>
          <a:bodyPr rtlCol="0"/>
          <a:lstStyle/>
          <a:p>
            <a:pPr algn="l" rtl="0"/>
            <a:r>
              <a:rPr lang="pl-PL" sz="1400" dirty="0">
                <a:solidFill>
                  <a:srgbClr val="FF0000"/>
                </a:solidFill>
              </a:rPr>
              <a:t>Wymagane dane do wprowadzenia:</a:t>
            </a:r>
          </a:p>
          <a:p>
            <a:pPr algn="l" rtl="0"/>
            <a:endParaRPr lang="pl-PL" sz="1400" dirty="0">
              <a:solidFill>
                <a:srgbClr val="FF0000"/>
              </a:solidFill>
            </a:endParaRP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pl-PL" sz="1200" dirty="0">
                <a:solidFill>
                  <a:schemeClr val="bg2">
                    <a:lumMod val="10000"/>
                  </a:schemeClr>
                </a:solidFill>
              </a:rPr>
              <a:t>wiek</a:t>
            </a: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pl-PL" sz="1200" dirty="0">
                <a:solidFill>
                  <a:schemeClr val="bg2">
                    <a:lumMod val="10000"/>
                  </a:schemeClr>
                </a:solidFill>
              </a:rPr>
              <a:t>płeć</a:t>
            </a: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pl-PL" sz="1200" dirty="0">
                <a:solidFill>
                  <a:schemeClr val="bg2">
                    <a:lumMod val="10000"/>
                  </a:schemeClr>
                </a:solidFill>
              </a:rPr>
              <a:t>masa ciała</a:t>
            </a: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pl-PL" sz="1200" dirty="0">
                <a:solidFill>
                  <a:schemeClr val="bg2">
                    <a:lumMod val="10000"/>
                  </a:schemeClr>
                </a:solidFill>
              </a:rPr>
              <a:t>wzrost</a:t>
            </a: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pl-PL" sz="1200" dirty="0">
                <a:solidFill>
                  <a:schemeClr val="bg2">
                    <a:lumMod val="10000"/>
                  </a:schemeClr>
                </a:solidFill>
              </a:rPr>
              <a:t>ilość dzieci</a:t>
            </a: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pl-PL" sz="1200" dirty="0">
                <a:solidFill>
                  <a:schemeClr val="bg2">
                    <a:lumMod val="10000"/>
                  </a:schemeClr>
                </a:solidFill>
              </a:rPr>
              <a:t>czy palący </a:t>
            </a: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pl-PL" sz="1200" dirty="0">
                <a:solidFill>
                  <a:schemeClr val="bg2">
                    <a:lumMod val="10000"/>
                  </a:schemeClr>
                </a:solidFill>
              </a:rPr>
              <a:t>region zamieszkania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6990803E-0C78-48C0-B7CE-117A494223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pPr rtl="0"/>
            <a:r>
              <a:rPr lang="pl-PL" dirty="0"/>
              <a:t>2022-05-29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D2E9E152-0E00-4137-828A-59577AF8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pPr rtl="0"/>
            <a:r>
              <a:rPr lang="pl-PL" dirty="0" err="1"/>
              <a:t>Rewarding</a:t>
            </a:r>
            <a:r>
              <a:rPr lang="pl-PL" dirty="0"/>
              <a:t> </a:t>
            </a:r>
            <a:r>
              <a:rPr lang="pl-PL" dirty="0" err="1"/>
              <a:t>insurance</a:t>
            </a:r>
            <a:endParaRPr lang="pl-PL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AD06A0A6-003A-44E1-9D66-9A511C92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 rtl="0"/>
              <a:t>16</a:t>
            </a:fld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A7FCDB5B-D82A-B48D-9F1F-C92B85F2E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530" y="1567489"/>
            <a:ext cx="5705213" cy="423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16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ytuł 238">
            <a:extLst>
              <a:ext uri="{FF2B5EF4-FFF2-40B4-BE49-F238E27FC236}">
                <a16:creationId xmlns:a16="http://schemas.microsoft.com/office/drawing/2014/main" id="{20C2B32A-DDA7-44A1-817F-485EA7BBA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Wynik </a:t>
            </a:r>
          </a:p>
        </p:txBody>
      </p:sp>
      <p:sp>
        <p:nvSpPr>
          <p:cNvPr id="69" name="Tekst — symbol zastępczy 68">
            <a:extLst>
              <a:ext uri="{FF2B5EF4-FFF2-40B4-BE49-F238E27FC236}">
                <a16:creationId xmlns:a16="http://schemas.microsoft.com/office/drawing/2014/main" id="{8E1DE698-315F-427A-8607-93E5C8C02D5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96804" y="1954635"/>
            <a:ext cx="2743200" cy="3422708"/>
          </a:xfrm>
        </p:spPr>
        <p:txBody>
          <a:bodyPr rtlCol="0"/>
          <a:lstStyle/>
          <a:p>
            <a:pPr rtl="0"/>
            <a:r>
              <a:rPr lang="pl-PL" dirty="0"/>
              <a:t>Nasza aplikacja przewiduje ewentualne koszty leczenia oraz proponuje składkę. Im mniejszy przewidywany koszt leczenia tym mniejsza stawka dla klienta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D8227771-6931-4829-9487-85B9A3EFA8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pPr rtl="0"/>
            <a:r>
              <a:rPr lang="pl-PL" dirty="0"/>
              <a:t>2022-05-29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1014E736-C54A-452D-8B25-A16073C2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pPr rtl="0"/>
            <a:r>
              <a:rPr lang="pl-PL" dirty="0" err="1"/>
              <a:t>Rewarding</a:t>
            </a:r>
            <a:r>
              <a:rPr lang="pl-PL" dirty="0"/>
              <a:t> </a:t>
            </a:r>
            <a:r>
              <a:rPr lang="pl-PL" dirty="0" err="1"/>
              <a:t>insurance</a:t>
            </a:r>
            <a:endParaRPr lang="pl-PL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0D2F8115-4311-4DBF-88A0-8C9B56B7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 rtl="0"/>
              <a:t>17</a:t>
            </a:fld>
            <a:endParaRPr lang="pl-PL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6675BB96-7125-6618-2799-DDD532CF3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215" y="671808"/>
            <a:ext cx="5815320" cy="546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80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ytuł 96">
            <a:extLst>
              <a:ext uri="{FF2B5EF4-FFF2-40B4-BE49-F238E27FC236}">
                <a16:creationId xmlns:a16="http://schemas.microsoft.com/office/drawing/2014/main" id="{65DB651D-EA46-4121-BBE6-8CF22F955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615486" y="2668082"/>
            <a:ext cx="4907372" cy="1076155"/>
          </a:xfrm>
        </p:spPr>
        <p:txBody>
          <a:bodyPr rtlCol="0"/>
          <a:lstStyle/>
          <a:p>
            <a:pPr rtl="0"/>
            <a:r>
              <a:rPr lang="pl-PL" dirty="0">
                <a:solidFill>
                  <a:schemeClr val="accent4"/>
                </a:solidFill>
              </a:rPr>
              <a:t>Poznaj zespół</a:t>
            </a:r>
          </a:p>
        </p:txBody>
      </p:sp>
      <p:sp>
        <p:nvSpPr>
          <p:cNvPr id="29" name="Tekst — symbol zastępczy 28">
            <a:extLst>
              <a:ext uri="{FF2B5EF4-FFF2-40B4-BE49-F238E27FC236}">
                <a16:creationId xmlns:a16="http://schemas.microsoft.com/office/drawing/2014/main" id="{6B7199E4-BA6F-4E67-BC55-8BDB0ADBFB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53039" y="1375075"/>
            <a:ext cx="2487705" cy="411277"/>
          </a:xfrm>
        </p:spPr>
        <p:txBody>
          <a:bodyPr rtlCol="0"/>
          <a:lstStyle/>
          <a:p>
            <a:pPr algn="l" rtl="0"/>
            <a:r>
              <a:rPr lang="pl-PL" dirty="0" err="1"/>
              <a:t>Martinas</a:t>
            </a:r>
            <a:r>
              <a:rPr lang="pl-PL" dirty="0"/>
              <a:t> </a:t>
            </a:r>
            <a:r>
              <a:rPr lang="pl-PL" dirty="0" err="1"/>
              <a:t>Bernecki</a:t>
            </a:r>
            <a:r>
              <a:rPr lang="pl-PL" dirty="0"/>
              <a:t>​</a:t>
            </a:r>
          </a:p>
        </p:txBody>
      </p:sp>
      <p:sp>
        <p:nvSpPr>
          <p:cNvPr id="35" name="Tekst — symbol zastępczy 34">
            <a:extLst>
              <a:ext uri="{FF2B5EF4-FFF2-40B4-BE49-F238E27FC236}">
                <a16:creationId xmlns:a16="http://schemas.microsoft.com/office/drawing/2014/main" id="{71B01658-25FD-4B62-9F7D-D3D9C8EDFEE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653040" y="3511173"/>
            <a:ext cx="2487705" cy="411277"/>
          </a:xfrm>
        </p:spPr>
        <p:txBody>
          <a:bodyPr rtlCol="0">
            <a:normAutofit/>
          </a:bodyPr>
          <a:lstStyle/>
          <a:p>
            <a:pPr algn="l" rtl="0"/>
            <a:r>
              <a:rPr lang="pl-PL" dirty="0"/>
              <a:t>Sebastian Piasecki</a:t>
            </a:r>
          </a:p>
        </p:txBody>
      </p:sp>
      <p:sp>
        <p:nvSpPr>
          <p:cNvPr id="32" name="Tekst — symbol zastępczy 31">
            <a:extLst>
              <a:ext uri="{FF2B5EF4-FFF2-40B4-BE49-F238E27FC236}">
                <a16:creationId xmlns:a16="http://schemas.microsoft.com/office/drawing/2014/main" id="{DFE05130-C3F9-489F-BA8F-82D8AF5FAAB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53040" y="2443124"/>
            <a:ext cx="2487705" cy="411277"/>
          </a:xfrm>
        </p:spPr>
        <p:txBody>
          <a:bodyPr rtlCol="0">
            <a:normAutofit/>
          </a:bodyPr>
          <a:lstStyle/>
          <a:p>
            <a:pPr algn="l" rtl="0"/>
            <a:r>
              <a:rPr lang="pl-PL" dirty="0"/>
              <a:t>Andrzej Kończyk</a:t>
            </a:r>
          </a:p>
        </p:txBody>
      </p:sp>
      <p:sp>
        <p:nvSpPr>
          <p:cNvPr id="38" name="Tekst — symbol zastępczy 37">
            <a:extLst>
              <a:ext uri="{FF2B5EF4-FFF2-40B4-BE49-F238E27FC236}">
                <a16:creationId xmlns:a16="http://schemas.microsoft.com/office/drawing/2014/main" id="{73602E49-BDA6-4D83-ACA1-219CB1BD569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663141" y="4579222"/>
            <a:ext cx="2487705" cy="411277"/>
          </a:xfrm>
        </p:spPr>
        <p:txBody>
          <a:bodyPr rtlCol="0">
            <a:normAutofit/>
          </a:bodyPr>
          <a:lstStyle/>
          <a:p>
            <a:pPr algn="l" rtl="0"/>
            <a:r>
              <a:rPr lang="pl-PL" dirty="0"/>
              <a:t>Patryk </a:t>
            </a:r>
            <a:r>
              <a:rPr lang="pl-PL" dirty="0" err="1"/>
              <a:t>kaźmierczak</a:t>
            </a:r>
            <a:endParaRPr lang="pl-PL" dirty="0"/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5628E622-6E76-4C60-82FA-E4FFF304C0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pPr rtl="0"/>
            <a:r>
              <a:rPr lang="pl-PL" dirty="0"/>
              <a:t>2022-05-29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6A4B0104-D652-4D7F-B8D6-6D7F062C7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pPr rtl="0"/>
            <a:r>
              <a:rPr lang="pl-PL" dirty="0" err="1"/>
              <a:t>Rewarding</a:t>
            </a:r>
            <a:r>
              <a:rPr lang="pl-PL" dirty="0"/>
              <a:t> </a:t>
            </a:r>
            <a:r>
              <a:rPr lang="pl-PL" dirty="0" err="1"/>
              <a:t>insurance</a:t>
            </a:r>
            <a:endParaRPr lang="pl-PL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50F41187-A117-455B-ACA3-DC0B2F1E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 rtl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6358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az — symbol zastępczy 7" descr="Zbliżenie pipety upuszczającej kroplę płynu na płytkę Petriego">
            <a:extLst>
              <a:ext uri="{FF2B5EF4-FFF2-40B4-BE49-F238E27FC236}">
                <a16:creationId xmlns:a16="http://schemas.microsoft.com/office/drawing/2014/main" id="{FAB08D6F-E051-4336-9514-35C67978A1F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" r="412"/>
          <a:stretch/>
        </p:blipFill>
        <p:spPr>
          <a:xfrm flipH="1">
            <a:off x="6096000" y="466725"/>
            <a:ext cx="7834312" cy="5924550"/>
          </a:xfrm>
        </p:spPr>
      </p:pic>
      <p:sp>
        <p:nvSpPr>
          <p:cNvPr id="160" name="Tekst — symbol zastępczy 159">
            <a:extLst>
              <a:ext uri="{FF2B5EF4-FFF2-40B4-BE49-F238E27FC236}">
                <a16:creationId xmlns:a16="http://schemas.microsoft.com/office/drawing/2014/main" id="{494105F6-F94F-433A-BC1D-B4F5A9AFEE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2594" y="2579352"/>
            <a:ext cx="3902307" cy="1423068"/>
          </a:xfrm>
        </p:spPr>
        <p:txBody>
          <a:bodyPr rtlCol="0"/>
          <a:lstStyle/>
          <a:p>
            <a:pPr rtl="0"/>
            <a:r>
              <a:rPr lang="pl-PL" dirty="0">
                <a:solidFill>
                  <a:schemeClr val="tx1"/>
                </a:solidFill>
              </a:rPr>
              <a:t>grupa-bez-nazwy</a:t>
            </a:r>
          </a:p>
          <a:p>
            <a:pPr rtl="0"/>
            <a:endParaRPr lang="pl-PL" dirty="0">
              <a:solidFill>
                <a:schemeClr val="tx1"/>
              </a:solidFill>
            </a:endParaRPr>
          </a:p>
          <a:p>
            <a:r>
              <a:rPr lang="pl-PL" dirty="0">
                <a:solidFill>
                  <a:schemeClr val="tx1"/>
                </a:solidFill>
              </a:rPr>
              <a:t>https://github.com/infoshareacademy/jdszr6-grupa-bez-nazwy</a:t>
            </a:r>
          </a:p>
        </p:txBody>
      </p:sp>
      <p:sp>
        <p:nvSpPr>
          <p:cNvPr id="54" name="Tytuł 53">
            <a:extLst>
              <a:ext uri="{FF2B5EF4-FFF2-40B4-BE49-F238E27FC236}">
                <a16:creationId xmlns:a16="http://schemas.microsoft.com/office/drawing/2014/main" id="{C96D6B90-01A4-4E2C-A3C5-57E67B88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59" y="627100"/>
            <a:ext cx="4848976" cy="1248116"/>
          </a:xfrm>
        </p:spPr>
        <p:txBody>
          <a:bodyPr rtlCol="0"/>
          <a:lstStyle/>
          <a:p>
            <a:pPr algn="l" rtl="0"/>
            <a:r>
              <a:rPr lang="pl-PL" sz="2400" dirty="0">
                <a:solidFill>
                  <a:schemeClr val="accent4"/>
                </a:solidFill>
              </a:rPr>
              <a:t>Dziękujemy i zapraszamy do prezentacji aplikacji</a:t>
            </a:r>
          </a:p>
        </p:txBody>
      </p:sp>
      <p:sp>
        <p:nvSpPr>
          <p:cNvPr id="8" name="Data — symbol zastępczy 1">
            <a:extLst>
              <a:ext uri="{FF2B5EF4-FFF2-40B4-BE49-F238E27FC236}">
                <a16:creationId xmlns:a16="http://schemas.microsoft.com/office/drawing/2014/main" id="{892A9D0C-33B9-4862-9BE8-3E460E7435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pPr rtl="0"/>
            <a:r>
              <a:rPr lang="pl-PL" dirty="0"/>
              <a:t>2022-05-29</a:t>
            </a:r>
          </a:p>
        </p:txBody>
      </p:sp>
      <p:sp>
        <p:nvSpPr>
          <p:cNvPr id="9" name="Stopka — symbol zastępczy 2">
            <a:extLst>
              <a:ext uri="{FF2B5EF4-FFF2-40B4-BE49-F238E27FC236}">
                <a16:creationId xmlns:a16="http://schemas.microsoft.com/office/drawing/2014/main" id="{8D8E2083-8CA3-475A-9F5D-85DAA7F59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pPr rtl="0"/>
            <a:r>
              <a:rPr lang="pl-PL" dirty="0" err="1"/>
              <a:t>Rewarding</a:t>
            </a:r>
            <a:r>
              <a:rPr lang="pl-PL" dirty="0"/>
              <a:t> </a:t>
            </a:r>
            <a:r>
              <a:rPr lang="pl-PL" dirty="0" err="1"/>
              <a:t>insurance</a:t>
            </a:r>
            <a:endParaRPr lang="pl-PL" dirty="0"/>
          </a:p>
        </p:txBody>
      </p:sp>
      <p:sp>
        <p:nvSpPr>
          <p:cNvPr id="11" name="Numer slajdu — symbol zastępczy 3">
            <a:extLst>
              <a:ext uri="{FF2B5EF4-FFF2-40B4-BE49-F238E27FC236}">
                <a16:creationId xmlns:a16="http://schemas.microsoft.com/office/drawing/2014/main" id="{407C2C96-70F7-4B40-B529-39399F090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 rtl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1914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ytuł 68">
            <a:extLst>
              <a:ext uri="{FF2B5EF4-FFF2-40B4-BE49-F238E27FC236}">
                <a16:creationId xmlns:a16="http://schemas.microsoft.com/office/drawing/2014/main" id="{A74CEF14-9F3D-49A7-B904-B4E3A7113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2272" y="671808"/>
            <a:ext cx="3661528" cy="639192"/>
          </a:xfrm>
        </p:spPr>
        <p:txBody>
          <a:bodyPr rtlCol="0"/>
          <a:lstStyle/>
          <a:p>
            <a:pPr rtl="0"/>
            <a:r>
              <a:rPr lang="pl-PL" dirty="0">
                <a:solidFill>
                  <a:schemeClr val="accent4"/>
                </a:solidFill>
              </a:rPr>
              <a:t>O Projekcie</a:t>
            </a:r>
          </a:p>
        </p:txBody>
      </p:sp>
      <p:pic>
        <p:nvPicPr>
          <p:cNvPr id="15" name="Obraz — symbol zastępczy 14" descr="Zbliżenie pielęgniarki">
            <a:extLst>
              <a:ext uri="{FF2B5EF4-FFF2-40B4-BE49-F238E27FC236}">
                <a16:creationId xmlns:a16="http://schemas.microsoft.com/office/drawing/2014/main" id="{D67D6F18-268F-4677-BF55-4B1B9EE4BF3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466726"/>
            <a:ext cx="6848474" cy="6391274"/>
          </a:xfrm>
        </p:spPr>
      </p:pic>
      <p:sp>
        <p:nvSpPr>
          <p:cNvPr id="24" name="Tekst — symbol zastępczy 23">
            <a:extLst>
              <a:ext uri="{FF2B5EF4-FFF2-40B4-BE49-F238E27FC236}">
                <a16:creationId xmlns:a16="http://schemas.microsoft.com/office/drawing/2014/main" id="{78FE74D7-D9BF-46B2-AB6D-79E819EB9A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24625" y="2164360"/>
            <a:ext cx="5172075" cy="2860646"/>
          </a:xfrm>
        </p:spPr>
        <p:txBody>
          <a:bodyPr rtlCol="0"/>
          <a:lstStyle/>
          <a:p>
            <a:pPr rtl="0"/>
            <a:r>
              <a:rPr lang="pl-PL" dirty="0"/>
              <a:t>Do naszej grupy zgłosiła się znana polska firma ubezpieczeniowa „</a:t>
            </a:r>
            <a:r>
              <a:rPr lang="pl-PL" dirty="0" err="1"/>
              <a:t>Kowalsky</a:t>
            </a:r>
            <a:r>
              <a:rPr lang="pl-PL" dirty="0"/>
              <a:t> </a:t>
            </a:r>
            <a:r>
              <a:rPr lang="pl-PL" dirty="0" err="1"/>
              <a:t>Insurance</a:t>
            </a:r>
            <a:r>
              <a:rPr lang="pl-PL" dirty="0"/>
              <a:t>”, która w związku ze swoją ekspansją na rynek Stanów Zjednoczonych Ameryki, poprosiła nas o analizę sektora ubezpieczeń zdrowotnych w USA oraz o przygotowanie aplikacji wyliczającej składkę ubezpieczenia na podstawie opracowanego modelu ML .</a:t>
            </a:r>
          </a:p>
          <a:p>
            <a:pPr rtl="0"/>
            <a:r>
              <a:rPr lang="pl-PL" dirty="0"/>
              <a:t>Projekt nazwaliśmy „</a:t>
            </a:r>
            <a:r>
              <a:rPr lang="pl-PL" dirty="0" err="1"/>
              <a:t>Rewarding</a:t>
            </a:r>
            <a:r>
              <a:rPr lang="pl-PL" dirty="0"/>
              <a:t> </a:t>
            </a:r>
            <a:r>
              <a:rPr lang="pl-PL" dirty="0" err="1"/>
              <a:t>Insurance</a:t>
            </a:r>
            <a:r>
              <a:rPr lang="pl-PL" dirty="0"/>
              <a:t>”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25757BAE-6FA5-4586-884C-EE994B1527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pPr rtl="0"/>
            <a:r>
              <a:rPr lang="pl-PL" dirty="0"/>
              <a:t>2022-05-29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BFC05956-052B-4302-8116-91423E8E7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pPr rtl="0"/>
            <a:r>
              <a:rPr lang="pl-PL" dirty="0"/>
              <a:t>REWARDING INSURANCE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231B5EF5-D35E-4241-92D4-3A816497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5750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ytuł 110">
            <a:extLst>
              <a:ext uri="{FF2B5EF4-FFF2-40B4-BE49-F238E27FC236}">
                <a16:creationId xmlns:a16="http://schemas.microsoft.com/office/drawing/2014/main" id="{27400555-FDF0-4051-BE1D-9F175795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574" y="658420"/>
            <a:ext cx="6408851" cy="665965"/>
          </a:xfrm>
        </p:spPr>
        <p:txBody>
          <a:bodyPr rtlCol="0"/>
          <a:lstStyle/>
          <a:p>
            <a:pPr algn="ctr" rtl="0"/>
            <a:r>
              <a:rPr lang="pl-PL" dirty="0">
                <a:solidFill>
                  <a:schemeClr val="accent4"/>
                </a:solidFill>
              </a:rPr>
              <a:t>WYZWANIA</a:t>
            </a:r>
          </a:p>
        </p:txBody>
      </p:sp>
      <p:sp>
        <p:nvSpPr>
          <p:cNvPr id="125" name="Tekst — symbol zastępczy 124">
            <a:extLst>
              <a:ext uri="{FF2B5EF4-FFF2-40B4-BE49-F238E27FC236}">
                <a16:creationId xmlns:a16="http://schemas.microsoft.com/office/drawing/2014/main" id="{24A06C02-7294-4961-8375-FFBAE150C3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2321396"/>
            <a:ext cx="3281555" cy="426393"/>
          </a:xfrm>
        </p:spPr>
        <p:txBody>
          <a:bodyPr rtlCol="0"/>
          <a:lstStyle/>
          <a:p>
            <a:pPr rtl="0"/>
            <a:r>
              <a:rPr lang="pl-PL" dirty="0"/>
              <a:t>Sektor ubezpieczeń</a:t>
            </a:r>
          </a:p>
        </p:txBody>
      </p:sp>
      <p:sp>
        <p:nvSpPr>
          <p:cNvPr id="124" name="Tekst — symbol zastępczy 123">
            <a:extLst>
              <a:ext uri="{FF2B5EF4-FFF2-40B4-BE49-F238E27FC236}">
                <a16:creationId xmlns:a16="http://schemas.microsoft.com/office/drawing/2014/main" id="{3190266D-0F33-45C1-99B6-88C3D275AB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700899"/>
            <a:ext cx="3281555" cy="1472693"/>
          </a:xfrm>
        </p:spPr>
        <p:txBody>
          <a:bodyPr rtlCol="0">
            <a:normAutofit/>
          </a:bodyPr>
          <a:lstStyle/>
          <a:p>
            <a:pPr rtl="0"/>
            <a:r>
              <a:rPr lang="pl-PL" dirty="0"/>
              <a:t>Nie znany dla nas sektor ubezpieczeń zdrowotnych USA</a:t>
            </a:r>
          </a:p>
        </p:txBody>
      </p:sp>
      <p:sp>
        <p:nvSpPr>
          <p:cNvPr id="129" name="Tekst — symbol zastępczy 128">
            <a:extLst>
              <a:ext uri="{FF2B5EF4-FFF2-40B4-BE49-F238E27FC236}">
                <a16:creationId xmlns:a16="http://schemas.microsoft.com/office/drawing/2014/main" id="{24CA3500-51E5-4AF6-9AE0-8124B5B6ECF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465159" y="2335733"/>
            <a:ext cx="3281555" cy="426393"/>
          </a:xfrm>
        </p:spPr>
        <p:txBody>
          <a:bodyPr rtlCol="0"/>
          <a:lstStyle/>
          <a:p>
            <a:pPr rtl="0"/>
            <a:r>
              <a:rPr lang="pl-PL" dirty="0"/>
              <a:t>Klienci i koszty leczenia</a:t>
            </a:r>
          </a:p>
        </p:txBody>
      </p:sp>
      <p:sp>
        <p:nvSpPr>
          <p:cNvPr id="128" name="Tekst — symbol zastępczy 127">
            <a:extLst>
              <a:ext uri="{FF2B5EF4-FFF2-40B4-BE49-F238E27FC236}">
                <a16:creationId xmlns:a16="http://schemas.microsoft.com/office/drawing/2014/main" id="{22FD1740-CC8B-4FB4-8039-C542AFD0838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65159" y="2715236"/>
            <a:ext cx="3281555" cy="1472693"/>
          </a:xfrm>
        </p:spPr>
        <p:txBody>
          <a:bodyPr rtlCol="0">
            <a:normAutofit/>
          </a:bodyPr>
          <a:lstStyle/>
          <a:p>
            <a:pPr rtl="0"/>
            <a:r>
              <a:rPr lang="pl-PL" sz="1300" dirty="0"/>
              <a:t>Znalezienie najlepszego modelu przewidującego koszty leczenia</a:t>
            </a:r>
          </a:p>
        </p:txBody>
      </p:sp>
      <p:sp>
        <p:nvSpPr>
          <p:cNvPr id="133" name="Tekst — symbol zastępczy 132">
            <a:extLst>
              <a:ext uri="{FF2B5EF4-FFF2-40B4-BE49-F238E27FC236}">
                <a16:creationId xmlns:a16="http://schemas.microsoft.com/office/drawing/2014/main" id="{BB833D39-612C-4855-AA0C-F37FEF73994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089832" y="2335733"/>
            <a:ext cx="3281555" cy="426393"/>
          </a:xfrm>
        </p:spPr>
        <p:txBody>
          <a:bodyPr rtlCol="0"/>
          <a:lstStyle/>
          <a:p>
            <a:pPr rtl="0"/>
            <a:r>
              <a:rPr lang="pl-PL" dirty="0"/>
              <a:t>Aplikacja</a:t>
            </a:r>
          </a:p>
        </p:txBody>
      </p:sp>
      <p:sp>
        <p:nvSpPr>
          <p:cNvPr id="132" name="Tekst — symbol zastępczy 131">
            <a:extLst>
              <a:ext uri="{FF2B5EF4-FFF2-40B4-BE49-F238E27FC236}">
                <a16:creationId xmlns:a16="http://schemas.microsoft.com/office/drawing/2014/main" id="{67591C3B-1BC3-4E5D-B720-AEE8A041865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089832" y="2715236"/>
            <a:ext cx="3281555" cy="3207582"/>
          </a:xfrm>
        </p:spPr>
        <p:txBody>
          <a:bodyPr rtlCol="0"/>
          <a:lstStyle/>
          <a:p>
            <a:pPr rtl="0"/>
            <a:r>
              <a:rPr lang="pl-PL" sz="1300" dirty="0"/>
              <a:t>Prosta w obsłudze aplikacja a zarazem wykorzystująca najbardziej złożone modele Machine Learning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7FB1AADE-B19E-418B-8245-970830BD4D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pPr rtl="0"/>
            <a:r>
              <a:rPr lang="pl-PL" dirty="0"/>
              <a:t>2022-05-29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52AE4C98-8D28-4E84-B804-8E35BF3EC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pPr rtl="0"/>
            <a:r>
              <a:rPr lang="pl-PL" dirty="0" err="1"/>
              <a:t>Rewarding</a:t>
            </a:r>
            <a:r>
              <a:rPr lang="pl-PL" dirty="0"/>
              <a:t> </a:t>
            </a:r>
            <a:r>
              <a:rPr lang="pl-PL" dirty="0" err="1"/>
              <a:t>insurance</a:t>
            </a:r>
            <a:endParaRPr lang="pl-PL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CB7C6ECA-F6C9-4E40-9615-903B54C7B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161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ytuł 112">
            <a:extLst>
              <a:ext uri="{FF2B5EF4-FFF2-40B4-BE49-F238E27FC236}">
                <a16:creationId xmlns:a16="http://schemas.microsoft.com/office/drawing/2014/main" id="{BFE2B5AB-A5E2-4E81-9A28-0F3EFE4B4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12738" y="3332624"/>
            <a:ext cx="4914534" cy="639195"/>
          </a:xfrm>
        </p:spPr>
        <p:txBody>
          <a:bodyPr rtlCol="0"/>
          <a:lstStyle/>
          <a:p>
            <a:pPr rtl="0"/>
            <a:r>
              <a:rPr lang="pl-PL" dirty="0">
                <a:solidFill>
                  <a:schemeClr val="accent4"/>
                </a:solidFill>
              </a:rPr>
              <a:t>Plan Działania</a:t>
            </a:r>
          </a:p>
        </p:txBody>
      </p:sp>
      <p:pic>
        <p:nvPicPr>
          <p:cNvPr id="70" name="Obraz — symbol zastępczy 69" descr="Opis sklepu">
            <a:extLst>
              <a:ext uri="{FF2B5EF4-FFF2-40B4-BE49-F238E27FC236}">
                <a16:creationId xmlns:a16="http://schemas.microsoft.com/office/drawing/2014/main" id="{C5BC0C3F-C9C6-43FA-BA19-88445A15FF31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414645" y="758825"/>
            <a:ext cx="599148" cy="600075"/>
          </a:xfrm>
        </p:spPr>
      </p:pic>
      <p:sp>
        <p:nvSpPr>
          <p:cNvPr id="106" name="Tekst — symbol zastępczy 105">
            <a:extLst>
              <a:ext uri="{FF2B5EF4-FFF2-40B4-BE49-F238E27FC236}">
                <a16:creationId xmlns:a16="http://schemas.microsoft.com/office/drawing/2014/main" id="{F602BA9F-64DF-443C-A15D-FB8E9129F1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14645" y="1388209"/>
            <a:ext cx="3281555" cy="426393"/>
          </a:xfrm>
        </p:spPr>
        <p:txBody>
          <a:bodyPr rtlCol="0"/>
          <a:lstStyle/>
          <a:p>
            <a:pPr rtl="0"/>
            <a:r>
              <a:rPr lang="pl-PL" dirty="0"/>
              <a:t>Wypełnienie luki rynkowej</a:t>
            </a:r>
          </a:p>
        </p:txBody>
      </p:sp>
      <p:sp>
        <p:nvSpPr>
          <p:cNvPr id="102" name="Tekst — symbol zastępczy 101">
            <a:extLst>
              <a:ext uri="{FF2B5EF4-FFF2-40B4-BE49-F238E27FC236}">
                <a16:creationId xmlns:a16="http://schemas.microsoft.com/office/drawing/2014/main" id="{87C9F3E7-849D-4701-91D9-6C693FCDFD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14645" y="1767713"/>
            <a:ext cx="3281555" cy="1125740"/>
          </a:xfrm>
        </p:spPr>
        <p:txBody>
          <a:bodyPr rtlCol="0"/>
          <a:lstStyle/>
          <a:p>
            <a:pPr rtl="0"/>
            <a:r>
              <a:rPr lang="pl-PL" dirty="0"/>
              <a:t>Analiza sektora ubezpieczeń USA, koszty ubezpieczenia</a:t>
            </a:r>
          </a:p>
        </p:txBody>
      </p:sp>
      <p:pic>
        <p:nvPicPr>
          <p:cNvPr id="73" name="Obraz — symbol zastępczy 72" descr="Opis świnki skarbonki">
            <a:extLst>
              <a:ext uri="{FF2B5EF4-FFF2-40B4-BE49-F238E27FC236}">
                <a16:creationId xmlns:a16="http://schemas.microsoft.com/office/drawing/2014/main" id="{171B782E-274D-43CA-B223-838F0D5ACED5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455222" y="3052146"/>
            <a:ext cx="599148" cy="600075"/>
          </a:xfrm>
        </p:spPr>
      </p:pic>
      <p:sp>
        <p:nvSpPr>
          <p:cNvPr id="108" name="Tekst — symbol zastępczy 107">
            <a:extLst>
              <a:ext uri="{FF2B5EF4-FFF2-40B4-BE49-F238E27FC236}">
                <a16:creationId xmlns:a16="http://schemas.microsoft.com/office/drawing/2014/main" id="{F91A931F-104A-4201-B572-DEAC49B6EA5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55222" y="3515594"/>
            <a:ext cx="3281555" cy="428891"/>
          </a:xfrm>
        </p:spPr>
        <p:txBody>
          <a:bodyPr rtlCol="0"/>
          <a:lstStyle/>
          <a:p>
            <a:pPr rtl="0"/>
            <a:r>
              <a:rPr lang="pl-PL" dirty="0"/>
              <a:t>Ograniczenie Strat</a:t>
            </a:r>
          </a:p>
        </p:txBody>
      </p:sp>
      <p:sp>
        <p:nvSpPr>
          <p:cNvPr id="104" name="Tekst — symbol zastępczy 103">
            <a:extLst>
              <a:ext uri="{FF2B5EF4-FFF2-40B4-BE49-F238E27FC236}">
                <a16:creationId xmlns:a16="http://schemas.microsoft.com/office/drawing/2014/main" id="{7A039369-92B6-432F-B823-6AAFAC1191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14645" y="3964548"/>
            <a:ext cx="3281555" cy="1713593"/>
          </a:xfrm>
        </p:spPr>
        <p:txBody>
          <a:bodyPr rtlCol="0">
            <a:normAutofit/>
          </a:bodyPr>
          <a:lstStyle/>
          <a:p>
            <a:pPr rtl="0"/>
            <a:r>
              <a:rPr lang="pl-PL" sz="1400" dirty="0"/>
              <a:t>Stworzenie, łatwej w użyciu aplikacji webowej, pozwalającej na podstawie zebranych od klienta informacji, wyliczenie składki ubezpieczenia zdrowotnego</a:t>
            </a:r>
            <a:endParaRPr lang="pl-PL" dirty="0"/>
          </a:p>
        </p:txBody>
      </p:sp>
      <p:pic>
        <p:nvPicPr>
          <p:cNvPr id="71" name="Obraz — symbol zastępczy 70" descr="Zarys grupy kobiet">
            <a:extLst>
              <a:ext uri="{FF2B5EF4-FFF2-40B4-BE49-F238E27FC236}">
                <a16:creationId xmlns:a16="http://schemas.microsoft.com/office/drawing/2014/main" id="{8737B8AB-109F-4DF2-8468-26ABD1CD1A97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077157" y="773142"/>
            <a:ext cx="599148" cy="600075"/>
          </a:xfrm>
        </p:spPr>
      </p:pic>
      <p:sp>
        <p:nvSpPr>
          <p:cNvPr id="107" name="Tekst — symbol zastępczy 106">
            <a:extLst>
              <a:ext uri="{FF2B5EF4-FFF2-40B4-BE49-F238E27FC236}">
                <a16:creationId xmlns:a16="http://schemas.microsoft.com/office/drawing/2014/main" id="{EE7D047E-59C2-45CD-92F2-D40EC13396D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072244" y="1388209"/>
            <a:ext cx="3281556" cy="426393"/>
          </a:xfrm>
        </p:spPr>
        <p:txBody>
          <a:bodyPr rtlCol="0"/>
          <a:lstStyle/>
          <a:p>
            <a:pPr rtl="0"/>
            <a:r>
              <a:rPr lang="pl-PL" dirty="0"/>
              <a:t>Docelowi odbiorcy</a:t>
            </a:r>
          </a:p>
        </p:txBody>
      </p:sp>
      <p:sp>
        <p:nvSpPr>
          <p:cNvPr id="103" name="Tekst — symbol zastępczy 102">
            <a:extLst>
              <a:ext uri="{FF2B5EF4-FFF2-40B4-BE49-F238E27FC236}">
                <a16:creationId xmlns:a16="http://schemas.microsoft.com/office/drawing/2014/main" id="{646AF0A1-85BB-4AA7-A21D-31E3ACA4E4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72244" y="1767713"/>
            <a:ext cx="3281556" cy="2176772"/>
          </a:xfrm>
        </p:spPr>
        <p:txBody>
          <a:bodyPr rtlCol="0"/>
          <a:lstStyle/>
          <a:p>
            <a:pPr rtl="0"/>
            <a:r>
              <a:rPr lang="pl-PL" sz="1400" dirty="0"/>
              <a:t>Na podstawie dostarczonej przez korporację „</a:t>
            </a:r>
            <a:r>
              <a:rPr lang="pl-PL" sz="1400" dirty="0" err="1"/>
              <a:t>Kowalsky</a:t>
            </a:r>
            <a:r>
              <a:rPr lang="pl-PL" sz="1400" dirty="0"/>
              <a:t> </a:t>
            </a:r>
            <a:r>
              <a:rPr lang="pl-PL" sz="1400" dirty="0" err="1"/>
              <a:t>Insurance</a:t>
            </a:r>
            <a:r>
              <a:rPr lang="pl-PL" sz="1400" dirty="0"/>
              <a:t>” „obszernej” bazy danych z kosztami leczenia ubezpieczonych, stworzenie modelu przewidującego koszty leczenia potencjalnego klienta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2998B4C9-559E-4482-B57E-1FC2E444FB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pPr rtl="0"/>
            <a:r>
              <a:rPr lang="pl-PL" dirty="0"/>
              <a:t>2022-05-29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16AD95C1-F665-4F74-A306-5BD09EA20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pPr rtl="0"/>
            <a:r>
              <a:rPr lang="pl-PL" dirty="0" err="1"/>
              <a:t>Rewarding</a:t>
            </a:r>
            <a:r>
              <a:rPr lang="pl-PL" dirty="0"/>
              <a:t> </a:t>
            </a:r>
            <a:r>
              <a:rPr lang="pl-PL" dirty="0" err="1"/>
              <a:t>Insurance</a:t>
            </a:r>
            <a:endParaRPr lang="pl-PL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A2AC6252-4303-4C45-9EC4-303A08CB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/>
              <a:t>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8177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ytuł 84">
            <a:extLst>
              <a:ext uri="{FF2B5EF4-FFF2-40B4-BE49-F238E27FC236}">
                <a16:creationId xmlns:a16="http://schemas.microsoft.com/office/drawing/2014/main" id="{583A8370-72B5-4ECE-B5E0-5B47654B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>
                <a:solidFill>
                  <a:schemeClr val="accent4"/>
                </a:solidFill>
              </a:rPr>
              <a:t>Omówienie produktu</a:t>
            </a:r>
          </a:p>
        </p:txBody>
      </p:sp>
      <p:pic>
        <p:nvPicPr>
          <p:cNvPr id="79" name="Obraz — symbol zastępczy 78" descr="Zbliżenie komórek pod mikroskopem">
            <a:extLst>
              <a:ext uri="{FF2B5EF4-FFF2-40B4-BE49-F238E27FC236}">
                <a16:creationId xmlns:a16="http://schemas.microsoft.com/office/drawing/2014/main" id="{BBC72E1D-69D7-4CA2-B6AD-180B8084D75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66725"/>
            <a:ext cx="4858139" cy="5924550"/>
          </a:xfrm>
        </p:spPr>
      </p:pic>
      <p:sp>
        <p:nvSpPr>
          <p:cNvPr id="69" name="Tekst — symbol zastępczy 68">
            <a:extLst>
              <a:ext uri="{FF2B5EF4-FFF2-40B4-BE49-F238E27FC236}">
                <a16:creationId xmlns:a16="http://schemas.microsoft.com/office/drawing/2014/main" id="{D5A5B5EE-B963-4A0A-AB3C-8CDDDE24B8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98135" y="2176946"/>
            <a:ext cx="2824355" cy="581530"/>
          </a:xfrm>
        </p:spPr>
        <p:txBody>
          <a:bodyPr rtlCol="0"/>
          <a:lstStyle/>
          <a:p>
            <a:pPr rtl="0"/>
            <a:r>
              <a:rPr lang="pl-PL"/>
              <a:t>Unikatowy</a:t>
            </a:r>
          </a:p>
        </p:txBody>
      </p:sp>
      <p:sp>
        <p:nvSpPr>
          <p:cNvPr id="68" name="Tekst — symbol zastępczy 67">
            <a:extLst>
              <a:ext uri="{FF2B5EF4-FFF2-40B4-BE49-F238E27FC236}">
                <a16:creationId xmlns:a16="http://schemas.microsoft.com/office/drawing/2014/main" id="{261BE4C3-90A1-4FC4-93CA-BF3A80B863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98135" y="2759613"/>
            <a:ext cx="2824355" cy="1117566"/>
          </a:xfrm>
        </p:spPr>
        <p:txBody>
          <a:bodyPr rtlCol="0"/>
          <a:lstStyle/>
          <a:p>
            <a:pPr rtl="0"/>
            <a:r>
              <a:rPr lang="pl-PL" dirty="0"/>
              <a:t>Jedyny produkt przeznaczony wyłącznie dla branży Ubezpieczeniowej</a:t>
            </a:r>
          </a:p>
        </p:txBody>
      </p:sp>
      <p:sp>
        <p:nvSpPr>
          <p:cNvPr id="73" name="Tekst — symbol zastępczy 72">
            <a:extLst>
              <a:ext uri="{FF2B5EF4-FFF2-40B4-BE49-F238E27FC236}">
                <a16:creationId xmlns:a16="http://schemas.microsoft.com/office/drawing/2014/main" id="{026DDC61-3AC5-449B-8C25-482F5510466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598135" y="4129479"/>
            <a:ext cx="2824355" cy="581530"/>
          </a:xfrm>
        </p:spPr>
        <p:txBody>
          <a:bodyPr rtlCol="0"/>
          <a:lstStyle/>
          <a:p>
            <a:pPr rtl="0"/>
            <a:r>
              <a:rPr lang="pl-PL" dirty="0"/>
              <a:t>Sprawdzony</a:t>
            </a:r>
          </a:p>
        </p:txBody>
      </p:sp>
      <p:sp>
        <p:nvSpPr>
          <p:cNvPr id="72" name="Tekst — symbol zastępczy 71">
            <a:extLst>
              <a:ext uri="{FF2B5EF4-FFF2-40B4-BE49-F238E27FC236}">
                <a16:creationId xmlns:a16="http://schemas.microsoft.com/office/drawing/2014/main" id="{5CC67B51-3695-40FC-B51D-1CD99DF162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98135" y="4712146"/>
            <a:ext cx="2824355" cy="1117566"/>
          </a:xfrm>
        </p:spPr>
        <p:txBody>
          <a:bodyPr rtlCol="0"/>
          <a:lstStyle/>
          <a:p>
            <a:pPr rtl="0"/>
            <a:r>
              <a:rPr lang="pl-PL" dirty="0"/>
              <a:t>Przeprowadzono testy z wykorzystaniem wielu modeli</a:t>
            </a:r>
          </a:p>
        </p:txBody>
      </p:sp>
      <p:sp>
        <p:nvSpPr>
          <p:cNvPr id="71" name="Tekst — symbol zastępczy 70">
            <a:extLst>
              <a:ext uri="{FF2B5EF4-FFF2-40B4-BE49-F238E27FC236}">
                <a16:creationId xmlns:a16="http://schemas.microsoft.com/office/drawing/2014/main" id="{79406243-F21B-4811-AE74-DA58E3665F0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845966" y="2176946"/>
            <a:ext cx="2595758" cy="581530"/>
          </a:xfrm>
        </p:spPr>
        <p:txBody>
          <a:bodyPr rtlCol="0"/>
          <a:lstStyle/>
          <a:p>
            <a:pPr rtl="0"/>
            <a:r>
              <a:rPr lang="pl-PL" dirty="0"/>
              <a:t>Pierwszy na rynku</a:t>
            </a:r>
          </a:p>
        </p:txBody>
      </p:sp>
      <p:sp>
        <p:nvSpPr>
          <p:cNvPr id="70" name="Tekst — symbol zastępczy 69">
            <a:extLst>
              <a:ext uri="{FF2B5EF4-FFF2-40B4-BE49-F238E27FC236}">
                <a16:creationId xmlns:a16="http://schemas.microsoft.com/office/drawing/2014/main" id="{25C9712B-794E-4F23-928A-FFCA310FE74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45966" y="2759613"/>
            <a:ext cx="2595758" cy="1117566"/>
          </a:xfrm>
        </p:spPr>
        <p:txBody>
          <a:bodyPr rtlCol="0"/>
          <a:lstStyle/>
          <a:p>
            <a:pPr rtl="0"/>
            <a:r>
              <a:rPr lang="pl-PL" dirty="0"/>
              <a:t>Pierwszy produkt, który jest łatwy w użyciu</a:t>
            </a:r>
          </a:p>
        </p:txBody>
      </p:sp>
      <p:sp>
        <p:nvSpPr>
          <p:cNvPr id="75" name="Tekst — symbol zastępczy 74">
            <a:extLst>
              <a:ext uri="{FF2B5EF4-FFF2-40B4-BE49-F238E27FC236}">
                <a16:creationId xmlns:a16="http://schemas.microsoft.com/office/drawing/2014/main" id="{205C921F-FFBE-48CD-9E47-0AF86467AC9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845966" y="4129479"/>
            <a:ext cx="2595758" cy="581530"/>
          </a:xfrm>
        </p:spPr>
        <p:txBody>
          <a:bodyPr rtlCol="0"/>
          <a:lstStyle/>
          <a:p>
            <a:pPr rtl="0"/>
            <a:r>
              <a:rPr lang="pl-PL" dirty="0"/>
              <a:t>Autentyczny</a:t>
            </a:r>
          </a:p>
        </p:txBody>
      </p:sp>
      <p:sp>
        <p:nvSpPr>
          <p:cNvPr id="74" name="Tekst — symbol zastępczy 73">
            <a:extLst>
              <a:ext uri="{FF2B5EF4-FFF2-40B4-BE49-F238E27FC236}">
                <a16:creationId xmlns:a16="http://schemas.microsoft.com/office/drawing/2014/main" id="{CDF4F5AB-B79A-4FAC-8AAF-D1AE5176A9D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45966" y="4712146"/>
            <a:ext cx="2595758" cy="1117566"/>
          </a:xfrm>
        </p:spPr>
        <p:txBody>
          <a:bodyPr rtlCol="0"/>
          <a:lstStyle/>
          <a:p>
            <a:pPr rtl="0"/>
            <a:r>
              <a:rPr lang="pl-PL" dirty="0"/>
              <a:t>Zaprojektowany przez ekspertów z branży </a:t>
            </a:r>
            <a:r>
              <a:rPr lang="pl-PL" dirty="0" err="1"/>
              <a:t>DataScience</a:t>
            </a:r>
            <a:endParaRPr lang="pl-PL" dirty="0"/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1057F3FD-3004-40DE-B48F-5B3CB1567F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pPr rtl="0"/>
            <a:r>
              <a:rPr lang="pl-PL" dirty="0"/>
              <a:t>2022-05-29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3FD8B4B9-2FC5-4962-A892-85B758FE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pPr rtl="0"/>
            <a:r>
              <a:rPr lang="pl-PL" dirty="0" err="1"/>
              <a:t>Rewarding</a:t>
            </a:r>
            <a:r>
              <a:rPr lang="pl-PL" dirty="0"/>
              <a:t> </a:t>
            </a:r>
            <a:r>
              <a:rPr lang="pl-PL" dirty="0" err="1"/>
              <a:t>Insurance</a:t>
            </a:r>
            <a:endParaRPr lang="pl-PL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F637CBF2-4176-4C56-8824-858FA51A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88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Obraz — symbol zastępczy 31" descr="Zbliżenie pipety upuszczającej kroplę płynu do małego słoja">
            <a:extLst>
              <a:ext uri="{FF2B5EF4-FFF2-40B4-BE49-F238E27FC236}">
                <a16:creationId xmlns:a16="http://schemas.microsoft.com/office/drawing/2014/main" id="{891E6FF4-A9FA-410B-9EF7-893DEF4A923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>
          <a:xfrm>
            <a:off x="3000375" y="466724"/>
            <a:ext cx="9191625" cy="6391275"/>
          </a:xfrm>
        </p:spPr>
      </p:pic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DA8A598A-06FD-432A-889F-8AB629A5BE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pPr rtl="0"/>
            <a:r>
              <a:rPr lang="pl-PL" dirty="0"/>
              <a:t>2022-05-29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1DB7BC7A-6966-402B-B6D1-D650CA0F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pPr rtl="0"/>
            <a:r>
              <a:rPr lang="pl-PL" dirty="0" err="1"/>
              <a:t>Rewarding</a:t>
            </a:r>
            <a:r>
              <a:rPr lang="pl-PL" dirty="0"/>
              <a:t> </a:t>
            </a:r>
            <a:r>
              <a:rPr lang="pl-PL" dirty="0" err="1"/>
              <a:t>insurance</a:t>
            </a:r>
            <a:endParaRPr lang="pl-PL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52D9679C-0ECA-4D9C-8BCA-A8E87067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/>
              <a:t>6</a:t>
            </a:fld>
            <a:endParaRPr lang="pl-PL"/>
          </a:p>
        </p:txBody>
      </p: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3B8E3A6F-FAD5-4EAB-A050-6ED2FB78FB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2133" y="3384898"/>
            <a:ext cx="3519487" cy="1588392"/>
          </a:xfrm>
        </p:spPr>
        <p:txBody>
          <a:bodyPr rtlCol="0"/>
          <a:lstStyle/>
          <a:p>
            <a:pPr rtl="0"/>
            <a:r>
              <a:rPr lang="pl-PL" dirty="0"/>
              <a:t>Proste i wydajne korzystanie</a:t>
            </a:r>
          </a:p>
          <a:p>
            <a:pPr rtl="0"/>
            <a:r>
              <a:rPr lang="pl-PL" dirty="0"/>
              <a:t>Łatwy dostęp do obsługi klienta</a:t>
            </a:r>
          </a:p>
          <a:p>
            <a:pPr rtl="0"/>
            <a:r>
              <a:rPr lang="pl-PL" dirty="0"/>
              <a:t>Szybkie wyliczenie składki online </a:t>
            </a:r>
          </a:p>
        </p:txBody>
      </p:sp>
      <p:sp>
        <p:nvSpPr>
          <p:cNvPr id="25" name="Tytuł 24">
            <a:extLst>
              <a:ext uri="{FF2B5EF4-FFF2-40B4-BE49-F238E27FC236}">
                <a16:creationId xmlns:a16="http://schemas.microsoft.com/office/drawing/2014/main" id="{71B9304F-AE92-4F6B-85E5-32A85A55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518" y="2211168"/>
            <a:ext cx="5829300" cy="662096"/>
          </a:xfrm>
        </p:spPr>
        <p:txBody>
          <a:bodyPr rtlCol="0"/>
          <a:lstStyle/>
          <a:p>
            <a:pPr rtl="0"/>
            <a:r>
              <a:rPr lang="pl-PL" dirty="0">
                <a:solidFill>
                  <a:schemeClr val="accent4"/>
                </a:solidFill>
              </a:rPr>
              <a:t>Korzyści z produktu</a:t>
            </a:r>
          </a:p>
        </p:txBody>
      </p:sp>
    </p:spTree>
    <p:extLst>
      <p:ext uri="{BB962C8B-B14F-4D97-AF65-F5344CB8AC3E}">
        <p14:creationId xmlns:p14="http://schemas.microsoft.com/office/powerpoint/2010/main" val="988365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az — symbol zastępczy 11" descr="Osoba patrząca na ekran komputera&#10;">
            <a:extLst>
              <a:ext uri="{FF2B5EF4-FFF2-40B4-BE49-F238E27FC236}">
                <a16:creationId xmlns:a16="http://schemas.microsoft.com/office/drawing/2014/main" id="{EACF9A43-5E16-41F1-82E2-77469D7E3D6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725" y="466725"/>
            <a:ext cx="11258550" cy="5924550"/>
          </a:xfrm>
        </p:spPr>
      </p:pic>
      <p:sp>
        <p:nvSpPr>
          <p:cNvPr id="5" name="Tytuł 4">
            <a:extLst>
              <a:ext uri="{FF2B5EF4-FFF2-40B4-BE49-F238E27FC236}">
                <a16:creationId xmlns:a16="http://schemas.microsoft.com/office/drawing/2014/main" id="{270115D3-F5ED-4220-BDFD-9D87A29F2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3001020"/>
            <a:ext cx="11258550" cy="938559"/>
          </a:xfrm>
        </p:spPr>
        <p:txBody>
          <a:bodyPr rtlCol="0"/>
          <a:lstStyle/>
          <a:p>
            <a:pPr rtl="0"/>
            <a:r>
              <a:rPr lang="pl-PL" dirty="0">
                <a:solidFill>
                  <a:schemeClr val="accent4"/>
                </a:solidFill>
              </a:rPr>
              <a:t>Informacje ogólne o Produkcie</a:t>
            </a:r>
          </a:p>
        </p:txBody>
      </p:sp>
    </p:spTree>
    <p:extLst>
      <p:ext uri="{BB962C8B-B14F-4D97-AF65-F5344CB8AC3E}">
        <p14:creationId xmlns:p14="http://schemas.microsoft.com/office/powerpoint/2010/main" val="3337808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Obraz — symbol zastępczy 23" descr="Zbliżenie stetoskopu">
            <a:extLst>
              <a:ext uri="{FF2B5EF4-FFF2-40B4-BE49-F238E27FC236}">
                <a16:creationId xmlns:a16="http://schemas.microsoft.com/office/drawing/2014/main" id="{DD2F3F3D-99FE-4AB9-BE87-81D580BFC2E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" y="466725"/>
            <a:ext cx="6096000" cy="5924550"/>
          </a:xfrm>
        </p:spPr>
      </p:pic>
      <p:sp>
        <p:nvSpPr>
          <p:cNvPr id="45" name="Tytuł 44">
            <a:extLst>
              <a:ext uri="{FF2B5EF4-FFF2-40B4-BE49-F238E27FC236}">
                <a16:creationId xmlns:a16="http://schemas.microsoft.com/office/drawing/2014/main" id="{56DDD3FB-981D-46B3-9DF6-1D5D6429B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>
                <a:solidFill>
                  <a:schemeClr val="accent4"/>
                </a:solidFill>
              </a:rPr>
              <a:t>Analiza Rynku</a:t>
            </a:r>
          </a:p>
        </p:txBody>
      </p:sp>
      <p:sp>
        <p:nvSpPr>
          <p:cNvPr id="15" name="Tekst — symbol zastępczy 14">
            <a:extLst>
              <a:ext uri="{FF2B5EF4-FFF2-40B4-BE49-F238E27FC236}">
                <a16:creationId xmlns:a16="http://schemas.microsoft.com/office/drawing/2014/main" id="{6D400E89-A3FC-4A30-90D4-896304E917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34200" y="1311000"/>
            <a:ext cx="4419600" cy="356749"/>
          </a:xfrm>
        </p:spPr>
        <p:txBody>
          <a:bodyPr rtlCol="0"/>
          <a:lstStyle/>
          <a:p>
            <a:pPr rtl="0"/>
            <a:r>
              <a:rPr lang="pl-PL" dirty="0"/>
              <a:t>Liczba hospitalizacji w 2017</a:t>
            </a:r>
          </a:p>
        </p:txBody>
      </p:sp>
      <p:sp>
        <p:nvSpPr>
          <p:cNvPr id="14" name="Tekst — symbol zastępczy 13">
            <a:extLst>
              <a:ext uri="{FF2B5EF4-FFF2-40B4-BE49-F238E27FC236}">
                <a16:creationId xmlns:a16="http://schemas.microsoft.com/office/drawing/2014/main" id="{0321A7BC-BAD6-4CBA-9AD5-2AD73F8A426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34200" y="1693145"/>
            <a:ext cx="4419600" cy="999721"/>
          </a:xfrm>
        </p:spPr>
        <p:txBody>
          <a:bodyPr rtlCol="0"/>
          <a:lstStyle/>
          <a:p>
            <a:pPr rtl="0"/>
            <a:r>
              <a:rPr lang="pl-PL" dirty="0"/>
              <a:t>Analiza rynku ubezpieczeń zdrowotnych USA wykazała, iż 6.5% ubezpieczonych jest przynajmniej raz lub hospitalizowana </a:t>
            </a:r>
          </a:p>
        </p:txBody>
      </p:sp>
      <p:sp>
        <p:nvSpPr>
          <p:cNvPr id="17" name="Tekst — symbol zastępczy 16">
            <a:extLst>
              <a:ext uri="{FF2B5EF4-FFF2-40B4-BE49-F238E27FC236}">
                <a16:creationId xmlns:a16="http://schemas.microsoft.com/office/drawing/2014/main" id="{711776CC-28DB-4411-A56D-DE696A6835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34200" y="3181924"/>
            <a:ext cx="4419600" cy="550870"/>
          </a:xfrm>
        </p:spPr>
        <p:txBody>
          <a:bodyPr rtlCol="0">
            <a:normAutofit/>
          </a:bodyPr>
          <a:lstStyle/>
          <a:p>
            <a:pPr rtl="0"/>
            <a:r>
              <a:rPr lang="pl-PL" dirty="0"/>
              <a:t>konkurencja</a:t>
            </a:r>
          </a:p>
        </p:txBody>
      </p:sp>
      <p:sp>
        <p:nvSpPr>
          <p:cNvPr id="16" name="Tekst — symbol zastępczy 15">
            <a:extLst>
              <a:ext uri="{FF2B5EF4-FFF2-40B4-BE49-F238E27FC236}">
                <a16:creationId xmlns:a16="http://schemas.microsoft.com/office/drawing/2014/main" id="{C13A8B1A-034D-495C-BF80-E42F8306CF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34200" y="3732794"/>
            <a:ext cx="4419600" cy="642075"/>
          </a:xfrm>
        </p:spPr>
        <p:txBody>
          <a:bodyPr rtlCol="0">
            <a:normAutofit/>
          </a:bodyPr>
          <a:lstStyle/>
          <a:p>
            <a:pPr rtl="0"/>
            <a:r>
              <a:rPr lang="pl-PL" dirty="0"/>
              <a:t>Konkurencja w 2017 roku utrzymywała stawki na poziomie 500 USD</a:t>
            </a:r>
          </a:p>
        </p:txBody>
      </p:sp>
      <p:sp>
        <p:nvSpPr>
          <p:cNvPr id="19" name="Tekst — symbol zastępczy 18">
            <a:extLst>
              <a:ext uri="{FF2B5EF4-FFF2-40B4-BE49-F238E27FC236}">
                <a16:creationId xmlns:a16="http://schemas.microsoft.com/office/drawing/2014/main" id="{2DA6ADCE-FA69-48D8-9057-62E7F0213EB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34200" y="4757015"/>
            <a:ext cx="4419600" cy="550870"/>
          </a:xfrm>
        </p:spPr>
        <p:txBody>
          <a:bodyPr rtlCol="0">
            <a:normAutofit/>
          </a:bodyPr>
          <a:lstStyle/>
          <a:p>
            <a:pPr rtl="0"/>
            <a:r>
              <a:rPr lang="pl-PL" dirty="0"/>
              <a:t>Źródło</a:t>
            </a:r>
          </a:p>
        </p:txBody>
      </p:sp>
      <p:sp>
        <p:nvSpPr>
          <p:cNvPr id="18" name="Tekst — symbol zastępczy 17">
            <a:extLst>
              <a:ext uri="{FF2B5EF4-FFF2-40B4-BE49-F238E27FC236}">
                <a16:creationId xmlns:a16="http://schemas.microsoft.com/office/drawing/2014/main" id="{CF182DD3-EA3E-4EF6-BDC1-42B8FA257A7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34200" y="5307885"/>
            <a:ext cx="4419600" cy="642075"/>
          </a:xfrm>
        </p:spPr>
        <p:txBody>
          <a:bodyPr rtlCol="0">
            <a:normAutofit/>
          </a:bodyPr>
          <a:lstStyle/>
          <a:p>
            <a:pPr rtl="0"/>
            <a:r>
              <a:rPr lang="pl-PL" dirty="0"/>
              <a:t>www.statista.com</a:t>
            </a:r>
          </a:p>
        </p:txBody>
      </p:sp>
      <p:sp>
        <p:nvSpPr>
          <p:cNvPr id="20" name="Data — symbol zastępczy 19">
            <a:extLst>
              <a:ext uri="{FF2B5EF4-FFF2-40B4-BE49-F238E27FC236}">
                <a16:creationId xmlns:a16="http://schemas.microsoft.com/office/drawing/2014/main" id="{809A94BE-80ED-4291-814B-FD0FF1BD18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pPr rtl="0"/>
            <a:r>
              <a:rPr lang="pl-PL" dirty="0"/>
              <a:t>2022-05-29</a:t>
            </a:r>
          </a:p>
        </p:txBody>
      </p:sp>
      <p:sp>
        <p:nvSpPr>
          <p:cNvPr id="21" name="Stopka — symbol zastępczy 20">
            <a:extLst>
              <a:ext uri="{FF2B5EF4-FFF2-40B4-BE49-F238E27FC236}">
                <a16:creationId xmlns:a16="http://schemas.microsoft.com/office/drawing/2014/main" id="{94EE481C-D029-498C-ADD0-63AB510C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pPr rtl="0"/>
            <a:r>
              <a:rPr lang="pl-PL" dirty="0" err="1"/>
              <a:t>Rewarding</a:t>
            </a:r>
            <a:r>
              <a:rPr lang="pl-PL" dirty="0"/>
              <a:t> </a:t>
            </a:r>
            <a:r>
              <a:rPr lang="pl-PL" dirty="0" err="1"/>
              <a:t>insurance</a:t>
            </a:r>
            <a:endParaRPr lang="pl-PL" dirty="0"/>
          </a:p>
        </p:txBody>
      </p:sp>
      <p:sp>
        <p:nvSpPr>
          <p:cNvPr id="22" name="Numer slajdu — symbol zastępczy 21">
            <a:extLst>
              <a:ext uri="{FF2B5EF4-FFF2-40B4-BE49-F238E27FC236}">
                <a16:creationId xmlns:a16="http://schemas.microsoft.com/office/drawing/2014/main" id="{D83D237B-5C8E-4573-85F9-91EC63F3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/>
              <a:t>8</a:t>
            </a:fld>
            <a:endParaRPr lang="pl-PL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EBA28BED-59FF-DFAE-0FA1-86CC1CCCB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10" y="1984131"/>
            <a:ext cx="5805182" cy="306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313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ytuł 44">
            <a:extLst>
              <a:ext uri="{FF2B5EF4-FFF2-40B4-BE49-F238E27FC236}">
                <a16:creationId xmlns:a16="http://schemas.microsoft.com/office/drawing/2014/main" id="{C1422C90-427C-4AD4-97AD-6B9853B23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739905" y="2917618"/>
            <a:ext cx="5719734" cy="1031781"/>
          </a:xfrm>
        </p:spPr>
        <p:txBody>
          <a:bodyPr rtlCol="0"/>
          <a:lstStyle/>
          <a:p>
            <a:pPr rtl="0"/>
            <a:r>
              <a:rPr lang="pl-PL" dirty="0">
                <a:solidFill>
                  <a:schemeClr val="accent4"/>
                </a:solidFill>
              </a:rPr>
              <a:t>Przegląd</a:t>
            </a:r>
            <a:r>
              <a:rPr lang="pl-PL" dirty="0"/>
              <a:t> </a:t>
            </a:r>
            <a:r>
              <a:rPr lang="pl-PL" dirty="0">
                <a:solidFill>
                  <a:schemeClr val="accent4"/>
                </a:solidFill>
              </a:rPr>
              <a:t>danych przekazanych</a:t>
            </a:r>
          </a:p>
        </p:txBody>
      </p:sp>
      <p:pic>
        <p:nvPicPr>
          <p:cNvPr id="17" name="Obraz — symbol zastępczy 16" descr="Osoba trzymająca dziecko, gdy lekarz słucha serca">
            <a:extLst>
              <a:ext uri="{FF2B5EF4-FFF2-40B4-BE49-F238E27FC236}">
                <a16:creationId xmlns:a16="http://schemas.microsoft.com/office/drawing/2014/main" id="{CB1FCAEC-7B83-4519-9EF3-BA0E904C31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969139" y="425754"/>
            <a:ext cx="1724814" cy="1575717"/>
          </a:xfrm>
        </p:spPr>
      </p:pic>
      <p:sp>
        <p:nvSpPr>
          <p:cNvPr id="24" name="Tekst — symbol zastępczy 23">
            <a:extLst>
              <a:ext uri="{FF2B5EF4-FFF2-40B4-BE49-F238E27FC236}">
                <a16:creationId xmlns:a16="http://schemas.microsoft.com/office/drawing/2014/main" id="{7B521B55-CA93-422E-A413-4F38F20BA18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498048" y="746129"/>
            <a:ext cx="3130824" cy="426393"/>
          </a:xfrm>
        </p:spPr>
        <p:txBody>
          <a:bodyPr rtlCol="0" anchor="t"/>
          <a:lstStyle/>
          <a:p>
            <a:pPr rtl="0"/>
            <a:r>
              <a:rPr lang="pl-PL" dirty="0"/>
              <a:t>Analiza danych</a:t>
            </a:r>
          </a:p>
        </p:txBody>
      </p:sp>
      <p:sp>
        <p:nvSpPr>
          <p:cNvPr id="23" name="Tekst — symbol zastępczy 22">
            <a:extLst>
              <a:ext uri="{FF2B5EF4-FFF2-40B4-BE49-F238E27FC236}">
                <a16:creationId xmlns:a16="http://schemas.microsoft.com/office/drawing/2014/main" id="{98221D68-CEED-411C-AC3A-7A72C437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98048" y="1125633"/>
            <a:ext cx="3130824" cy="1192694"/>
          </a:xfrm>
        </p:spPr>
        <p:txBody>
          <a:bodyPr rtlCol="0">
            <a:normAutofit/>
          </a:bodyPr>
          <a:lstStyle/>
          <a:p>
            <a:pPr rtl="0"/>
            <a:r>
              <a:rPr lang="pl-PL" dirty="0"/>
              <a:t>Nasze doświadczenie pozwoliło przefiltrować dane w ten sposób by wybrać te najbardziej potrzebne do stworzenia modelu</a:t>
            </a:r>
          </a:p>
        </p:txBody>
      </p:sp>
      <p:sp>
        <p:nvSpPr>
          <p:cNvPr id="28" name="Tekst — symbol zastępczy 27">
            <a:extLst>
              <a:ext uri="{FF2B5EF4-FFF2-40B4-BE49-F238E27FC236}">
                <a16:creationId xmlns:a16="http://schemas.microsoft.com/office/drawing/2014/main" id="{721A5EF9-E3DB-4CA4-93F3-39B1B8D5E28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98048" y="2584749"/>
            <a:ext cx="3130824" cy="426393"/>
          </a:xfrm>
        </p:spPr>
        <p:txBody>
          <a:bodyPr rtlCol="0" anchor="t"/>
          <a:lstStyle/>
          <a:p>
            <a:pPr rtl="0"/>
            <a:r>
              <a:rPr lang="pl-PL" dirty="0"/>
              <a:t>Wybór danych</a:t>
            </a:r>
          </a:p>
        </p:txBody>
      </p:sp>
      <p:sp>
        <p:nvSpPr>
          <p:cNvPr id="27" name="Tekst — symbol zastępczy 26">
            <a:extLst>
              <a:ext uri="{FF2B5EF4-FFF2-40B4-BE49-F238E27FC236}">
                <a16:creationId xmlns:a16="http://schemas.microsoft.com/office/drawing/2014/main" id="{C076F9C5-3B11-41F8-AE36-0DAED232278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98047" y="2964253"/>
            <a:ext cx="3130823" cy="1106662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l-PL" dirty="0"/>
              <a:t>Uznaliśmy że w naszym modelu wykorzystamy takie kolumny jak : wiek, płeć, </a:t>
            </a:r>
            <a:r>
              <a:rPr lang="pl-PL" dirty="0" err="1"/>
              <a:t>bmi</a:t>
            </a:r>
            <a:r>
              <a:rPr lang="pl-PL" dirty="0"/>
              <a:t>, czy palący, region zamieszkania i koszty leczenia szpitalnego</a:t>
            </a:r>
          </a:p>
        </p:txBody>
      </p:sp>
      <p:sp>
        <p:nvSpPr>
          <p:cNvPr id="26" name="Tekst — symbol zastępczy 25">
            <a:extLst>
              <a:ext uri="{FF2B5EF4-FFF2-40B4-BE49-F238E27FC236}">
                <a16:creationId xmlns:a16="http://schemas.microsoft.com/office/drawing/2014/main" id="{A3F19829-ECF0-478F-BED1-112739B393C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498048" y="4537966"/>
            <a:ext cx="3130824" cy="344188"/>
          </a:xfrm>
        </p:spPr>
        <p:txBody>
          <a:bodyPr rtlCol="0" anchor="t"/>
          <a:lstStyle/>
          <a:p>
            <a:pPr rtl="0"/>
            <a:r>
              <a:rPr lang="pl-PL" dirty="0"/>
              <a:t>źródło</a:t>
            </a:r>
          </a:p>
        </p:txBody>
      </p:sp>
      <p:sp>
        <p:nvSpPr>
          <p:cNvPr id="25" name="Tekst — symbol zastępczy 24">
            <a:extLst>
              <a:ext uri="{FF2B5EF4-FFF2-40B4-BE49-F238E27FC236}">
                <a16:creationId xmlns:a16="http://schemas.microsoft.com/office/drawing/2014/main" id="{50EBA51D-BA19-453B-856F-01148078D94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498047" y="4882154"/>
            <a:ext cx="3498209" cy="344187"/>
          </a:xfrm>
        </p:spPr>
        <p:txBody>
          <a:bodyPr rtlCol="0">
            <a:noAutofit/>
          </a:bodyPr>
          <a:lstStyle/>
          <a:p>
            <a:pPr rtl="0"/>
            <a:r>
              <a:rPr lang="pl-PL" sz="1100" dirty="0">
                <a:hlinkClick r:id="rId4"/>
              </a:rPr>
              <a:t>www.kaggle.com/datasets/awaiskaggler/insurance-csv</a:t>
            </a:r>
            <a:endParaRPr lang="pl-PL" sz="1100" dirty="0"/>
          </a:p>
          <a:p>
            <a:pPr rtl="0"/>
            <a:r>
              <a:rPr lang="pl-PL" sz="1100" dirty="0"/>
              <a:t>1338 rekordów</a:t>
            </a:r>
          </a:p>
          <a:p>
            <a:pPr rtl="0"/>
            <a:r>
              <a:rPr lang="pl-PL" sz="1100" dirty="0"/>
              <a:t>6 cech i jedna wartość docelowa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9C3A22B3-849F-4C06-8221-BA818B212E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pPr rtl="0"/>
            <a:r>
              <a:rPr lang="pl-PL" dirty="0"/>
              <a:t>2022-05-29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D20FD375-4201-4035-9B0E-0E78EA54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pPr rtl="0"/>
            <a:r>
              <a:rPr lang="pl-PL" dirty="0" err="1"/>
              <a:t>Rewarding</a:t>
            </a:r>
            <a:r>
              <a:rPr lang="pl-PL" dirty="0"/>
              <a:t> </a:t>
            </a:r>
            <a:r>
              <a:rPr lang="pl-PL" dirty="0" err="1"/>
              <a:t>insurance</a:t>
            </a:r>
            <a:endParaRPr lang="pl-PL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C9FA8E79-2231-42DD-834F-F399CC7D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/>
              <a:t>9</a:t>
            </a:fld>
            <a:endParaRPr lang="pl-PL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373C020F-3C8A-FE7A-BD5F-3CFA80A568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6275" y="2842186"/>
            <a:ext cx="5780014" cy="201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4680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Custom 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55463"/>
      </a:accent1>
      <a:accent2>
        <a:srgbClr val="A8CADC"/>
      </a:accent2>
      <a:accent3>
        <a:srgbClr val="74A9EA"/>
      </a:accent3>
      <a:accent4>
        <a:srgbClr val="04B3C3"/>
      </a:accent4>
      <a:accent5>
        <a:srgbClr val="5F8473"/>
      </a:accent5>
      <a:accent6>
        <a:srgbClr val="D1EF59"/>
      </a:accent6>
      <a:hlink>
        <a:srgbClr val="0563C1"/>
      </a:hlink>
      <a:folHlink>
        <a:srgbClr val="954F72"/>
      </a:folHlink>
    </a:clrScheme>
    <a:fontScheme name="Custom 29">
      <a:majorFont>
        <a:latin typeface="Seaford Bold"/>
        <a:ea typeface=""/>
        <a:cs typeface=""/>
      </a:majorFont>
      <a:minorFont>
        <a:latin typeface="Quir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945549_TF89652269_Win32" id="{6F033927-E5D8-4E52-91B9-B444EDCEA80F}" vid="{77B8F323-4E90-4968-AA63-1FCCFE17595A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984FD82-9185-4244-A7C8-36B2990083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064F8B-46A2-4F22-9203-449568FB58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F4F0A7-9599-4FE3-A548-853A09CF02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Prezentacja dla służby zdrowia</Template>
  <TotalTime>278</TotalTime>
  <Words>752</Words>
  <Application>Microsoft Office PowerPoint</Application>
  <PresentationFormat>Widescreen</PresentationFormat>
  <Paragraphs>182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Quire Sans</vt:lpstr>
      <vt:lpstr>Motyw pakietu Office</vt:lpstr>
      <vt:lpstr>rewarding Insurance </vt:lpstr>
      <vt:lpstr>O Projekcie</vt:lpstr>
      <vt:lpstr>WYZWANIA</vt:lpstr>
      <vt:lpstr>Plan Działania</vt:lpstr>
      <vt:lpstr>Omówienie produktu</vt:lpstr>
      <vt:lpstr>Korzyści z produktu</vt:lpstr>
      <vt:lpstr>Informacje ogólne o Produkcie</vt:lpstr>
      <vt:lpstr>Analiza Rynku</vt:lpstr>
      <vt:lpstr>Przegląd danych przekazanych</vt:lpstr>
      <vt:lpstr>Wybór modelu ML</vt:lpstr>
      <vt:lpstr>XGBOOST</vt:lpstr>
      <vt:lpstr>Podział klientów</vt:lpstr>
      <vt:lpstr>Symulacja biznesowa</vt:lpstr>
      <vt:lpstr>Symulacja biznesowa</vt:lpstr>
      <vt:lpstr>Aplikacja Webowa</vt:lpstr>
      <vt:lpstr>Dane wprowadzane</vt:lpstr>
      <vt:lpstr>Wynik </vt:lpstr>
      <vt:lpstr>Poznaj zespół</vt:lpstr>
      <vt:lpstr>Dziękujemy i zapraszamy do prezentacji aplikacji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rewarding Insurance</dc:title>
  <dc:creator>Sebastian Piasecki</dc:creator>
  <cp:lastModifiedBy>Administrator</cp:lastModifiedBy>
  <cp:revision>6</cp:revision>
  <dcterms:created xsi:type="dcterms:W3CDTF">2022-05-25T17:34:52Z</dcterms:created>
  <dcterms:modified xsi:type="dcterms:W3CDTF">2022-05-29T10:16:33Z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