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3.xml" ContentType="application/vnd.ms-office.chartstyl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charts/colors5.xml" ContentType="application/vnd.ms-office.chartcolor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authors.xml" ContentType="application/vnd.ms-powerpoint.author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docMetadata/LabelInfo.xml" ContentType="application/vnd.ms-office.classificationlabels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80" r:id="rId21"/>
    <p:sldId id="278" r:id="rId22"/>
    <p:sldId id="279" r:id="rId23"/>
    <p:sldId id="275" r:id="rId24"/>
    <p:sldId id="272" r:id="rId25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xmlns="" userId="60fc6dffff3322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5033" autoAdjust="0"/>
  </p:normalViewPr>
  <p:slideViewPr>
    <p:cSldViewPr snapToGrid="0">
      <p:cViewPr>
        <p:scale>
          <a:sx n="89" d="100"/>
          <a:sy n="89" d="100"/>
        </p:scale>
        <p:origin x="-1380" y="-6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Seria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426-4D6F-8901-30DE7FC55EAB}"/>
            </c:ext>
          </c:extLst>
        </c:ser>
        <c:dLbls/>
        <c:gapWidth val="50"/>
        <c:overlap val="-27"/>
        <c:axId val="120442240"/>
        <c:axId val="63964288"/>
      </c:barChart>
      <c:catAx>
        <c:axId val="1204422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l-PL"/>
          </a:p>
        </c:txPr>
        <c:crossAx val="63964288"/>
        <c:crosses val="autoZero"/>
        <c:auto val="1"/>
        <c:lblAlgn val="ctr"/>
        <c:lblOffset val="100"/>
      </c:catAx>
      <c:valAx>
        <c:axId val="63964288"/>
        <c:scaling>
          <c:orientation val="minMax"/>
          <c:max val="40000"/>
        </c:scaling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numFmt formatCode="#,##0\ &quot;zł&quot;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l-PL"/>
          </a:p>
        </c:txPr>
        <c:crossAx val="12044224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autoTitleDeleted val="1"/>
    <c:plotArea>
      <c:layout/>
      <c:barChart>
        <c:barDir val="col"/>
        <c:grouping val="stacked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val>
            <c:numRef>
              <c:f>Sheet1!$B$2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Seria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Kategoria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366-4929-85A1-0780696A068E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  <a:effectLst/>
          </c:spPr>
          <c:val>
            <c:numRef>
              <c:f>Sheet1!$C$2</c:f>
              <c:numCache>
                <c:formatCode>General</c:formatCode>
                <c:ptCount val="1"/>
                <c:pt idx="0">
                  <c:v>88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Seria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Kategoria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B366-4929-85A1-0780696A068E}"/>
            </c:ext>
          </c:extLst>
        </c:ser>
        <c:dLbls/>
        <c:overlap val="100"/>
        <c:axId val="122231424"/>
        <c:axId val="122233216"/>
      </c:barChart>
      <c:catAx>
        <c:axId val="122231424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22233216"/>
        <c:crosses val="autoZero"/>
        <c:auto val="1"/>
        <c:lblAlgn val="ctr"/>
        <c:lblOffset val="100"/>
      </c:catAx>
      <c:valAx>
        <c:axId val="12223321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tickLblPos val="nextTo"/>
        <c:crossAx val="122231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autoTitleDeleted val="1"/>
    <c:plotArea>
      <c:layout/>
      <c:barChart>
        <c:barDir val="col"/>
        <c:grouping val="stacked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val>
            <c:numRef>
              <c:f>Sheet1!$B$2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Seria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Kategoria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A446-4331-8725-3DA243E07A09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  <a:effectLst/>
          </c:spPr>
          <c:val>
            <c:numRef>
              <c:f>Sheet1!$C$2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Seria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Kategoria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A446-4331-8725-3DA243E07A09}"/>
            </c:ext>
          </c:extLst>
        </c:ser>
        <c:dLbls/>
        <c:overlap val="100"/>
        <c:axId val="122385152"/>
        <c:axId val="122386688"/>
      </c:barChart>
      <c:catAx>
        <c:axId val="122385152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22386688"/>
        <c:crosses val="autoZero"/>
        <c:auto val="1"/>
        <c:lblAlgn val="ctr"/>
        <c:lblOffset val="100"/>
      </c:catAx>
      <c:valAx>
        <c:axId val="1223866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tickLblPos val="nextTo"/>
        <c:crossAx val="12238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autoTitleDeleted val="1"/>
    <c:plotArea>
      <c:layout/>
      <c:barChart>
        <c:barDir val="col"/>
        <c:grouping val="stacked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val>
            <c:numRef>
              <c:f>Sheet1!$B$2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Seria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Kategoria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2C54-4F88-B0F8-06E0EA146D86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  <a:effectLst/>
          </c:spPr>
          <c:val>
            <c:numRef>
              <c:f>Sheet1!$C$2</c:f>
              <c:numCache>
                <c:formatCode>General</c:formatCode>
                <c:ptCount val="1"/>
                <c:pt idx="0">
                  <c:v>68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Seria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Kategoria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2C54-4F88-B0F8-06E0EA146D86}"/>
            </c:ext>
          </c:extLst>
        </c:ser>
        <c:dLbls/>
        <c:overlap val="100"/>
        <c:axId val="122428032"/>
        <c:axId val="122438016"/>
      </c:barChart>
      <c:catAx>
        <c:axId val="122428032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22438016"/>
        <c:crosses val="autoZero"/>
        <c:auto val="1"/>
        <c:lblAlgn val="ctr"/>
        <c:lblOffset val="100"/>
      </c:catAx>
      <c:valAx>
        <c:axId val="12243801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tickLblPos val="nextTo"/>
        <c:crossAx val="12242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autoTitleDeleted val="1"/>
    <c:plotArea>
      <c:layout/>
      <c:barChart>
        <c:barDir val="col"/>
        <c:grouping val="stacked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val>
            <c:numRef>
              <c:f>Sheet1!$B$2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Seria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Kategoria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0015-447C-992E-D5D6CF956AEC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  <a:effectLst/>
          </c:spPr>
          <c:val>
            <c:numRef>
              <c:f>Sheet1!$C$2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Seria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Kategoria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0015-447C-992E-D5D6CF956AEC}"/>
            </c:ext>
          </c:extLst>
        </c:ser>
        <c:dLbls/>
        <c:overlap val="100"/>
        <c:axId val="122786560"/>
        <c:axId val="122788096"/>
      </c:barChart>
      <c:catAx>
        <c:axId val="122786560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22788096"/>
        <c:crosses val="autoZero"/>
        <c:auto val="1"/>
        <c:lblAlgn val="ctr"/>
        <c:lblOffset val="100"/>
      </c:catAx>
      <c:valAx>
        <c:axId val="12278809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tickLblPos val="nextTo"/>
        <c:crossAx val="122786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7T23:27:46.737" idx="1">
    <p:pos x="7280" y="2459"/>
    <p:text>Może bardziej: "aplikacji przewidującej wydatki jaki może ponieść ubezpieczony"</p:text>
    <p:extLst>
      <p:ext uri="{C676402C-5697-4E1C-873F-D02D1690AC5C}">
        <p15:threadingInfo xmlns:p15="http://schemas.microsoft.com/office/powerpoint/2012/main" xmlns="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7T23:29:43.431" idx="2">
    <p:pos x="4693" y="3385"/>
    <p:text>pamiętać tutaj aby ewentualnie zmienić jeśli nasza app nie będzie liczyła składek</p:text>
    <p:extLst>
      <p:ext uri="{C676402C-5697-4E1C-873F-D02D1690AC5C}">
        <p15:threadingInfo xmlns:p15="http://schemas.microsoft.com/office/powerpoint/2012/main" xmlns="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xmlns="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xmlns="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ADC225-6AE7-47A5-A54C-8B72C1384C15}" type="datetime1">
              <a:rPr lang="pl-PL" smtClean="0"/>
              <a:pPr rtl="0"/>
              <a:t>28.05.2022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xmlns="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xmlns="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762803-C07A-499E-9504-8ED8734DAF46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6A65-3A4A-411E-AD02-233752A20BF1}" type="datetime1">
              <a:rPr lang="pl-PL" smtClean="0"/>
              <a:pPr/>
              <a:t>28.05.2022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B3F336-7DD2-47CF-A0F3-D1163B2A9C10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xmlns="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CB3F336-7DD2-47CF-A0F3-D1163B2A9C10}" type="slidenum">
              <a:rPr lang="pl-PL" smtClean="0"/>
              <a:pPr rtl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34897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241177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689656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49164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049564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51013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76171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019178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908990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4058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26367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85313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7137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9296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0830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1419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64556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22414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7507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CB3F336-7DD2-47CF-A0F3-D1163B2A9C10}" type="slidenum">
              <a:rPr lang="pl-PL" smtClean="0"/>
              <a:pPr rtl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61099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E7343BBF-5896-492F-B293-DE44DE8319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6" name="Obraz — symbol zastępczy 5">
            <a:extLst>
              <a:ext uri="{FF2B5EF4-FFF2-40B4-BE49-F238E27FC236}">
                <a16:creationId xmlns:a16="http://schemas.microsoft.com/office/drawing/2014/main" xmlns="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8" name="Tekst — symbol zastępczy 17">
            <a:extLst>
              <a:ext uri="{FF2B5EF4-FFF2-40B4-BE49-F238E27FC236}">
                <a16:creationId xmlns:a16="http://schemas.microsoft.com/office/drawing/2014/main" xmlns="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rtlCol="0"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 ryn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xmlns="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xmlns="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xmlns="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xmlns="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xmlns="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800" b="1" cap="all" spc="100" baseline="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xmlns="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xmlns="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800" b="1" cap="all" spc="100" baseline="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xmlns="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xmlns="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800" b="1" cap="all" spc="100" baseline="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9" name="Data — symbol zastępczy 4">
            <a:extLst>
              <a:ext uri="{FF2B5EF4-FFF2-40B4-BE49-F238E27FC236}">
                <a16:creationId xmlns:a16="http://schemas.microsoft.com/office/drawing/2014/main" xmlns="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20" name="Stopka — symbol zastępczy 5">
            <a:extLst>
              <a:ext uri="{FF2B5EF4-FFF2-40B4-BE49-F238E27FC236}">
                <a16:creationId xmlns:a16="http://schemas.microsoft.com/office/drawing/2014/main" xmlns="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21" name="Numer slajdu — symbol zastępczy 6">
            <a:extLst>
              <a:ext uri="{FF2B5EF4-FFF2-40B4-BE49-F238E27FC236}">
                <a16:creationId xmlns:a16="http://schemas.microsoft.com/office/drawing/2014/main" xmlns="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xmlns="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za konkuren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xmlns="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xmlns="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xmlns="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xmlns="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xmlns="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xmlns="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xmlns="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xmlns="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za konkurencja, wersj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xmlns="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xmlns="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xmlns="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cxnSp>
        <p:nvCxnSpPr>
          <p:cNvPr id="45" name="Łącznik prosty 44">
            <a:extLst>
              <a:ext uri="{FF2B5EF4-FFF2-40B4-BE49-F238E27FC236}">
                <a16:creationId xmlns:a16="http://schemas.microsoft.com/office/drawing/2014/main" xmlns="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>
            <a:extLst>
              <a:ext uri="{FF2B5EF4-FFF2-40B4-BE49-F238E27FC236}">
                <a16:creationId xmlns:a16="http://schemas.microsoft.com/office/drawing/2014/main" xmlns="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 — symbol zastępczy 10">
            <a:extLst>
              <a:ext uri="{FF2B5EF4-FFF2-40B4-BE49-F238E27FC236}">
                <a16:creationId xmlns:a16="http://schemas.microsoft.com/office/drawing/2014/main" xmlns="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54" name="Tekst — symbol zastępczy 10">
            <a:extLst>
              <a:ext uri="{FF2B5EF4-FFF2-40B4-BE49-F238E27FC236}">
                <a16:creationId xmlns:a16="http://schemas.microsoft.com/office/drawing/2014/main" xmlns="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55" name="Tekst — symbol zastępczy 10">
            <a:extLst>
              <a:ext uri="{FF2B5EF4-FFF2-40B4-BE49-F238E27FC236}">
                <a16:creationId xmlns:a16="http://schemas.microsoft.com/office/drawing/2014/main" xmlns="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r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56" name="Tekst — symbol zastępczy 10">
            <a:extLst>
              <a:ext uri="{FF2B5EF4-FFF2-40B4-BE49-F238E27FC236}">
                <a16:creationId xmlns:a16="http://schemas.microsoft.com/office/drawing/2014/main" xmlns="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57" name="Tekst — symbol zastępczy 10">
            <a:extLst>
              <a:ext uri="{FF2B5EF4-FFF2-40B4-BE49-F238E27FC236}">
                <a16:creationId xmlns:a16="http://schemas.microsoft.com/office/drawing/2014/main" xmlns="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="1" cap="all" spc="1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58" name="Tekst — symbol zastępczy 10">
            <a:extLst>
              <a:ext uri="{FF2B5EF4-FFF2-40B4-BE49-F238E27FC236}">
                <a16:creationId xmlns:a16="http://schemas.microsoft.com/office/drawing/2014/main" xmlns="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59" name="Tekst — symbol zastępczy 10">
            <a:extLst>
              <a:ext uri="{FF2B5EF4-FFF2-40B4-BE49-F238E27FC236}">
                <a16:creationId xmlns:a16="http://schemas.microsoft.com/office/drawing/2014/main" xmlns="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60" name="Tekst — symbol zastępczy 10">
            <a:extLst>
              <a:ext uri="{FF2B5EF4-FFF2-40B4-BE49-F238E27FC236}">
                <a16:creationId xmlns:a16="http://schemas.microsoft.com/office/drawing/2014/main" xmlns="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61" name="Tekst — symbol zastępczy 10">
            <a:extLst>
              <a:ext uri="{FF2B5EF4-FFF2-40B4-BE49-F238E27FC236}">
                <a16:creationId xmlns:a16="http://schemas.microsoft.com/office/drawing/2014/main" xmlns="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62" name="Tekst — symbol zastępczy 10">
            <a:extLst>
              <a:ext uri="{FF2B5EF4-FFF2-40B4-BE49-F238E27FC236}">
                <a16:creationId xmlns:a16="http://schemas.microsoft.com/office/drawing/2014/main" xmlns="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nazwę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ia rozwoj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xmlns="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xmlns="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xmlns="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xmlns="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xmlns="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xmlns="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xmlns="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xmlns="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xmlns="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xmlns="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="1" cap="all" spc="100" baseline="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xmlns="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="1" cap="all" spc="100" baseline="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xmlns="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b="1" cap="all" spc="100" baseline="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xmlns="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0">
            <a:extLst>
              <a:ext uri="{FF2B5EF4-FFF2-40B4-BE49-F238E27FC236}">
                <a16:creationId xmlns:a16="http://schemas.microsoft.com/office/drawing/2014/main" xmlns="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xmlns="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xmlns="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ka rozwoj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xmlns="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xmlns="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xmlns="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xmlns="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6" name="Tekst — symbol zastępczy 10">
            <a:extLst>
              <a:ext uri="{FF2B5EF4-FFF2-40B4-BE49-F238E27FC236}">
                <a16:creationId xmlns:a16="http://schemas.microsoft.com/office/drawing/2014/main" xmlns="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800" b="1" cap="none" spc="20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51" name="Tekst — symbol zastępczy 10">
            <a:extLst>
              <a:ext uri="{FF2B5EF4-FFF2-40B4-BE49-F238E27FC236}">
                <a16:creationId xmlns:a16="http://schemas.microsoft.com/office/drawing/2014/main" xmlns="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 sz="1800" b="1" cap="none" spc="20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10" name="Zawartość — symbol zastępczy 9">
            <a:extLst>
              <a:ext uri="{FF2B5EF4-FFF2-40B4-BE49-F238E27FC236}">
                <a16:creationId xmlns:a16="http://schemas.microsoft.com/office/drawing/2014/main" xmlns="" id="{38FDE5E1-CA4F-47D6-B408-560DFA59D301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06463" y="2752724"/>
            <a:ext cx="5007022" cy="3292475"/>
          </a:xfrm>
        </p:spPr>
        <p:txBody>
          <a:bodyPr rtlCol="0">
            <a:no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3" name="Zawartość — symbol zastępczy 9">
            <a:extLst>
              <a:ext uri="{FF2B5EF4-FFF2-40B4-BE49-F238E27FC236}">
                <a16:creationId xmlns:a16="http://schemas.microsoft.com/office/drawing/2014/main" xmlns="" id="{E8933B94-68E9-4F8A-95B3-C8A867B06FF5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6785497" y="2747768"/>
            <a:ext cx="4500041" cy="3292475"/>
          </a:xfrm>
        </p:spPr>
        <p:txBody>
          <a:bodyPr rtlCol="0">
            <a:no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xmlns="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ziałań na dwa l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rostokąt 99">
            <a:extLst>
              <a:ext uri="{FF2B5EF4-FFF2-40B4-BE49-F238E27FC236}">
                <a16:creationId xmlns:a16="http://schemas.microsoft.com/office/drawing/2014/main" xmlns="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xmlns="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xmlns="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xmlns="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16" name="Tekst — symbol zastępczy 14">
            <a:extLst>
              <a:ext uri="{FF2B5EF4-FFF2-40B4-BE49-F238E27FC236}">
                <a16:creationId xmlns:a16="http://schemas.microsoft.com/office/drawing/2014/main" xmlns="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Tekst — symbol zastępczy 14">
            <a:extLst>
              <a:ext uri="{FF2B5EF4-FFF2-40B4-BE49-F238E27FC236}">
                <a16:creationId xmlns:a16="http://schemas.microsoft.com/office/drawing/2014/main" xmlns="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8" name="Tekst — symbol zastępczy 14">
            <a:extLst>
              <a:ext uri="{FF2B5EF4-FFF2-40B4-BE49-F238E27FC236}">
                <a16:creationId xmlns:a16="http://schemas.microsoft.com/office/drawing/2014/main" xmlns="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4">
            <a:extLst>
              <a:ext uri="{FF2B5EF4-FFF2-40B4-BE49-F238E27FC236}">
                <a16:creationId xmlns:a16="http://schemas.microsoft.com/office/drawing/2014/main" xmlns="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0" name="Tekst — symbol zastępczy 14">
            <a:extLst>
              <a:ext uri="{FF2B5EF4-FFF2-40B4-BE49-F238E27FC236}">
                <a16:creationId xmlns:a16="http://schemas.microsoft.com/office/drawing/2014/main" xmlns="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Tekst — symbol zastępczy 14">
            <a:extLst>
              <a:ext uri="{FF2B5EF4-FFF2-40B4-BE49-F238E27FC236}">
                <a16:creationId xmlns:a16="http://schemas.microsoft.com/office/drawing/2014/main" xmlns="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2" name="Tekst — symbol zastępczy 14">
            <a:extLst>
              <a:ext uri="{FF2B5EF4-FFF2-40B4-BE49-F238E27FC236}">
                <a16:creationId xmlns:a16="http://schemas.microsoft.com/office/drawing/2014/main" xmlns="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4">
            <a:extLst>
              <a:ext uri="{FF2B5EF4-FFF2-40B4-BE49-F238E27FC236}">
                <a16:creationId xmlns:a16="http://schemas.microsoft.com/office/drawing/2014/main" xmlns="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4" name="Tekst — symbol zastępczy 14">
            <a:extLst>
              <a:ext uri="{FF2B5EF4-FFF2-40B4-BE49-F238E27FC236}">
                <a16:creationId xmlns:a16="http://schemas.microsoft.com/office/drawing/2014/main" xmlns="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5" name="Tekst — symbol zastępczy 14">
            <a:extLst>
              <a:ext uri="{FF2B5EF4-FFF2-40B4-BE49-F238E27FC236}">
                <a16:creationId xmlns:a16="http://schemas.microsoft.com/office/drawing/2014/main" xmlns="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6" name="Tekst — symbol zastępczy 14">
            <a:extLst>
              <a:ext uri="{FF2B5EF4-FFF2-40B4-BE49-F238E27FC236}">
                <a16:creationId xmlns:a16="http://schemas.microsoft.com/office/drawing/2014/main" xmlns="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7" name="Tekst — symbol zastępczy 14">
            <a:extLst>
              <a:ext uri="{FF2B5EF4-FFF2-40B4-BE49-F238E27FC236}">
                <a16:creationId xmlns:a16="http://schemas.microsoft.com/office/drawing/2014/main" xmlns="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8" name="Tekst — symbol zastępczy 14">
            <a:extLst>
              <a:ext uri="{FF2B5EF4-FFF2-40B4-BE49-F238E27FC236}">
                <a16:creationId xmlns:a16="http://schemas.microsoft.com/office/drawing/2014/main" xmlns="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9" name="Tekst — symbol zastępczy 14">
            <a:extLst>
              <a:ext uri="{FF2B5EF4-FFF2-40B4-BE49-F238E27FC236}">
                <a16:creationId xmlns:a16="http://schemas.microsoft.com/office/drawing/2014/main" xmlns="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0" name="Tekst — symbol zastępczy 14">
            <a:extLst>
              <a:ext uri="{FF2B5EF4-FFF2-40B4-BE49-F238E27FC236}">
                <a16:creationId xmlns:a16="http://schemas.microsoft.com/office/drawing/2014/main" xmlns="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1" name="Tekst — symbol zastępczy 14">
            <a:extLst>
              <a:ext uri="{FF2B5EF4-FFF2-40B4-BE49-F238E27FC236}">
                <a16:creationId xmlns:a16="http://schemas.microsoft.com/office/drawing/2014/main" xmlns="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2" name="Tekst — symbol zastępczy 14">
            <a:extLst>
              <a:ext uri="{FF2B5EF4-FFF2-40B4-BE49-F238E27FC236}">
                <a16:creationId xmlns:a16="http://schemas.microsoft.com/office/drawing/2014/main" xmlns="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4">
            <a:extLst>
              <a:ext uri="{FF2B5EF4-FFF2-40B4-BE49-F238E27FC236}">
                <a16:creationId xmlns:a16="http://schemas.microsoft.com/office/drawing/2014/main" xmlns="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4" name="Tekst — symbol zastępczy 14">
            <a:extLst>
              <a:ext uri="{FF2B5EF4-FFF2-40B4-BE49-F238E27FC236}">
                <a16:creationId xmlns:a16="http://schemas.microsoft.com/office/drawing/2014/main" xmlns="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5" name="Tekst — symbol zastępczy 14">
            <a:extLst>
              <a:ext uri="{FF2B5EF4-FFF2-40B4-BE49-F238E27FC236}">
                <a16:creationId xmlns:a16="http://schemas.microsoft.com/office/drawing/2014/main" xmlns="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6" name="Tekst — symbol zastępczy 14">
            <a:extLst>
              <a:ext uri="{FF2B5EF4-FFF2-40B4-BE49-F238E27FC236}">
                <a16:creationId xmlns:a16="http://schemas.microsoft.com/office/drawing/2014/main" xmlns="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7" name="Tekst — symbol zastępczy 14">
            <a:extLst>
              <a:ext uri="{FF2B5EF4-FFF2-40B4-BE49-F238E27FC236}">
                <a16:creationId xmlns:a16="http://schemas.microsoft.com/office/drawing/2014/main" xmlns="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8" name="Tekst — symbol zastępczy 14">
            <a:extLst>
              <a:ext uri="{FF2B5EF4-FFF2-40B4-BE49-F238E27FC236}">
                <a16:creationId xmlns:a16="http://schemas.microsoft.com/office/drawing/2014/main" xmlns="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9" name="Tekst — symbol zastępczy 14">
            <a:extLst>
              <a:ext uri="{FF2B5EF4-FFF2-40B4-BE49-F238E27FC236}">
                <a16:creationId xmlns:a16="http://schemas.microsoft.com/office/drawing/2014/main" xmlns="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2" name="Tekst — symbol zastępczy 14">
            <a:extLst>
              <a:ext uri="{FF2B5EF4-FFF2-40B4-BE49-F238E27FC236}">
                <a16:creationId xmlns:a16="http://schemas.microsoft.com/office/drawing/2014/main" xmlns="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000" b="1" cap="none" spc="100" baseline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rok</a:t>
            </a:r>
          </a:p>
        </p:txBody>
      </p:sp>
      <p:sp>
        <p:nvSpPr>
          <p:cNvPr id="53" name="Tekst — symbol zastępczy 14">
            <a:extLst>
              <a:ext uri="{FF2B5EF4-FFF2-40B4-BE49-F238E27FC236}">
                <a16:creationId xmlns:a16="http://schemas.microsoft.com/office/drawing/2014/main" xmlns="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2000" b="1" cap="none" spc="100" baseline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rok</a:t>
            </a:r>
          </a:p>
        </p:txBody>
      </p:sp>
      <p:sp>
        <p:nvSpPr>
          <p:cNvPr id="54" name="Tekst — symbol zastępczy 14">
            <a:extLst>
              <a:ext uri="{FF2B5EF4-FFF2-40B4-BE49-F238E27FC236}">
                <a16:creationId xmlns:a16="http://schemas.microsoft.com/office/drawing/2014/main" xmlns="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5" name="Tekst — symbol zastępczy 14">
            <a:extLst>
              <a:ext uri="{FF2B5EF4-FFF2-40B4-BE49-F238E27FC236}">
                <a16:creationId xmlns:a16="http://schemas.microsoft.com/office/drawing/2014/main" xmlns="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6" name="Tekst — symbol zastępczy 14">
            <a:extLst>
              <a:ext uri="{FF2B5EF4-FFF2-40B4-BE49-F238E27FC236}">
                <a16:creationId xmlns:a16="http://schemas.microsoft.com/office/drawing/2014/main" xmlns="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7" name="Tekst — symbol zastępczy 14">
            <a:extLst>
              <a:ext uri="{FF2B5EF4-FFF2-40B4-BE49-F238E27FC236}">
                <a16:creationId xmlns:a16="http://schemas.microsoft.com/office/drawing/2014/main" xmlns="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8" name="Tekst — symbol zastępczy 14">
            <a:extLst>
              <a:ext uri="{FF2B5EF4-FFF2-40B4-BE49-F238E27FC236}">
                <a16:creationId xmlns:a16="http://schemas.microsoft.com/office/drawing/2014/main" xmlns="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9" name="Tekst — symbol zastępczy 14">
            <a:extLst>
              <a:ext uri="{FF2B5EF4-FFF2-40B4-BE49-F238E27FC236}">
                <a16:creationId xmlns:a16="http://schemas.microsoft.com/office/drawing/2014/main" xmlns="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xmlns="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xmlns="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xmlns="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xmlns="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xmlns="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naj zespół składający się z 4 osó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xmlns="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xmlns="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xmlns="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xmlns="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9" name="Obraz — symbol zastępczy 9">
            <a:extLst>
              <a:ext uri="{FF2B5EF4-FFF2-40B4-BE49-F238E27FC236}">
                <a16:creationId xmlns:a16="http://schemas.microsoft.com/office/drawing/2014/main" xmlns="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xmlns="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xmlns="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4" name="Obraz — symbol zastępczy 9">
            <a:extLst>
              <a:ext uri="{FF2B5EF4-FFF2-40B4-BE49-F238E27FC236}">
                <a16:creationId xmlns:a16="http://schemas.microsoft.com/office/drawing/2014/main" xmlns="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xmlns="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xmlns="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38" name="Obraz — symbol zastępczy 9">
            <a:extLst>
              <a:ext uri="{FF2B5EF4-FFF2-40B4-BE49-F238E27FC236}">
                <a16:creationId xmlns:a16="http://schemas.microsoft.com/office/drawing/2014/main" xmlns="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9" name="Tekst — symbol zastępczy 10">
            <a:extLst>
              <a:ext uri="{FF2B5EF4-FFF2-40B4-BE49-F238E27FC236}">
                <a16:creationId xmlns:a16="http://schemas.microsoft.com/office/drawing/2014/main" xmlns="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40" name="Tekst — symbol zastępczy 10">
            <a:extLst>
              <a:ext uri="{FF2B5EF4-FFF2-40B4-BE49-F238E27FC236}">
                <a16:creationId xmlns:a16="http://schemas.microsoft.com/office/drawing/2014/main" xmlns="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41" name="Obraz — symbol zastępczy 9">
            <a:extLst>
              <a:ext uri="{FF2B5EF4-FFF2-40B4-BE49-F238E27FC236}">
                <a16:creationId xmlns:a16="http://schemas.microsoft.com/office/drawing/2014/main" xmlns="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42" name="Tekst — symbol zastępczy 10">
            <a:extLst>
              <a:ext uri="{FF2B5EF4-FFF2-40B4-BE49-F238E27FC236}">
                <a16:creationId xmlns:a16="http://schemas.microsoft.com/office/drawing/2014/main" xmlns="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43" name="Tekst — symbol zastępczy 10">
            <a:extLst>
              <a:ext uri="{FF2B5EF4-FFF2-40B4-BE49-F238E27FC236}">
                <a16:creationId xmlns:a16="http://schemas.microsoft.com/office/drawing/2014/main" xmlns="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naj zespół składający się z 8 osó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xmlns="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xmlns="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xmlns="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xmlns="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8" name="Obraz — symbol zastępczy 9">
            <a:extLst>
              <a:ext uri="{FF2B5EF4-FFF2-40B4-BE49-F238E27FC236}">
                <a16:creationId xmlns:a16="http://schemas.microsoft.com/office/drawing/2014/main" xmlns="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xmlns="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xmlns="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17" name="Obraz — symbol zastępczy 9">
            <a:extLst>
              <a:ext uri="{FF2B5EF4-FFF2-40B4-BE49-F238E27FC236}">
                <a16:creationId xmlns:a16="http://schemas.microsoft.com/office/drawing/2014/main" xmlns="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xmlns="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xmlns="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0" name="Obraz — symbol zastępczy 9">
            <a:extLst>
              <a:ext uri="{FF2B5EF4-FFF2-40B4-BE49-F238E27FC236}">
                <a16:creationId xmlns:a16="http://schemas.microsoft.com/office/drawing/2014/main" xmlns="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xmlns="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xmlns="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3" name="Obraz — symbol zastępczy 9">
            <a:extLst>
              <a:ext uri="{FF2B5EF4-FFF2-40B4-BE49-F238E27FC236}">
                <a16:creationId xmlns:a16="http://schemas.microsoft.com/office/drawing/2014/main" xmlns="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xmlns="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xmlns="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6" name="Obraz — symbol zastępczy 9">
            <a:extLst>
              <a:ext uri="{FF2B5EF4-FFF2-40B4-BE49-F238E27FC236}">
                <a16:creationId xmlns:a16="http://schemas.microsoft.com/office/drawing/2014/main" xmlns="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xmlns="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xmlns="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29" name="Obraz — symbol zastępczy 9">
            <a:extLst>
              <a:ext uri="{FF2B5EF4-FFF2-40B4-BE49-F238E27FC236}">
                <a16:creationId xmlns:a16="http://schemas.microsoft.com/office/drawing/2014/main" xmlns="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xmlns="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xmlns="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32" name="Obraz — symbol zastępczy 9">
            <a:extLst>
              <a:ext uri="{FF2B5EF4-FFF2-40B4-BE49-F238E27FC236}">
                <a16:creationId xmlns:a16="http://schemas.microsoft.com/office/drawing/2014/main" xmlns="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3" name="Tekst — symbol zastępczy 10">
            <a:extLst>
              <a:ext uri="{FF2B5EF4-FFF2-40B4-BE49-F238E27FC236}">
                <a16:creationId xmlns:a16="http://schemas.microsoft.com/office/drawing/2014/main" xmlns="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4" name="Tekst — symbol zastępczy 10">
            <a:extLst>
              <a:ext uri="{FF2B5EF4-FFF2-40B4-BE49-F238E27FC236}">
                <a16:creationId xmlns:a16="http://schemas.microsoft.com/office/drawing/2014/main" xmlns="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35" name="Obraz — symbol zastępczy 9">
            <a:extLst>
              <a:ext uri="{FF2B5EF4-FFF2-40B4-BE49-F238E27FC236}">
                <a16:creationId xmlns:a16="http://schemas.microsoft.com/office/drawing/2014/main" xmlns="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6" name="Tekst — symbol zastępczy 10">
            <a:extLst>
              <a:ext uri="{FF2B5EF4-FFF2-40B4-BE49-F238E27FC236}">
                <a16:creationId xmlns:a16="http://schemas.microsoft.com/office/drawing/2014/main" xmlns="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Dodaj nazwę</a:t>
            </a:r>
          </a:p>
        </p:txBody>
      </p:sp>
      <p:sp>
        <p:nvSpPr>
          <p:cNvPr id="37" name="Tekst — symbol zastępczy 10">
            <a:extLst>
              <a:ext uri="{FF2B5EF4-FFF2-40B4-BE49-F238E27FC236}">
                <a16:creationId xmlns:a16="http://schemas.microsoft.com/office/drawing/2014/main" xmlns="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Dodaj tytuł</a:t>
            </a:r>
          </a:p>
        </p:txBody>
      </p:sp>
      <p:sp>
        <p:nvSpPr>
          <p:cNvPr id="38" name="Tytuł 1">
            <a:extLst>
              <a:ext uri="{FF2B5EF4-FFF2-40B4-BE49-F238E27FC236}">
                <a16:creationId xmlns:a16="http://schemas.microsoft.com/office/drawing/2014/main" xmlns="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xmlns="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xmlns="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xmlns="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xmlns="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xmlns="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xmlns="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xmlns="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xmlns="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spc="2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tytuł</a:t>
            </a:r>
          </a:p>
        </p:txBody>
      </p:sp>
      <p:sp>
        <p:nvSpPr>
          <p:cNvPr id="32" name="Tekst — symbol zastępczy 10">
            <a:extLst>
              <a:ext uri="{FF2B5EF4-FFF2-40B4-BE49-F238E27FC236}">
                <a16:creationId xmlns:a16="http://schemas.microsoft.com/office/drawing/2014/main" xmlns="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0">
            <a:extLst>
              <a:ext uri="{FF2B5EF4-FFF2-40B4-BE49-F238E27FC236}">
                <a16:creationId xmlns:a16="http://schemas.microsoft.com/office/drawing/2014/main" xmlns="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0">
            <a:extLst>
              <a:ext uri="{FF2B5EF4-FFF2-40B4-BE49-F238E27FC236}">
                <a16:creationId xmlns:a16="http://schemas.microsoft.com/office/drawing/2014/main" xmlns="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5" name="Tekst — symbol zastępczy 10">
            <a:extLst>
              <a:ext uri="{FF2B5EF4-FFF2-40B4-BE49-F238E27FC236}">
                <a16:creationId xmlns:a16="http://schemas.microsoft.com/office/drawing/2014/main" xmlns="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36" name="Tekst — symbol zastępczy 10">
            <a:extLst>
              <a:ext uri="{FF2B5EF4-FFF2-40B4-BE49-F238E27FC236}">
                <a16:creationId xmlns:a16="http://schemas.microsoft.com/office/drawing/2014/main" xmlns="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7" name="Tekst — symbol zastępczy 10">
            <a:extLst>
              <a:ext uri="{FF2B5EF4-FFF2-40B4-BE49-F238E27FC236}">
                <a16:creationId xmlns:a16="http://schemas.microsoft.com/office/drawing/2014/main" xmlns="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38" name="Tekst — symbol zastępczy 10">
            <a:extLst>
              <a:ext uri="{FF2B5EF4-FFF2-40B4-BE49-F238E27FC236}">
                <a16:creationId xmlns:a16="http://schemas.microsoft.com/office/drawing/2014/main" xmlns="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9" name="Tekst — symbol zastępczy 10">
            <a:extLst>
              <a:ext uri="{FF2B5EF4-FFF2-40B4-BE49-F238E27FC236}">
                <a16:creationId xmlns:a16="http://schemas.microsoft.com/office/drawing/2014/main" xmlns="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xmlns="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 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xmlns="" id="{D96E7A44-0539-4C8E-ABEB-E56B131C4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xmlns="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xmlns="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xmlns="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xmlns="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xmlns="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 rtlCol="0"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ytuł 1">
            <a:extLst>
              <a:ext uri="{FF2B5EF4-FFF2-40B4-BE49-F238E27FC236}">
                <a16:creationId xmlns:a16="http://schemas.microsoft.com/office/drawing/2014/main" xmlns="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xmlns="" id="{0502A0C2-BC21-4E10-B50C-353B8CBD7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9" name="Obraz — symbol zastępczy 8">
            <a:extLst>
              <a:ext uri="{FF2B5EF4-FFF2-40B4-BE49-F238E27FC236}">
                <a16:creationId xmlns:a16="http://schemas.microsoft.com/office/drawing/2014/main" xmlns="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xmlns="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xmlns="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xmlns="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xmlns="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xmlns="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xmlns="" id="{32FB6A2A-F24A-4E64-A207-404C8CC766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xmlns="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xmlns="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xmlns="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9" name="Obraz — symbol zastępczy 8">
            <a:extLst>
              <a:ext uri="{FF2B5EF4-FFF2-40B4-BE49-F238E27FC236}">
                <a16:creationId xmlns:a16="http://schemas.microsoft.com/office/drawing/2014/main" xmlns="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xmlns="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xmlns="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xmlns="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xmlns="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xmlns="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xmlns="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xmlns="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xmlns="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xmlns="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xmlns="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xmlns="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xmlns="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wiąz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24">
            <a:extLst>
              <a:ext uri="{FF2B5EF4-FFF2-40B4-BE49-F238E27FC236}">
                <a16:creationId xmlns:a16="http://schemas.microsoft.com/office/drawing/2014/main" xmlns="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  <p:sp>
        <p:nvSpPr>
          <p:cNvPr id="4" name="Obraz — symbol zastępczy 3">
            <a:extLst>
              <a:ext uri="{FF2B5EF4-FFF2-40B4-BE49-F238E27FC236}">
                <a16:creationId xmlns:a16="http://schemas.microsoft.com/office/drawing/2014/main" xmlns="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xmlns="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xmlns="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2" name="Obraz — symbol zastępczy 3">
            <a:extLst>
              <a:ext uri="{FF2B5EF4-FFF2-40B4-BE49-F238E27FC236}">
                <a16:creationId xmlns:a16="http://schemas.microsoft.com/office/drawing/2014/main" xmlns="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xmlns="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xmlns="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7" name="Obraz — symbol zastępczy 3">
            <a:extLst>
              <a:ext uri="{FF2B5EF4-FFF2-40B4-BE49-F238E27FC236}">
                <a16:creationId xmlns:a16="http://schemas.microsoft.com/office/drawing/2014/main" xmlns="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rtlCol="0" anchor="ctr"/>
          <a:lstStyle>
            <a:lvl1pPr marL="0" indent="0" algn="ctr">
              <a:buNone/>
              <a:defRPr sz="10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xmlns="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xmlns="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xmlns="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xmlns="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xmlns="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xmlns="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mówienie produk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raz — symbol zastępczy 2">
            <a:extLst>
              <a:ext uri="{FF2B5EF4-FFF2-40B4-BE49-F238E27FC236}">
                <a16:creationId xmlns:a16="http://schemas.microsoft.com/office/drawing/2014/main" xmlns="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xmlns="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xmlns="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xmlns="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xmlns="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xmlns="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xmlns="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xmlns="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xmlns="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xmlns="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xmlns="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xmlns="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8F87501-8949-4796-90C5-50D20B54AA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6411" y="941112"/>
            <a:ext cx="6074545" cy="639192"/>
          </a:xfrm>
        </p:spPr>
        <p:txBody>
          <a:bodyPr rtlCol="0"/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xmlns="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rzyści z produk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xmlns="" id="{E70A3F71-78A0-4742-B701-4A1489F5A7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xmlns="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xmlns="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20XX-08-03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xmlns="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xmlns="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xmlns="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separat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xmlns="" id="{BCFABFC7-4108-49F4-A75A-5AB472AA20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7" name="Obraz — symbol zastępczy 6">
            <a:extLst>
              <a:ext uri="{FF2B5EF4-FFF2-40B4-BE49-F238E27FC236}">
                <a16:creationId xmlns:a16="http://schemas.microsoft.com/office/drawing/2014/main" xmlns="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 rtlCol="0"/>
          <a:lstStyle>
            <a:lvl1pPr algn="ctr">
              <a:defRPr sz="5000" spc="100" baseline="0"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 biznes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xmlns="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xmlns="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xmlns="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xmlns="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xmlns="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xmlns="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xmlns="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xmlns="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xmlns="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xmlns="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buNone/>
              <a:defRPr sz="1600" b="1" cap="all" spc="1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zegląd ryn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xmlns="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20XX-08-03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xmlns="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xmlns="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BF860B6F-2FE3-4DE6-9496-980E987E7466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xmlns="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l-PL" noProof="0"/>
              <a:t>Kliknij, aby dodać zdjęcie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xmlns="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xmlns="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xmlns="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xmlns="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xmlns="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xmlns="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buNone/>
              <a:defRPr sz="2000" b="1" cap="all" spc="100" baseline="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dodać tytuł</a:t>
            </a:r>
          </a:p>
        </p:txBody>
      </p:sp>
    </p:spTree>
    <p:extLst>
      <p:ext uri="{BB962C8B-B14F-4D97-AF65-F5344CB8AC3E}">
        <p14:creationId xmlns:p14="http://schemas.microsoft.com/office/powerpoint/2010/main" xmlns="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xmlns="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xmlns="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xmlns="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20XX-08-03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xmlns="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xmlns="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F860B6F-2FE3-4DE6-9496-980E987E746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xmlns="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 cap="all" spc="200" baseline="0">
          <a:ln w="19050">
            <a:solidFill>
              <a:schemeClr val="accent1"/>
            </a:solidFill>
          </a:ln>
          <a:noFill/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Relationship Id="rId9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— symbol zastępczy 7" descr="Zbliżenie dwóch osób trzymających się za ręce">
            <a:extLst>
              <a:ext uri="{FF2B5EF4-FFF2-40B4-BE49-F238E27FC236}">
                <a16:creationId xmlns:a16="http://schemas.microsoft.com/office/drawing/2014/main" xmlns="" id="{E41FFEB7-5147-4211-9DEE-48A580FDD9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20" name="Tytuł 19">
            <a:extLst>
              <a:ext uri="{FF2B5EF4-FFF2-40B4-BE49-F238E27FC236}">
                <a16:creationId xmlns:a16="http://schemas.microsoft.com/office/drawing/2014/main" xmlns="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161" y="5411948"/>
            <a:ext cx="4933678" cy="640080"/>
          </a:xfrm>
        </p:spPr>
        <p:txBody>
          <a:bodyPr rtlCol="0">
            <a:noAutofit/>
          </a:bodyPr>
          <a:lstStyle/>
          <a:p>
            <a:pPr rtl="0"/>
            <a:r>
              <a:rPr lang="pl-PL" sz="3200" dirty="0" err="1"/>
              <a:t>rewarding</a:t>
            </a:r>
            <a:r>
              <a:rPr lang="pl-PL" sz="3200" dirty="0"/>
              <a:t> </a:t>
            </a:r>
            <a:r>
              <a:rPr lang="pl-PL" sz="3200" dirty="0" err="1"/>
              <a:t>Insurance</a:t>
            </a:r>
            <a:r>
              <a:rPr lang="pl-PL" sz="3200" dirty="0"/>
              <a:t> 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xmlns="" id="{3D1A5B04-2A0C-49EF-AC0E-822E3C090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0921" y="6176266"/>
            <a:ext cx="4270159" cy="33924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 dirty="0"/>
              <a:t>grupa-bez-nazwy​</a:t>
            </a:r>
          </a:p>
        </p:txBody>
      </p:sp>
    </p:spTree>
    <p:extLst>
      <p:ext uri="{BB962C8B-B14F-4D97-AF65-F5344CB8AC3E}">
        <p14:creationId xmlns:p14="http://schemas.microsoft.com/office/powerpoint/2010/main" xmlns="" val="240906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ytuł 26">
            <a:extLst>
              <a:ext uri="{FF2B5EF4-FFF2-40B4-BE49-F238E27FC236}">
                <a16:creationId xmlns:a16="http://schemas.microsoft.com/office/drawing/2014/main" xmlns="" id="{B288E94B-1B9A-42EA-8432-6AE5903C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Nasza konkurencja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xmlns="" id="{43618C5B-6AEC-4264-A78C-604201FC2C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7045" y="1804968"/>
            <a:ext cx="2824355" cy="581530"/>
          </a:xfrm>
        </p:spPr>
        <p:txBody>
          <a:bodyPr rtlCol="0"/>
          <a:lstStyle/>
          <a:p>
            <a:pPr rtl="0"/>
            <a:r>
              <a:rPr lang="pl-PL"/>
              <a:t>Contoso​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xmlns="" id="{9CC98BF1-21A5-417A-B192-6B11AA3C9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7045" y="2387634"/>
            <a:ext cx="2824355" cy="3711414"/>
          </a:xfrm>
        </p:spPr>
        <p:txBody>
          <a:bodyPr rtlCol="0"/>
          <a:lstStyle/>
          <a:p>
            <a:pPr rtl="0"/>
            <a:r>
              <a:rPr lang="pl-PL"/>
              <a:t>Cena naszego produktu jest niższa od cen produktów medycznych oferowanych przez inne firmy na rynku</a:t>
            </a:r>
          </a:p>
          <a:p>
            <a:pPr rtl="0"/>
            <a:r>
              <a:rPr lang="pl-PL"/>
              <a:t>Szybkie i łatwe w użyciu w porównaniu ze złożonym systemem zamawiania konkurencji</a:t>
            </a:r>
          </a:p>
          <a:p>
            <a:pPr rtl="0"/>
            <a:r>
              <a:rPr lang="pl-PL"/>
              <a:t>Przystępna cena jest głównym czynnikiem, który przyciąga szpitale do naszego produktu</a:t>
            </a:r>
          </a:p>
        </p:txBody>
      </p:sp>
      <p:sp>
        <p:nvSpPr>
          <p:cNvPr id="13" name="Tekst — symbol zastępczy 12">
            <a:extLst>
              <a:ext uri="{FF2B5EF4-FFF2-40B4-BE49-F238E27FC236}">
                <a16:creationId xmlns:a16="http://schemas.microsoft.com/office/drawing/2014/main" xmlns="" id="{BE0E564F-3940-47BB-9805-956A914DF1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45452" y="1802984"/>
            <a:ext cx="2824355" cy="581530"/>
          </a:xfrm>
        </p:spPr>
        <p:txBody>
          <a:bodyPr rtlCol="0"/>
          <a:lstStyle/>
          <a:p>
            <a:pPr rtl="0"/>
            <a:r>
              <a:rPr lang="pl-PL"/>
              <a:t>Konkurenci</a:t>
            </a:r>
          </a:p>
        </p:txBody>
      </p:sp>
      <p:sp>
        <p:nvSpPr>
          <p:cNvPr id="12" name="Tekst — symbol zastępczy 11">
            <a:extLst>
              <a:ext uri="{FF2B5EF4-FFF2-40B4-BE49-F238E27FC236}">
                <a16:creationId xmlns:a16="http://schemas.microsoft.com/office/drawing/2014/main" xmlns="" id="{BDEFB022-503C-413E-B453-E61BBA328A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45452" y="2385650"/>
            <a:ext cx="2824355" cy="3392805"/>
          </a:xfrm>
        </p:spPr>
        <p:txBody>
          <a:bodyPr rtlCol="0"/>
          <a:lstStyle/>
          <a:p>
            <a:pPr rtl="0"/>
            <a:r>
              <a:rPr lang="pl-PL"/>
              <a:t>Firma A</a:t>
            </a:r>
            <a:br>
              <a:rPr lang="pl-PL"/>
            </a:br>
            <a:r>
              <a:rPr lang="pl-PL"/>
              <a:t>Produkt jest droższy</a:t>
            </a:r>
          </a:p>
          <a:p>
            <a:pPr rtl="0"/>
            <a:r>
              <a:rPr lang="pl-PL"/>
              <a:t>Firmy B i C</a:t>
            </a:r>
            <a:br>
              <a:rPr lang="pl-PL"/>
            </a:br>
            <a:r>
              <a:rPr lang="pl-PL"/>
              <a:t>Produkt jest drogi i niewygodny w użyciu</a:t>
            </a:r>
          </a:p>
          <a:p>
            <a:pPr rtl="0"/>
            <a:r>
              <a:rPr lang="pl-PL"/>
              <a:t>Firmy D i E</a:t>
            </a:r>
            <a:br>
              <a:rPr lang="pl-PL"/>
            </a:br>
            <a:r>
              <a:rPr lang="pl-PL"/>
              <a:t>Produkt jest tani, ale niewygodny w użyciu</a:t>
            </a:r>
          </a:p>
        </p:txBody>
      </p:sp>
      <p:pic>
        <p:nvPicPr>
          <p:cNvPr id="42" name="Obraz — symbol zastępczy 41" descr="Zbliżenie chirurga">
            <a:extLst>
              <a:ext uri="{FF2B5EF4-FFF2-40B4-BE49-F238E27FC236}">
                <a16:creationId xmlns:a16="http://schemas.microsoft.com/office/drawing/2014/main" xmlns="" id="{3CFA0244-69A5-45A7-BFC3-BCB86FD02A3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333860" y="466725"/>
            <a:ext cx="4858139" cy="5924550"/>
          </a:xfrm>
        </p:spPr>
      </p:pic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xmlns="" id="{93A192AF-B844-47F4-B7BD-C0F0CB32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r>
              <a:rPr lang="pl-PL" dirty="0" smtClean="0"/>
              <a:t>2022-05-29</a:t>
            </a:r>
            <a:endParaRPr lang="pl-PL" dirty="0"/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xmlns="" id="{69D28ABD-A568-4353-9EA5-3905B396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r>
              <a:rPr lang="pl-PL" dirty="0" smtClean="0"/>
              <a:t>REWARDING INSURANCE</a:t>
            </a:r>
            <a:endParaRPr lang="pl-PL" dirty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xmlns="" id="{1AEFA8D6-0E6F-440E-A2B8-74919582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1888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ytuł 48">
            <a:extLst>
              <a:ext uri="{FF2B5EF4-FFF2-40B4-BE49-F238E27FC236}">
                <a16:creationId xmlns:a16="http://schemas.microsoft.com/office/drawing/2014/main" xmlns="" id="{488CBCB9-624B-47E1-BBFE-EFDA55B9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Konkurencja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xmlns="" id="{D319D9DF-158F-48E0-9446-1C3D465DED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78036" y="1767731"/>
            <a:ext cx="1706966" cy="426393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Wygodny</a:t>
            </a:r>
          </a:p>
        </p:txBody>
      </p:sp>
      <p:sp>
        <p:nvSpPr>
          <p:cNvPr id="144" name="Prostokąt 143">
            <a:extLst>
              <a:ext uri="{FF2B5EF4-FFF2-40B4-BE49-F238E27FC236}">
                <a16:creationId xmlns:a16="http://schemas.microsoft.com/office/drawing/2014/main" xmlns="" id="{F765386F-B3D7-492E-8F23-241B318A4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29186" y="2866045"/>
            <a:ext cx="449015" cy="4490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81" name="Tekst — symbol zastępczy 80">
            <a:extLst>
              <a:ext uri="{FF2B5EF4-FFF2-40B4-BE49-F238E27FC236}">
                <a16:creationId xmlns:a16="http://schemas.microsoft.com/office/drawing/2014/main" xmlns="" id="{8690B473-154F-42B6-8BE4-A7CD71DCE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696547" y="2870279"/>
            <a:ext cx="913553" cy="426393"/>
          </a:xfrm>
        </p:spPr>
        <p:txBody>
          <a:bodyPr rtlCol="0"/>
          <a:lstStyle/>
          <a:p>
            <a:pPr rtl="0"/>
            <a:r>
              <a:rPr lang="pl-PL"/>
              <a:t>A</a:t>
            </a:r>
          </a:p>
        </p:txBody>
      </p:sp>
      <p:sp>
        <p:nvSpPr>
          <p:cNvPr id="150" name="Prostokąt 149">
            <a:extLst>
              <a:ext uri="{FF2B5EF4-FFF2-40B4-BE49-F238E27FC236}">
                <a16:creationId xmlns:a16="http://schemas.microsoft.com/office/drawing/2014/main" xmlns="" id="{D105C7BA-E05D-4765-A5F9-187A7E1F6C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21297" y="2566987"/>
            <a:ext cx="2057805" cy="767123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60" name="Tekst — symbol zastępczy 59">
            <a:extLst>
              <a:ext uri="{FF2B5EF4-FFF2-40B4-BE49-F238E27FC236}">
                <a16:creationId xmlns:a16="http://schemas.microsoft.com/office/drawing/2014/main" xmlns="" id="{F4EEB6D3-665D-42E9-B35E-5CEDCCC2ED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85000" y="2740969"/>
            <a:ext cx="1929792" cy="426393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Contoso</a:t>
            </a:r>
          </a:p>
        </p:txBody>
      </p:sp>
      <p:sp>
        <p:nvSpPr>
          <p:cNvPr id="79" name="Tekst — symbol zastępczy 78">
            <a:extLst>
              <a:ext uri="{FF2B5EF4-FFF2-40B4-BE49-F238E27FC236}">
                <a16:creationId xmlns:a16="http://schemas.microsoft.com/office/drawing/2014/main" xmlns="" id="{F30B3AF5-25F5-4CEE-B0D8-F1822F8F16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3792884"/>
            <a:ext cx="1706966" cy="426393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Kosztowne</a:t>
            </a:r>
          </a:p>
        </p:txBody>
      </p:sp>
      <p:sp>
        <p:nvSpPr>
          <p:cNvPr id="80" name="Tekst — symbol zastępczy 79">
            <a:extLst>
              <a:ext uri="{FF2B5EF4-FFF2-40B4-BE49-F238E27FC236}">
                <a16:creationId xmlns:a16="http://schemas.microsoft.com/office/drawing/2014/main" xmlns="" id="{716DB1D6-DA61-4501-B665-F93178C93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46834" y="3792884"/>
            <a:ext cx="1706966" cy="42639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l-PL"/>
              <a:t>Przystępne cenowo</a:t>
            </a:r>
          </a:p>
        </p:txBody>
      </p:sp>
      <p:sp>
        <p:nvSpPr>
          <p:cNvPr id="142" name="Prostokąt 141">
            <a:extLst>
              <a:ext uri="{FF2B5EF4-FFF2-40B4-BE49-F238E27FC236}">
                <a16:creationId xmlns:a16="http://schemas.microsoft.com/office/drawing/2014/main" xmlns="" id="{FFB58F6E-8094-46B0-A8B5-37C0413A3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091236" y="4241558"/>
            <a:ext cx="449015" cy="4490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9" name="Tekst — symbol zastępczy 58">
            <a:extLst>
              <a:ext uri="{FF2B5EF4-FFF2-40B4-BE49-F238E27FC236}">
                <a16:creationId xmlns:a16="http://schemas.microsoft.com/office/drawing/2014/main" xmlns="" id="{57768D61-ED5B-4BD1-9611-91E9ED86EA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59358" y="4263233"/>
            <a:ext cx="913553" cy="426393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B</a:t>
            </a:r>
          </a:p>
        </p:txBody>
      </p:sp>
      <p:sp>
        <p:nvSpPr>
          <p:cNvPr id="146" name="Prostokąt 145">
            <a:extLst>
              <a:ext uri="{FF2B5EF4-FFF2-40B4-BE49-F238E27FC236}">
                <a16:creationId xmlns:a16="http://schemas.microsoft.com/office/drawing/2014/main" xmlns="" id="{E950A4A0-A1DD-4FDD-A314-9D8DD4C3B6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760492" y="4305826"/>
            <a:ext cx="449015" cy="44901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77" name="Tekst — symbol zastępczy 76">
            <a:extLst>
              <a:ext uri="{FF2B5EF4-FFF2-40B4-BE49-F238E27FC236}">
                <a16:creationId xmlns:a16="http://schemas.microsoft.com/office/drawing/2014/main" xmlns="" id="{354DD7C2-BF80-4DC5-87EE-E73A979493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8224" y="4328700"/>
            <a:ext cx="913553" cy="426393"/>
          </a:xfrm>
        </p:spPr>
        <p:txBody>
          <a:bodyPr rtlCol="0"/>
          <a:lstStyle/>
          <a:p>
            <a:pPr rtl="0"/>
            <a:r>
              <a:rPr lang="pl-PL"/>
              <a:t>D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xmlns="" id="{58AD9954-D764-4D54-9E4E-10547E99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78423" y="4989940"/>
            <a:ext cx="449016" cy="44901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76" name="Tekst — symbol zastępczy 75">
            <a:extLst>
              <a:ext uri="{FF2B5EF4-FFF2-40B4-BE49-F238E27FC236}">
                <a16:creationId xmlns:a16="http://schemas.microsoft.com/office/drawing/2014/main" xmlns="" id="{00242D6B-C88C-41C2-9051-CBB51348BB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45805" y="5001059"/>
            <a:ext cx="913553" cy="426393"/>
          </a:xfrm>
        </p:spPr>
        <p:txBody>
          <a:bodyPr rtlCol="0"/>
          <a:lstStyle/>
          <a:p>
            <a:pPr rtl="0"/>
            <a:r>
              <a:rPr lang="pl-PL"/>
              <a:t>C</a:t>
            </a:r>
          </a:p>
        </p:txBody>
      </p:sp>
      <p:sp>
        <p:nvSpPr>
          <p:cNvPr id="148" name="Prostokąt 147">
            <a:extLst>
              <a:ext uri="{FF2B5EF4-FFF2-40B4-BE49-F238E27FC236}">
                <a16:creationId xmlns:a16="http://schemas.microsoft.com/office/drawing/2014/main" xmlns="" id="{468F388E-B419-418A-8761-03AE154038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697211" y="4934199"/>
            <a:ext cx="449015" cy="44901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78" name="Tekst — symbol zastępczy 77">
            <a:extLst>
              <a:ext uri="{FF2B5EF4-FFF2-40B4-BE49-F238E27FC236}">
                <a16:creationId xmlns:a16="http://schemas.microsoft.com/office/drawing/2014/main" xmlns="" id="{A2B3912D-8C64-4643-AF5A-151432F77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64942" y="4956195"/>
            <a:ext cx="913553" cy="426393"/>
          </a:xfrm>
        </p:spPr>
        <p:txBody>
          <a:bodyPr rtlCol="0"/>
          <a:lstStyle/>
          <a:p>
            <a:pPr rtl="0"/>
            <a:r>
              <a:rPr lang="pl-PL"/>
              <a:t>E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xmlns="" id="{B67EB52C-E2BD-4C36-BD4B-2056B36E6E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78035" y="5683895"/>
            <a:ext cx="1706966" cy="426393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Niewygodny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A83CADCF-20A3-4EE3-BE9D-894EAF6F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r>
              <a:rPr lang="pl-PL" dirty="0" smtClean="0"/>
              <a:t>2022-05-29</a:t>
            </a:r>
            <a:endParaRPr lang="pl-PL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C5B9C19D-2955-4E88-984E-4C636830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r>
              <a:rPr lang="pl-PL" dirty="0" smtClean="0"/>
              <a:t>REWARDING 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04EF966C-050D-45E8-B8EF-BB4335AF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41107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ytuł 50">
            <a:extLst>
              <a:ext uri="{FF2B5EF4-FFF2-40B4-BE49-F238E27FC236}">
                <a16:creationId xmlns:a16="http://schemas.microsoft.com/office/drawing/2014/main" xmlns="" id="{0BE62F74-B2F0-412C-A83C-5F33BEAA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Strategia rozwoju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xmlns="" id="{3E4795E8-7B98-40B7-8AE8-1636812445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81350" y="1221488"/>
            <a:ext cx="5829300" cy="537864"/>
          </a:xfrm>
        </p:spPr>
        <p:txBody>
          <a:bodyPr rtlCol="0"/>
          <a:lstStyle/>
          <a:p>
            <a:pPr rtl="0"/>
            <a:r>
              <a:rPr lang="pl-PL"/>
              <a:t>Jak będziemy rozwijać się w przyszłości</a:t>
            </a:r>
          </a:p>
        </p:txBody>
      </p:sp>
      <p:sp>
        <p:nvSpPr>
          <p:cNvPr id="37" name="Tekst — symbol zastępczy 36">
            <a:extLst>
              <a:ext uri="{FF2B5EF4-FFF2-40B4-BE49-F238E27FC236}">
                <a16:creationId xmlns:a16="http://schemas.microsoft.com/office/drawing/2014/main" xmlns="" id="{17DF7675-E811-436D-967F-8C216AEF5A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3928" y="2683198"/>
            <a:ext cx="2667000" cy="609180"/>
          </a:xfrm>
        </p:spPr>
        <p:txBody>
          <a:bodyPr rtlCol="0"/>
          <a:lstStyle/>
          <a:p>
            <a:pPr rtl="0"/>
            <a:r>
              <a:rPr lang="pl-PL"/>
              <a:t>Luty 20xx r.</a:t>
            </a:r>
          </a:p>
        </p:txBody>
      </p:sp>
      <p:sp>
        <p:nvSpPr>
          <p:cNvPr id="66" name="Tekst — symbol zastępczy 65">
            <a:extLst>
              <a:ext uri="{FF2B5EF4-FFF2-40B4-BE49-F238E27FC236}">
                <a16:creationId xmlns:a16="http://schemas.microsoft.com/office/drawing/2014/main" xmlns="" id="{1CF403A4-EC71-458B-A4DC-B512F862CC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3928" y="3778623"/>
            <a:ext cx="2667000" cy="1558104"/>
          </a:xfrm>
        </p:spPr>
        <p:txBody>
          <a:bodyPr rtlCol="0"/>
          <a:lstStyle/>
          <a:p>
            <a:pPr rtl="0"/>
            <a:r>
              <a:rPr lang="pl-PL"/>
              <a:t>Wprowadzenie produktu w szpitalach w regionie, aby pomóc mu zaistnieć na rynku</a:t>
            </a:r>
          </a:p>
        </p:txBody>
      </p:sp>
      <p:sp>
        <p:nvSpPr>
          <p:cNvPr id="56" name="Tekst — symbol zastępczy 55">
            <a:extLst>
              <a:ext uri="{FF2B5EF4-FFF2-40B4-BE49-F238E27FC236}">
                <a16:creationId xmlns:a16="http://schemas.microsoft.com/office/drawing/2014/main" xmlns="" id="{2A7F1528-A025-4CA1-B47F-F9187BBB5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50644" y="2683198"/>
            <a:ext cx="2667000" cy="609180"/>
          </a:xfrm>
        </p:spPr>
        <p:txBody>
          <a:bodyPr rtlCol="0"/>
          <a:lstStyle/>
          <a:p>
            <a:pPr rtl="0"/>
            <a:r>
              <a:rPr lang="pl-PL"/>
              <a:t>Maj 20xx r.</a:t>
            </a:r>
          </a:p>
        </p:txBody>
      </p:sp>
      <p:sp>
        <p:nvSpPr>
          <p:cNvPr id="67" name="Tekst — symbol zastępczy 66">
            <a:extLst>
              <a:ext uri="{FF2B5EF4-FFF2-40B4-BE49-F238E27FC236}">
                <a16:creationId xmlns:a16="http://schemas.microsoft.com/office/drawing/2014/main" xmlns="" id="{E9C39922-AEEB-4884-A6CD-92E928116C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50644" y="3778623"/>
            <a:ext cx="2667000" cy="1558104"/>
          </a:xfrm>
        </p:spPr>
        <p:txBody>
          <a:bodyPr rtlCol="0"/>
          <a:lstStyle/>
          <a:p>
            <a:pPr rtl="0"/>
            <a:r>
              <a:rPr lang="pl-PL"/>
              <a:t>Udostępnienie produktu we wszystkich szpitalach i monitorowanie trendów w prasie i na lokalnym rynku</a:t>
            </a:r>
          </a:p>
        </p:txBody>
      </p:sp>
      <p:sp>
        <p:nvSpPr>
          <p:cNvPr id="57" name="Tekst — symbol zastępczy 56">
            <a:extLst>
              <a:ext uri="{FF2B5EF4-FFF2-40B4-BE49-F238E27FC236}">
                <a16:creationId xmlns:a16="http://schemas.microsoft.com/office/drawing/2014/main" xmlns="" id="{7C8C3076-E6F5-4637-8C6A-24BE6EF469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3064" y="2683198"/>
            <a:ext cx="2751199" cy="609180"/>
          </a:xfrm>
        </p:spPr>
        <p:txBody>
          <a:bodyPr rtlCol="0"/>
          <a:lstStyle/>
          <a:p>
            <a:pPr rtl="0"/>
            <a:r>
              <a:rPr lang="pl-PL"/>
              <a:t>Październik 20xx r.</a:t>
            </a:r>
          </a:p>
        </p:txBody>
      </p:sp>
      <p:sp>
        <p:nvSpPr>
          <p:cNvPr id="68" name="Tekst — symbol zastępczy 67">
            <a:extLst>
              <a:ext uri="{FF2B5EF4-FFF2-40B4-BE49-F238E27FC236}">
                <a16:creationId xmlns:a16="http://schemas.microsoft.com/office/drawing/2014/main" xmlns="" id="{73CF272F-B943-4B2B-9D88-823E9DA59F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551543" y="3778623"/>
            <a:ext cx="2667000" cy="1558104"/>
          </a:xfrm>
        </p:spPr>
        <p:txBody>
          <a:bodyPr rtlCol="0"/>
          <a:lstStyle/>
          <a:p>
            <a:pPr rtl="0"/>
            <a:r>
              <a:rPr lang="pl-PL"/>
              <a:t>Zbierz opinie personelu medycznego i społeczności opieki zdrowotnej, aby zwiększyć dostępność produktu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8DDD2A5C-ABEC-4078-8322-0D4D0125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r>
              <a:rPr lang="pl-PL" dirty="0" smtClean="0"/>
              <a:t>2022-05-29</a:t>
            </a:r>
            <a:endParaRPr lang="pl-PL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B64A8203-5E18-4F90-BB96-E2155255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r>
              <a:rPr lang="pl-PL" dirty="0" smtClean="0"/>
              <a:t>REWARDING 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9A3C69AA-05D5-4E36-B904-EB3BFF86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67348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ytuł 48">
            <a:extLst>
              <a:ext uri="{FF2B5EF4-FFF2-40B4-BE49-F238E27FC236}">
                <a16:creationId xmlns:a16="http://schemas.microsoft.com/office/drawing/2014/main" xmlns="" id="{1566E1EC-B2A7-4A51-972F-B364AC0B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Dynamika rozwoju</a:t>
            </a:r>
          </a:p>
        </p:txBody>
      </p:sp>
      <p:sp>
        <p:nvSpPr>
          <p:cNvPr id="17" name="Tekst — symbol zastępczy 16">
            <a:extLst>
              <a:ext uri="{FF2B5EF4-FFF2-40B4-BE49-F238E27FC236}">
                <a16:creationId xmlns:a16="http://schemas.microsoft.com/office/drawing/2014/main" xmlns="" id="{707695DC-FF34-4B1B-8C99-046DB13E10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900" y="1172060"/>
            <a:ext cx="5829300" cy="537864"/>
          </a:xfrm>
        </p:spPr>
        <p:txBody>
          <a:bodyPr rtlCol="0"/>
          <a:lstStyle/>
          <a:p>
            <a:pPr rtl="0"/>
            <a:r>
              <a:rPr lang="pl-PL" dirty="0"/>
              <a:t>Prognozowanie dla sukcesu</a:t>
            </a:r>
          </a:p>
        </p:txBody>
      </p:sp>
      <p:sp>
        <p:nvSpPr>
          <p:cNvPr id="59" name="Tekst — symbol zastępczy 58">
            <a:extLst>
              <a:ext uri="{FF2B5EF4-FFF2-40B4-BE49-F238E27FC236}">
                <a16:creationId xmlns:a16="http://schemas.microsoft.com/office/drawing/2014/main" xmlns="" id="{7BF83601-4E7B-427D-8826-469201A2113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10838" y="2172381"/>
            <a:ext cx="5007023" cy="448769"/>
          </a:xfrm>
        </p:spPr>
        <p:txBody>
          <a:bodyPr rtlCol="0"/>
          <a:lstStyle/>
          <a:p>
            <a:pPr rtl="0"/>
            <a:r>
              <a:rPr lang="pl-PL" dirty="0"/>
              <a:t>Metryki</a:t>
            </a:r>
          </a:p>
        </p:txBody>
      </p:sp>
      <p:graphicFrame>
        <p:nvGraphicFramePr>
          <p:cNvPr id="48" name="Zawartość — symbol zastępczy 47">
            <a:extLst>
              <a:ext uri="{FF2B5EF4-FFF2-40B4-BE49-F238E27FC236}">
                <a16:creationId xmlns:a16="http://schemas.microsoft.com/office/drawing/2014/main" xmlns="" id="{F72B751A-8AAE-4658-A976-A2A8360C8EB6}"/>
              </a:ext>
            </a:extLst>
          </p:cNvPr>
          <p:cNvGraphicFramePr>
            <a:graphicFrameLocks noGrp="1"/>
          </p:cNvGraphicFramePr>
          <p:nvPr>
            <p:ph sz="quarter" idx="37"/>
            <p:extLst>
              <p:ext uri="{D42A27DB-BD31-4B8C-83A1-F6EECF244321}">
                <p14:modId xmlns:p14="http://schemas.microsoft.com/office/powerpoint/2010/main" xmlns="" val="383332292"/>
              </p:ext>
            </p:extLst>
          </p:nvPr>
        </p:nvGraphicFramePr>
        <p:xfrm>
          <a:off x="906463" y="2752725"/>
          <a:ext cx="5003461" cy="263430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12539">
                  <a:extLst>
                    <a:ext uri="{9D8B030D-6E8A-4147-A177-3AD203B41FA5}">
                      <a16:colId xmlns:a16="http://schemas.microsoft.com/office/drawing/2014/main" xmlns="" val="1517755082"/>
                    </a:ext>
                  </a:extLst>
                </a:gridCol>
                <a:gridCol w="1038080">
                  <a:extLst>
                    <a:ext uri="{9D8B030D-6E8A-4147-A177-3AD203B41FA5}">
                      <a16:colId xmlns:a16="http://schemas.microsoft.com/office/drawing/2014/main" xmlns="" val="2446386500"/>
                    </a:ext>
                  </a:extLst>
                </a:gridCol>
                <a:gridCol w="963943">
                  <a:extLst>
                    <a:ext uri="{9D8B030D-6E8A-4147-A177-3AD203B41FA5}">
                      <a16:colId xmlns:a16="http://schemas.microsoft.com/office/drawing/2014/main" xmlns="" val="3308918160"/>
                    </a:ext>
                  </a:extLst>
                </a:gridCol>
                <a:gridCol w="1068655">
                  <a:extLst>
                    <a:ext uri="{9D8B030D-6E8A-4147-A177-3AD203B41FA5}">
                      <a16:colId xmlns:a16="http://schemas.microsoft.com/office/drawing/2014/main" xmlns="" val="1854486728"/>
                    </a:ext>
                  </a:extLst>
                </a:gridCol>
                <a:gridCol w="1120244">
                  <a:extLst>
                    <a:ext uri="{9D8B030D-6E8A-4147-A177-3AD203B41FA5}">
                      <a16:colId xmlns:a16="http://schemas.microsoft.com/office/drawing/2014/main" xmlns="" val="1808496511"/>
                    </a:ext>
                  </a:extLst>
                </a:gridCol>
              </a:tblGrid>
              <a:tr h="583406">
                <a:tc>
                  <a:txBody>
                    <a:bodyPr/>
                    <a:lstStyle/>
                    <a:p>
                      <a:pPr algn="r" rtl="0"/>
                      <a:endParaRPr lang="pl-PL" sz="1200" b="1" cap="all" spc="400" baseline="0" noProof="0">
                        <a:solidFill>
                          <a:schemeClr val="accent6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200" b="1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klienci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200" b="1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Zamó-wienia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200" b="1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Przychód brutto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1200" b="1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</a:rPr>
                        <a:t>Przychód netto</a:t>
                      </a:r>
                    </a:p>
                  </a:txBody>
                  <a:tcPr marL="78782" marR="78782" marT="39391" marB="39391" anchor="ctr"/>
                </a:tc>
                <a:extLst>
                  <a:ext uri="{0D108BD9-81ED-4DB2-BD59-A6C34878D82A}">
                    <a16:rowId xmlns:a16="http://schemas.microsoft.com/office/drawing/2014/main" xmlns="" val="31003518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1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20XX</a:t>
                      </a:r>
                      <a:endParaRPr lang="pl-PL" sz="1200" b="1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10 000​ zł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7 000 zł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01628125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1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20XX</a:t>
                      </a:r>
                      <a:endParaRPr lang="pl-PL" sz="1200" b="1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200​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20 000​ zł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16 000 zł​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5382780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1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20XX</a:t>
                      </a:r>
                      <a:endParaRPr lang="pl-PL" sz="1200" b="1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300​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30 000 zł​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25 000 zł​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20840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1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20XX</a:t>
                      </a:r>
                      <a:endParaRPr lang="pl-PL" sz="1200" b="1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40​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400​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40 000 zł</a:t>
                      </a:r>
                      <a:endParaRPr lang="pl-PL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1200" b="0" spc="100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30 000 zł​</a:t>
                      </a:r>
                      <a:endParaRPr lang="pl-PL" sz="1200" b="0" i="0" spc="100" baseline="0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49756459"/>
                  </a:ext>
                </a:extLst>
              </a:tr>
            </a:tbl>
          </a:graphicData>
        </a:graphic>
      </p:graphicFrame>
      <p:sp>
        <p:nvSpPr>
          <p:cNvPr id="54" name="Tekst — symbol zastępczy 53">
            <a:extLst>
              <a:ext uri="{FF2B5EF4-FFF2-40B4-BE49-F238E27FC236}">
                <a16:creationId xmlns:a16="http://schemas.microsoft.com/office/drawing/2014/main" xmlns="" id="{FFFA7450-DF50-4998-BD71-152846F72C3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85497" y="2172381"/>
            <a:ext cx="4487220" cy="448769"/>
          </a:xfrm>
        </p:spPr>
        <p:txBody>
          <a:bodyPr rtlCol="0"/>
          <a:lstStyle/>
          <a:p>
            <a:pPr rtl="0"/>
            <a:r>
              <a:rPr lang="pl-PL" dirty="0"/>
              <a:t>Przychód według roku</a:t>
            </a:r>
          </a:p>
        </p:txBody>
      </p:sp>
      <p:graphicFrame>
        <p:nvGraphicFramePr>
          <p:cNvPr id="38" name="Zawartość — symbol zastępczy 37" descr="Wykres słupkowy">
            <a:extLst>
              <a:ext uri="{FF2B5EF4-FFF2-40B4-BE49-F238E27FC236}">
                <a16:creationId xmlns:a16="http://schemas.microsoft.com/office/drawing/2014/main" xmlns="" id="{7E762047-458C-49DE-A874-30579A8004B1}"/>
              </a:ext>
            </a:extLst>
          </p:cNvPr>
          <p:cNvGraphicFramePr>
            <a:graphicFrameLocks noGrp="1"/>
          </p:cNvGraphicFramePr>
          <p:nvPr>
            <p:ph sz="quarter" idx="38"/>
            <p:extLst>
              <p:ext uri="{D42A27DB-BD31-4B8C-83A1-F6EECF244321}">
                <p14:modId xmlns:p14="http://schemas.microsoft.com/office/powerpoint/2010/main" xmlns="" val="2496295568"/>
              </p:ext>
            </p:extLst>
          </p:nvPr>
        </p:nvGraphicFramePr>
        <p:xfrm>
          <a:off x="6784975" y="2747963"/>
          <a:ext cx="4500563" cy="3033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6990803E-0C78-48C0-B7CE-117A4942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r>
              <a:rPr lang="pl-PL" dirty="0" smtClean="0"/>
              <a:t>2022-05-29</a:t>
            </a:r>
            <a:endParaRPr lang="pl-PL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D2E9E152-0E00-4137-828A-59577AF8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r>
              <a:rPr lang="pl-PL" dirty="0" smtClean="0"/>
              <a:t>REWARDING 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AD06A0A6-003A-44E1-9D66-9A511C9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99931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ytuł 238">
            <a:extLst>
              <a:ext uri="{FF2B5EF4-FFF2-40B4-BE49-F238E27FC236}">
                <a16:creationId xmlns:a16="http://schemas.microsoft.com/office/drawing/2014/main" xmlns="" id="{20C2B32A-DDA7-44A1-817F-485EA7BB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Plan działań na dwa lata</a:t>
            </a:r>
          </a:p>
        </p:txBody>
      </p:sp>
      <p:sp>
        <p:nvSpPr>
          <p:cNvPr id="71" name="Tekst — symbol zastępczy 70">
            <a:extLst>
              <a:ext uri="{FF2B5EF4-FFF2-40B4-BE49-F238E27FC236}">
                <a16:creationId xmlns:a16="http://schemas.microsoft.com/office/drawing/2014/main" xmlns="" id="{9947C1AC-1A21-4AAC-B2A8-736885C0E34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029367" y="2120620"/>
            <a:ext cx="1440088" cy="549528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Wspieraj wolontariuszy</a:t>
            </a:r>
          </a:p>
        </p:txBody>
      </p:sp>
      <p:sp>
        <p:nvSpPr>
          <p:cNvPr id="72" name="Tekst — symbol zastępczy 71">
            <a:extLst>
              <a:ext uri="{FF2B5EF4-FFF2-40B4-BE49-F238E27FC236}">
                <a16:creationId xmlns:a16="http://schemas.microsoft.com/office/drawing/2014/main" xmlns="" id="{3CC8BA56-B1EC-4149-8E79-730A963B2EB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612" y="2120620"/>
            <a:ext cx="1440088" cy="549528"/>
          </a:xfrm>
        </p:spPr>
        <p:txBody>
          <a:bodyPr rtlCol="0">
            <a:normAutofit fontScale="92500"/>
          </a:bodyPr>
          <a:lstStyle/>
          <a:p>
            <a:pPr rtl="0"/>
            <a:r>
              <a:rPr lang="pl-PL"/>
              <a:t>Zorganizowanie grup fokusowych</a:t>
            </a:r>
          </a:p>
        </p:txBody>
      </p:sp>
      <p:sp>
        <p:nvSpPr>
          <p:cNvPr id="73" name="Tekst — symbol zastępczy 72">
            <a:extLst>
              <a:ext uri="{FF2B5EF4-FFF2-40B4-BE49-F238E27FC236}">
                <a16:creationId xmlns:a16="http://schemas.microsoft.com/office/drawing/2014/main" xmlns="" id="{D133910C-A43B-4DB5-B388-370A567275B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344687" y="2120620"/>
            <a:ext cx="1440088" cy="549528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Zbieranie opinii</a:t>
            </a:r>
          </a:p>
        </p:txBody>
      </p:sp>
      <p:sp>
        <p:nvSpPr>
          <p:cNvPr id="69" name="Tekst — symbol zastępczy 68">
            <a:extLst>
              <a:ext uri="{FF2B5EF4-FFF2-40B4-BE49-F238E27FC236}">
                <a16:creationId xmlns:a16="http://schemas.microsoft.com/office/drawing/2014/main" xmlns="" id="{8E1DE698-315F-427A-8607-93E5C8C02D5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96804" y="2720679"/>
            <a:ext cx="1021001" cy="501726"/>
          </a:xfrm>
        </p:spPr>
        <p:txBody>
          <a:bodyPr rtlCol="0"/>
          <a:lstStyle/>
          <a:p>
            <a:pPr rtl="0"/>
            <a:r>
              <a:rPr lang="pl-PL"/>
              <a:t>20XX</a:t>
            </a:r>
          </a:p>
        </p:txBody>
      </p:sp>
      <p:grpSp>
        <p:nvGrpSpPr>
          <p:cNvPr id="103" name="Grupa 102">
            <a:extLst>
              <a:ext uri="{FF2B5EF4-FFF2-40B4-BE49-F238E27FC236}">
                <a16:creationId xmlns:a16="http://schemas.microsoft.com/office/drawing/2014/main" xmlns="" id="{543CB26E-CEC1-42B1-BFD8-F57499DDA2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4" name="Łącznik prosty 103">
              <a:extLst>
                <a:ext uri="{FF2B5EF4-FFF2-40B4-BE49-F238E27FC236}">
                  <a16:creationId xmlns:a16="http://schemas.microsoft.com/office/drawing/2014/main" xmlns="" id="{85507A0E-19D5-402B-BD44-A2E472163DA1}"/>
                </a:ext>
              </a:extLst>
            </p:cNvPr>
            <p:cNvCxnSpPr>
              <a:cxnSpLocks/>
            </p:cNvCxnSpPr>
            <p:nvPr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>
              <a:extLst>
                <a:ext uri="{FF2B5EF4-FFF2-40B4-BE49-F238E27FC236}">
                  <a16:creationId xmlns:a16="http://schemas.microsoft.com/office/drawing/2014/main" xmlns="" id="{CF0A8E84-9149-4014-B3AC-124B8C14B424}"/>
                </a:ext>
              </a:extLst>
            </p:cNvPr>
            <p:cNvCxnSpPr>
              <a:cxnSpLocks/>
            </p:cNvCxnSpPr>
            <p:nvPr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>
              <a:extLst>
                <a:ext uri="{FF2B5EF4-FFF2-40B4-BE49-F238E27FC236}">
                  <a16:creationId xmlns:a16="http://schemas.microsoft.com/office/drawing/2014/main" xmlns="" id="{36C27957-1B8B-4382-8AD9-AE1244E072F3}"/>
                </a:ext>
              </a:extLst>
            </p:cNvPr>
            <p:cNvCxnSpPr>
              <a:cxnSpLocks/>
            </p:cNvCxnSpPr>
            <p:nvPr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>
              <a:extLst>
                <a:ext uri="{FF2B5EF4-FFF2-40B4-BE49-F238E27FC236}">
                  <a16:creationId xmlns:a16="http://schemas.microsoft.com/office/drawing/2014/main" xmlns="" id="{5C012FEE-2762-4F00-AC76-1DC6EDF5128D}"/>
                </a:ext>
              </a:extLst>
            </p:cNvPr>
            <p:cNvCxnSpPr>
              <a:cxnSpLocks/>
            </p:cNvCxnSpPr>
            <p:nvPr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>
              <a:extLst>
                <a:ext uri="{FF2B5EF4-FFF2-40B4-BE49-F238E27FC236}">
                  <a16:creationId xmlns:a16="http://schemas.microsoft.com/office/drawing/2014/main" xmlns="" id="{6CC02CC7-9331-4D75-97CF-C10722DBBA81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>
              <a:extLst>
                <a:ext uri="{FF2B5EF4-FFF2-40B4-BE49-F238E27FC236}">
                  <a16:creationId xmlns:a16="http://schemas.microsoft.com/office/drawing/2014/main" xmlns="" id="{E25CD134-D14F-42B9-A055-E11BFBA0C136}"/>
                </a:ext>
              </a:extLst>
            </p:cNvPr>
            <p:cNvCxnSpPr>
              <a:cxnSpLocks/>
            </p:cNvCxnSpPr>
            <p:nvPr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>
              <a:extLst>
                <a:ext uri="{FF2B5EF4-FFF2-40B4-BE49-F238E27FC236}">
                  <a16:creationId xmlns:a16="http://schemas.microsoft.com/office/drawing/2014/main" xmlns="" id="{5811BD3D-143E-4DE0-BF8E-6360B4507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>
              <a:extLst>
                <a:ext uri="{FF2B5EF4-FFF2-40B4-BE49-F238E27FC236}">
                  <a16:creationId xmlns:a16="http://schemas.microsoft.com/office/drawing/2014/main" xmlns="" id="{446848AE-89CD-4016-A641-6F0C2B941E80}"/>
                </a:ext>
              </a:extLst>
            </p:cNvPr>
            <p:cNvCxnSpPr>
              <a:cxnSpLocks/>
            </p:cNvCxnSpPr>
            <p:nvPr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>
              <a:extLst>
                <a:ext uri="{FF2B5EF4-FFF2-40B4-BE49-F238E27FC236}">
                  <a16:creationId xmlns:a16="http://schemas.microsoft.com/office/drawing/2014/main" xmlns="" id="{A60E2804-5C00-4E6F-958C-EF9A5C6D166D}"/>
                </a:ext>
              </a:extLst>
            </p:cNvPr>
            <p:cNvCxnSpPr>
              <a:cxnSpLocks/>
            </p:cNvCxnSpPr>
            <p:nvPr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Łącznik prosty 112">
              <a:extLst>
                <a:ext uri="{FF2B5EF4-FFF2-40B4-BE49-F238E27FC236}">
                  <a16:creationId xmlns:a16="http://schemas.microsoft.com/office/drawing/2014/main" xmlns="" id="{885BC663-DAD2-4546-99F7-32CFBEAFB588}"/>
                </a:ext>
              </a:extLst>
            </p:cNvPr>
            <p:cNvCxnSpPr>
              <a:cxnSpLocks/>
            </p:cNvCxnSpPr>
            <p:nvPr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Łącznik prosty 113">
              <a:extLst>
                <a:ext uri="{FF2B5EF4-FFF2-40B4-BE49-F238E27FC236}">
                  <a16:creationId xmlns:a16="http://schemas.microsoft.com/office/drawing/2014/main" xmlns="" id="{EBF374C2-BA26-4C96-9353-36D26FA768EE}"/>
                </a:ext>
              </a:extLst>
            </p:cNvPr>
            <p:cNvCxnSpPr>
              <a:cxnSpLocks/>
            </p:cNvCxnSpPr>
            <p:nvPr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upa 114">
            <a:extLst>
              <a:ext uri="{FF2B5EF4-FFF2-40B4-BE49-F238E27FC236}">
                <a16:creationId xmlns:a16="http://schemas.microsoft.com/office/drawing/2014/main" xmlns="" id="{A786ABE4-B37E-45F2-8F5D-7C4C5AAC9A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16" name="Owal 234">
              <a:extLst>
                <a:ext uri="{FF2B5EF4-FFF2-40B4-BE49-F238E27FC236}">
                  <a16:creationId xmlns:a16="http://schemas.microsoft.com/office/drawing/2014/main" xmlns="" id="{BB7DB3CE-1F30-44E2-A8A6-2449B5AE3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17" name="Owal 236">
              <a:extLst>
                <a:ext uri="{FF2B5EF4-FFF2-40B4-BE49-F238E27FC236}">
                  <a16:creationId xmlns:a16="http://schemas.microsoft.com/office/drawing/2014/main" xmlns="" id="{792E8414-044B-4D11-ABF4-C64860DA27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18" name="Owal 238">
              <a:extLst>
                <a:ext uri="{FF2B5EF4-FFF2-40B4-BE49-F238E27FC236}">
                  <a16:creationId xmlns:a16="http://schemas.microsoft.com/office/drawing/2014/main" xmlns="" id="{01E1C7AD-1630-4620-BCA1-3DA99D0E1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19" name="Owal 240">
              <a:extLst>
                <a:ext uri="{FF2B5EF4-FFF2-40B4-BE49-F238E27FC236}">
                  <a16:creationId xmlns:a16="http://schemas.microsoft.com/office/drawing/2014/main" xmlns="" id="{BCC2148A-83BE-4890-AD81-6A2C096AC2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20" name="Owal 242">
              <a:extLst>
                <a:ext uri="{FF2B5EF4-FFF2-40B4-BE49-F238E27FC236}">
                  <a16:creationId xmlns:a16="http://schemas.microsoft.com/office/drawing/2014/main" xmlns="" id="{5F34C04B-AE8F-4043-95AE-AA2856D7EF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21" name="Owal 244">
              <a:extLst>
                <a:ext uri="{FF2B5EF4-FFF2-40B4-BE49-F238E27FC236}">
                  <a16:creationId xmlns:a16="http://schemas.microsoft.com/office/drawing/2014/main" xmlns="" id="{1728C29F-4DEE-423A-AB94-1A4B7B65F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22" name="Owal 246">
              <a:extLst>
                <a:ext uri="{FF2B5EF4-FFF2-40B4-BE49-F238E27FC236}">
                  <a16:creationId xmlns:a16="http://schemas.microsoft.com/office/drawing/2014/main" xmlns="" id="{0CC10595-486F-46CE-880F-5163C9E6EC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23" name="Owal 248">
              <a:extLst>
                <a:ext uri="{FF2B5EF4-FFF2-40B4-BE49-F238E27FC236}">
                  <a16:creationId xmlns:a16="http://schemas.microsoft.com/office/drawing/2014/main" xmlns="" id="{932E3893-D078-4D1B-BDFB-9A9DD137F3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24" name="Owal 250">
              <a:extLst>
                <a:ext uri="{FF2B5EF4-FFF2-40B4-BE49-F238E27FC236}">
                  <a16:creationId xmlns:a16="http://schemas.microsoft.com/office/drawing/2014/main" xmlns="" id="{95D1B873-99B5-486B-8650-C357F2BF38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25" name="Owal 252">
              <a:extLst>
                <a:ext uri="{FF2B5EF4-FFF2-40B4-BE49-F238E27FC236}">
                  <a16:creationId xmlns:a16="http://schemas.microsoft.com/office/drawing/2014/main" xmlns="" id="{F752122A-7CF8-420A-A31C-0EBD2639E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26" name="Owal 254">
              <a:extLst>
                <a:ext uri="{FF2B5EF4-FFF2-40B4-BE49-F238E27FC236}">
                  <a16:creationId xmlns:a16="http://schemas.microsoft.com/office/drawing/2014/main" xmlns="" id="{FD6060F3-3D2B-451B-8D5F-1786C491ED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27" name="Owal 256">
              <a:extLst>
                <a:ext uri="{FF2B5EF4-FFF2-40B4-BE49-F238E27FC236}">
                  <a16:creationId xmlns:a16="http://schemas.microsoft.com/office/drawing/2014/main" xmlns="" id="{A9E7E945-5B46-4F59-8F73-D48A17F694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</p:grpSp>
      <p:sp>
        <p:nvSpPr>
          <p:cNvPr id="45" name="Tekst — symbol zastępczy 44">
            <a:extLst>
              <a:ext uri="{FF2B5EF4-FFF2-40B4-BE49-F238E27FC236}">
                <a16:creationId xmlns:a16="http://schemas.microsoft.com/office/drawing/2014/main" xmlns="" id="{48D9A497-BF7B-44B0-9021-F37B0F75C4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2346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Sty</a:t>
            </a:r>
          </a:p>
        </p:txBody>
      </p:sp>
      <p:sp>
        <p:nvSpPr>
          <p:cNvPr id="46" name="Tekst — symbol zastępczy 45">
            <a:extLst>
              <a:ext uri="{FF2B5EF4-FFF2-40B4-BE49-F238E27FC236}">
                <a16:creationId xmlns:a16="http://schemas.microsoft.com/office/drawing/2014/main" xmlns="" id="{78849CBE-BA38-4309-AE32-2967703B8D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1761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Lut</a:t>
            </a:r>
          </a:p>
        </p:txBody>
      </p:sp>
      <p:sp>
        <p:nvSpPr>
          <p:cNvPr id="47" name="Tekst — symbol zastępczy 46">
            <a:extLst>
              <a:ext uri="{FF2B5EF4-FFF2-40B4-BE49-F238E27FC236}">
                <a16:creationId xmlns:a16="http://schemas.microsoft.com/office/drawing/2014/main" xmlns="" id="{210DCAF9-BA33-4B26-9F35-D87F5B8AE0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91176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Mar</a:t>
            </a:r>
          </a:p>
        </p:txBody>
      </p:sp>
      <p:sp>
        <p:nvSpPr>
          <p:cNvPr id="48" name="Tekst — symbol zastępczy 47">
            <a:extLst>
              <a:ext uri="{FF2B5EF4-FFF2-40B4-BE49-F238E27FC236}">
                <a16:creationId xmlns:a16="http://schemas.microsoft.com/office/drawing/2014/main" xmlns="" id="{7E11A923-B627-4893-925F-109C56B558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80591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Kwi</a:t>
            </a:r>
          </a:p>
        </p:txBody>
      </p:sp>
      <p:sp>
        <p:nvSpPr>
          <p:cNvPr id="49" name="Tekst — symbol zastępczy 48">
            <a:extLst>
              <a:ext uri="{FF2B5EF4-FFF2-40B4-BE49-F238E27FC236}">
                <a16:creationId xmlns:a16="http://schemas.microsoft.com/office/drawing/2014/main" xmlns="" id="{6BA48EC0-EBAD-424D-B857-1B1C9A3A21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10807" y="3170170"/>
            <a:ext cx="615310" cy="652276"/>
          </a:xfrm>
        </p:spPr>
        <p:txBody>
          <a:bodyPr rtlCol="0"/>
          <a:lstStyle/>
          <a:p>
            <a:pPr rtl="0"/>
            <a:r>
              <a:rPr lang="pl-PL"/>
              <a:t>Maj</a:t>
            </a:r>
          </a:p>
        </p:txBody>
      </p:sp>
      <p:sp>
        <p:nvSpPr>
          <p:cNvPr id="50" name="Tekst — symbol zastępczy 49">
            <a:extLst>
              <a:ext uri="{FF2B5EF4-FFF2-40B4-BE49-F238E27FC236}">
                <a16:creationId xmlns:a16="http://schemas.microsoft.com/office/drawing/2014/main" xmlns="" id="{18AB0EB4-ABD0-44C8-AF9C-86C07480F62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9421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Cze</a:t>
            </a:r>
          </a:p>
        </p:txBody>
      </p:sp>
      <p:sp>
        <p:nvSpPr>
          <p:cNvPr id="51" name="Tekst — symbol zastępczy 50">
            <a:extLst>
              <a:ext uri="{FF2B5EF4-FFF2-40B4-BE49-F238E27FC236}">
                <a16:creationId xmlns:a16="http://schemas.microsoft.com/office/drawing/2014/main" xmlns="" id="{34162C5B-62FF-47D6-B817-F247FF6D1F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48836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Lip</a:t>
            </a:r>
          </a:p>
        </p:txBody>
      </p:sp>
      <p:sp>
        <p:nvSpPr>
          <p:cNvPr id="52" name="Tekst — symbol zastępczy 51">
            <a:extLst>
              <a:ext uri="{FF2B5EF4-FFF2-40B4-BE49-F238E27FC236}">
                <a16:creationId xmlns:a16="http://schemas.microsoft.com/office/drawing/2014/main" xmlns="" id="{402C550F-542A-4A20-B998-90EC654E5D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238251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Sie</a:t>
            </a:r>
          </a:p>
        </p:txBody>
      </p:sp>
      <p:sp>
        <p:nvSpPr>
          <p:cNvPr id="53" name="Tekst — symbol zastępczy 52">
            <a:extLst>
              <a:ext uri="{FF2B5EF4-FFF2-40B4-BE49-F238E27FC236}">
                <a16:creationId xmlns:a16="http://schemas.microsoft.com/office/drawing/2014/main" xmlns="" id="{31CD40A2-EB53-4B75-9C16-29683A4965D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27666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Wrz</a:t>
            </a:r>
          </a:p>
        </p:txBody>
      </p:sp>
      <p:sp>
        <p:nvSpPr>
          <p:cNvPr id="54" name="Tekst — symbol zastępczy 53">
            <a:extLst>
              <a:ext uri="{FF2B5EF4-FFF2-40B4-BE49-F238E27FC236}">
                <a16:creationId xmlns:a16="http://schemas.microsoft.com/office/drawing/2014/main" xmlns="" id="{DFBAB31B-8252-4FAD-B1AC-2E9AB1E717A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081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Paź</a:t>
            </a:r>
          </a:p>
        </p:txBody>
      </p:sp>
      <p:sp>
        <p:nvSpPr>
          <p:cNvPr id="55" name="Tekst — symbol zastępczy 54">
            <a:extLst>
              <a:ext uri="{FF2B5EF4-FFF2-40B4-BE49-F238E27FC236}">
                <a16:creationId xmlns:a16="http://schemas.microsoft.com/office/drawing/2014/main" xmlns="" id="{F8B794CC-191E-425E-889A-BB032E7BB36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06496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Lis</a:t>
            </a:r>
          </a:p>
        </p:txBody>
      </p:sp>
      <p:sp>
        <p:nvSpPr>
          <p:cNvPr id="56" name="Tekst — symbol zastępczy 55">
            <a:extLst>
              <a:ext uri="{FF2B5EF4-FFF2-40B4-BE49-F238E27FC236}">
                <a16:creationId xmlns:a16="http://schemas.microsoft.com/office/drawing/2014/main" xmlns="" id="{1CDCFB34-6EC6-4EE2-9AD4-6E56BD0199C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95907" y="3170170"/>
            <a:ext cx="495300" cy="652276"/>
          </a:xfrm>
        </p:spPr>
        <p:txBody>
          <a:bodyPr rtlCol="0"/>
          <a:lstStyle/>
          <a:p>
            <a:pPr rtl="0"/>
            <a:r>
              <a:rPr lang="pl-PL"/>
              <a:t>Gru</a:t>
            </a:r>
          </a:p>
        </p:txBody>
      </p:sp>
      <p:sp>
        <p:nvSpPr>
          <p:cNvPr id="74" name="Tekst — symbol zastępczy 73">
            <a:extLst>
              <a:ext uri="{FF2B5EF4-FFF2-40B4-BE49-F238E27FC236}">
                <a16:creationId xmlns:a16="http://schemas.microsoft.com/office/drawing/2014/main" xmlns="" id="{682C597E-B402-40D3-871F-EB0A0C4B32E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29367" y="3854752"/>
            <a:ext cx="1440088" cy="557165"/>
          </a:xfrm>
        </p:spPr>
        <p:txBody>
          <a:bodyPr rtlCol="0"/>
          <a:lstStyle/>
          <a:p>
            <a:pPr rtl="0"/>
            <a:r>
              <a:rPr lang="pl-PL"/>
              <a:t>Testowanie zamawiania</a:t>
            </a:r>
          </a:p>
        </p:txBody>
      </p:sp>
      <p:sp>
        <p:nvSpPr>
          <p:cNvPr id="75" name="Tekst — symbol zastępczy 74">
            <a:extLst>
              <a:ext uri="{FF2B5EF4-FFF2-40B4-BE49-F238E27FC236}">
                <a16:creationId xmlns:a16="http://schemas.microsoft.com/office/drawing/2014/main" xmlns="" id="{40A6C91B-7E29-4AD2-8A1A-B6A27227E26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12434" y="3608142"/>
            <a:ext cx="1595746" cy="803775"/>
          </a:xfrm>
        </p:spPr>
        <p:txBody>
          <a:bodyPr rtlCol="0">
            <a:normAutofit fontScale="85000" lnSpcReduction="10000"/>
          </a:bodyPr>
          <a:lstStyle/>
          <a:p>
            <a:pPr rtl="0">
              <a:lnSpc>
                <a:spcPct val="160000"/>
              </a:lnSpc>
            </a:pPr>
            <a:r>
              <a:rPr lang="pl-PL"/>
              <a:t>Wprowadzenie na lokalny rynek</a:t>
            </a:r>
          </a:p>
        </p:txBody>
      </p:sp>
      <p:sp>
        <p:nvSpPr>
          <p:cNvPr id="76" name="Tekst — symbol zastępczy 75">
            <a:extLst>
              <a:ext uri="{FF2B5EF4-FFF2-40B4-BE49-F238E27FC236}">
                <a16:creationId xmlns:a16="http://schemas.microsoft.com/office/drawing/2014/main" xmlns="" id="{1F8D406C-20BB-4092-82DD-112279320B1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923517" y="3854752"/>
            <a:ext cx="1440088" cy="557165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Dostarczanie do szpitali</a:t>
            </a:r>
          </a:p>
        </p:txBody>
      </p:sp>
      <p:grpSp>
        <p:nvGrpSpPr>
          <p:cNvPr id="38" name="Grupa 37">
            <a:extLst>
              <a:ext uri="{FF2B5EF4-FFF2-40B4-BE49-F238E27FC236}">
                <a16:creationId xmlns:a16="http://schemas.microsoft.com/office/drawing/2014/main" xmlns="" id="{AA899FFE-076A-40FC-B631-5B66EF1979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xmlns="" id="{76797A2C-006C-46A3-9455-22B5AF7DE9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Łącznik prosty 39">
              <a:extLst>
                <a:ext uri="{FF2B5EF4-FFF2-40B4-BE49-F238E27FC236}">
                  <a16:creationId xmlns:a16="http://schemas.microsoft.com/office/drawing/2014/main" xmlns="" id="{4A9A229B-BB21-44E2-8144-F1A7737D7D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xmlns="" id="{15F01EFA-F955-442E-9C11-6BC1F536EC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kst — symbol zastępczy 69">
            <a:extLst>
              <a:ext uri="{FF2B5EF4-FFF2-40B4-BE49-F238E27FC236}">
                <a16:creationId xmlns:a16="http://schemas.microsoft.com/office/drawing/2014/main" xmlns="" id="{A4FCB34F-E515-4CEE-A392-9813A5F3074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6804" y="4418755"/>
            <a:ext cx="1021001" cy="501726"/>
          </a:xfrm>
        </p:spPr>
        <p:txBody>
          <a:bodyPr rtlCol="0"/>
          <a:lstStyle/>
          <a:p>
            <a:pPr rtl="0"/>
            <a:r>
              <a:rPr lang="pl-PL"/>
              <a:t>20XX</a:t>
            </a:r>
          </a:p>
        </p:txBody>
      </p:sp>
      <p:sp>
        <p:nvSpPr>
          <p:cNvPr id="57" name="Tekst — symbol zastępczy 56">
            <a:extLst>
              <a:ext uri="{FF2B5EF4-FFF2-40B4-BE49-F238E27FC236}">
                <a16:creationId xmlns:a16="http://schemas.microsoft.com/office/drawing/2014/main" xmlns="" id="{5E47008C-3AD1-4C4E-90F0-64842A98A13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12346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Sty</a:t>
            </a:r>
          </a:p>
        </p:txBody>
      </p:sp>
      <p:sp>
        <p:nvSpPr>
          <p:cNvPr id="58" name="Tekst — symbol zastępczy 57">
            <a:extLst>
              <a:ext uri="{FF2B5EF4-FFF2-40B4-BE49-F238E27FC236}">
                <a16:creationId xmlns:a16="http://schemas.microsoft.com/office/drawing/2014/main" xmlns="" id="{983B6BF3-F791-4460-84A5-5581A80398B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01761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Lut</a:t>
            </a:r>
          </a:p>
        </p:txBody>
      </p:sp>
      <p:sp>
        <p:nvSpPr>
          <p:cNvPr id="59" name="Tekst — symbol zastępczy 58">
            <a:extLst>
              <a:ext uri="{FF2B5EF4-FFF2-40B4-BE49-F238E27FC236}">
                <a16:creationId xmlns:a16="http://schemas.microsoft.com/office/drawing/2014/main" xmlns="" id="{E3EE2BF6-FA60-4E6D-A026-DD01C9AE949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91176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Mar</a:t>
            </a:r>
          </a:p>
        </p:txBody>
      </p:sp>
      <p:sp>
        <p:nvSpPr>
          <p:cNvPr id="60" name="Tekst — symbol zastępczy 59">
            <a:extLst>
              <a:ext uri="{FF2B5EF4-FFF2-40B4-BE49-F238E27FC236}">
                <a16:creationId xmlns:a16="http://schemas.microsoft.com/office/drawing/2014/main" xmlns="" id="{B038B2E9-837D-40CA-8F47-C7023EBFFFE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080591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Kwi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xmlns="" id="{20A3B158-B881-4E99-B8F7-CE9C57BDB4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810807" y="4871997"/>
            <a:ext cx="615310" cy="652272"/>
          </a:xfrm>
        </p:spPr>
        <p:txBody>
          <a:bodyPr rtlCol="0"/>
          <a:lstStyle/>
          <a:p>
            <a:pPr rtl="0"/>
            <a:r>
              <a:rPr lang="pl-PL"/>
              <a:t>Maj</a:t>
            </a:r>
          </a:p>
        </p:txBody>
      </p:sp>
      <p:sp>
        <p:nvSpPr>
          <p:cNvPr id="62" name="Tekst — symbol zastępczy 61">
            <a:extLst>
              <a:ext uri="{FF2B5EF4-FFF2-40B4-BE49-F238E27FC236}">
                <a16:creationId xmlns:a16="http://schemas.microsoft.com/office/drawing/2014/main" xmlns="" id="{FFF63345-F566-48EC-9BCB-B89BD5BE3C1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659421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Cze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xmlns="" id="{241FDAF1-A29F-47DB-A53E-FEC9D6A8CDD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48836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Lip</a:t>
            </a:r>
          </a:p>
        </p:txBody>
      </p:sp>
      <p:sp>
        <p:nvSpPr>
          <p:cNvPr id="64" name="Tekst — symbol zastępczy 63">
            <a:extLst>
              <a:ext uri="{FF2B5EF4-FFF2-40B4-BE49-F238E27FC236}">
                <a16:creationId xmlns:a16="http://schemas.microsoft.com/office/drawing/2014/main" xmlns="" id="{2596B801-B1AE-4F3B-9E54-ED35EA8D40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8251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Sie</a:t>
            </a:r>
          </a:p>
        </p:txBody>
      </p:sp>
      <p:sp>
        <p:nvSpPr>
          <p:cNvPr id="65" name="Tekst — symbol zastępczy 64">
            <a:extLst>
              <a:ext uri="{FF2B5EF4-FFF2-40B4-BE49-F238E27FC236}">
                <a16:creationId xmlns:a16="http://schemas.microsoft.com/office/drawing/2014/main" xmlns="" id="{C2EE8BE4-DC95-4D04-8195-9C4CDE8671E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27666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Wrz</a:t>
            </a:r>
          </a:p>
        </p:txBody>
      </p:sp>
      <p:sp>
        <p:nvSpPr>
          <p:cNvPr id="66" name="Tekst — symbol zastępczy 65">
            <a:extLst>
              <a:ext uri="{FF2B5EF4-FFF2-40B4-BE49-F238E27FC236}">
                <a16:creationId xmlns:a16="http://schemas.microsoft.com/office/drawing/2014/main" xmlns="" id="{20FB149E-5D02-4014-A75A-9AC27158ABB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817081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Paź</a:t>
            </a:r>
          </a:p>
        </p:txBody>
      </p:sp>
      <p:sp>
        <p:nvSpPr>
          <p:cNvPr id="67" name="Tekst — symbol zastępczy 66">
            <a:extLst>
              <a:ext uri="{FF2B5EF4-FFF2-40B4-BE49-F238E27FC236}">
                <a16:creationId xmlns:a16="http://schemas.microsoft.com/office/drawing/2014/main" xmlns="" id="{93764DE0-D7E5-48EA-B262-B756750A641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606496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Lis</a:t>
            </a:r>
          </a:p>
        </p:txBody>
      </p:sp>
      <p:sp>
        <p:nvSpPr>
          <p:cNvPr id="68" name="Tekst — symbol zastępczy 67">
            <a:extLst>
              <a:ext uri="{FF2B5EF4-FFF2-40B4-BE49-F238E27FC236}">
                <a16:creationId xmlns:a16="http://schemas.microsoft.com/office/drawing/2014/main" xmlns="" id="{DB5D38E8-4E52-4AD7-94F1-C92DFF8069F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395907" y="4871997"/>
            <a:ext cx="495300" cy="652272"/>
          </a:xfrm>
        </p:spPr>
        <p:txBody>
          <a:bodyPr rtlCol="0"/>
          <a:lstStyle/>
          <a:p>
            <a:pPr rtl="0"/>
            <a:r>
              <a:rPr lang="pl-PL"/>
              <a:t>Gru</a:t>
            </a:r>
          </a:p>
        </p:txBody>
      </p:sp>
      <p:grpSp>
        <p:nvGrpSpPr>
          <p:cNvPr id="42" name="Grupa 41">
            <a:extLst>
              <a:ext uri="{FF2B5EF4-FFF2-40B4-BE49-F238E27FC236}">
                <a16:creationId xmlns:a16="http://schemas.microsoft.com/office/drawing/2014/main" xmlns="" id="{8AC390FF-17C3-4654-8DFC-8A42E5B056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43" name="Łącznik prosty 42">
              <a:extLst>
                <a:ext uri="{FF2B5EF4-FFF2-40B4-BE49-F238E27FC236}">
                  <a16:creationId xmlns:a16="http://schemas.microsoft.com/office/drawing/2014/main" xmlns="" id="{AD5C6584-CB4B-4425-BA19-FF20E4E89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Łącznik prosty 43">
              <a:extLst>
                <a:ext uri="{FF2B5EF4-FFF2-40B4-BE49-F238E27FC236}">
                  <a16:creationId xmlns:a16="http://schemas.microsoft.com/office/drawing/2014/main" xmlns="" id="{46FE0302-BE0A-4917-A64C-2F67EB9A2D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Łącznik prosty 76">
              <a:extLst>
                <a:ext uri="{FF2B5EF4-FFF2-40B4-BE49-F238E27FC236}">
                  <a16:creationId xmlns:a16="http://schemas.microsoft.com/office/drawing/2014/main" xmlns="" id="{3E22871C-55F4-49C5-9209-01CD6892A2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a 77">
            <a:extLst>
              <a:ext uri="{FF2B5EF4-FFF2-40B4-BE49-F238E27FC236}">
                <a16:creationId xmlns:a16="http://schemas.microsoft.com/office/drawing/2014/main" xmlns="" id="{77AA2709-E2DF-4073-9240-0310E49F0E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79" name="Łącznik prosty 78">
              <a:extLst>
                <a:ext uri="{FF2B5EF4-FFF2-40B4-BE49-F238E27FC236}">
                  <a16:creationId xmlns:a16="http://schemas.microsoft.com/office/drawing/2014/main" xmlns="" id="{F3563D7F-8827-4268-90EC-699C9868AAE8}"/>
                </a:ext>
              </a:extLst>
            </p:cNvPr>
            <p:cNvCxnSpPr>
              <a:cxnSpLocks/>
            </p:cNvCxnSpPr>
            <p:nvPr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Łącznik prosty 79">
              <a:extLst>
                <a:ext uri="{FF2B5EF4-FFF2-40B4-BE49-F238E27FC236}">
                  <a16:creationId xmlns:a16="http://schemas.microsoft.com/office/drawing/2014/main" xmlns="" id="{3CCD75BD-F32B-4639-AD76-0FCE6CDE302E}"/>
                </a:ext>
              </a:extLst>
            </p:cNvPr>
            <p:cNvCxnSpPr>
              <a:cxnSpLocks/>
            </p:cNvCxnSpPr>
            <p:nvPr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Łącznik prosty 80">
              <a:extLst>
                <a:ext uri="{FF2B5EF4-FFF2-40B4-BE49-F238E27FC236}">
                  <a16:creationId xmlns:a16="http://schemas.microsoft.com/office/drawing/2014/main" xmlns="" id="{2E473BCE-F933-45A7-AE3E-455153208888}"/>
                </a:ext>
              </a:extLst>
            </p:cNvPr>
            <p:cNvCxnSpPr>
              <a:cxnSpLocks/>
            </p:cNvCxnSpPr>
            <p:nvPr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xmlns="" id="{5D295C70-2616-4BE7-AFC6-DFBB0449DFEF}"/>
                </a:ext>
              </a:extLst>
            </p:cNvPr>
            <p:cNvCxnSpPr>
              <a:cxnSpLocks/>
            </p:cNvCxnSpPr>
            <p:nvPr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xmlns="" id="{F4C75960-6F07-4A00-AF65-3604AEDFB248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>
              <a:extLst>
                <a:ext uri="{FF2B5EF4-FFF2-40B4-BE49-F238E27FC236}">
                  <a16:creationId xmlns:a16="http://schemas.microsoft.com/office/drawing/2014/main" xmlns="" id="{DDA5BCD3-3B54-421C-BCDE-537E2EE450A6}"/>
                </a:ext>
              </a:extLst>
            </p:cNvPr>
            <p:cNvCxnSpPr>
              <a:cxnSpLocks/>
            </p:cNvCxnSpPr>
            <p:nvPr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y 84">
              <a:extLst>
                <a:ext uri="{FF2B5EF4-FFF2-40B4-BE49-F238E27FC236}">
                  <a16:creationId xmlns:a16="http://schemas.microsoft.com/office/drawing/2014/main" xmlns="" id="{442ED791-E85D-4F4F-A079-1B2340E093AB}"/>
                </a:ext>
              </a:extLst>
            </p:cNvPr>
            <p:cNvCxnSpPr>
              <a:cxnSpLocks/>
            </p:cNvCxnSpPr>
            <p:nvPr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xmlns="" id="{55692CC8-388F-42CD-BA01-87F70B113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Łącznik prosty 86">
              <a:extLst>
                <a:ext uri="{FF2B5EF4-FFF2-40B4-BE49-F238E27FC236}">
                  <a16:creationId xmlns:a16="http://schemas.microsoft.com/office/drawing/2014/main" xmlns="" id="{5779C220-A612-4C64-BA15-EE86F6F7FF9F}"/>
                </a:ext>
              </a:extLst>
            </p:cNvPr>
            <p:cNvCxnSpPr>
              <a:cxnSpLocks/>
            </p:cNvCxnSpPr>
            <p:nvPr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Łącznik prosty 87">
              <a:extLst>
                <a:ext uri="{FF2B5EF4-FFF2-40B4-BE49-F238E27FC236}">
                  <a16:creationId xmlns:a16="http://schemas.microsoft.com/office/drawing/2014/main" xmlns="" id="{6F136CFD-DB6B-4835-AB32-D1826774CD7A}"/>
                </a:ext>
              </a:extLst>
            </p:cNvPr>
            <p:cNvCxnSpPr>
              <a:cxnSpLocks/>
            </p:cNvCxnSpPr>
            <p:nvPr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Łącznik prosty 88">
              <a:extLst>
                <a:ext uri="{FF2B5EF4-FFF2-40B4-BE49-F238E27FC236}">
                  <a16:creationId xmlns:a16="http://schemas.microsoft.com/office/drawing/2014/main" xmlns="" id="{B15BB495-14FA-435E-ADE2-7FB5AA0960DC}"/>
                </a:ext>
              </a:extLst>
            </p:cNvPr>
            <p:cNvCxnSpPr>
              <a:cxnSpLocks/>
            </p:cNvCxnSpPr>
            <p:nvPr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a 89">
            <a:extLst>
              <a:ext uri="{FF2B5EF4-FFF2-40B4-BE49-F238E27FC236}">
                <a16:creationId xmlns:a16="http://schemas.microsoft.com/office/drawing/2014/main" xmlns="" id="{1C4091D7-8930-414F-87C8-3E306D263A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1" name="Owal 234">
              <a:extLst>
                <a:ext uri="{FF2B5EF4-FFF2-40B4-BE49-F238E27FC236}">
                  <a16:creationId xmlns:a16="http://schemas.microsoft.com/office/drawing/2014/main" xmlns="" id="{DE99BD70-B22A-4512-95C6-D036BD60C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92" name="Owal 236">
              <a:extLst>
                <a:ext uri="{FF2B5EF4-FFF2-40B4-BE49-F238E27FC236}">
                  <a16:creationId xmlns:a16="http://schemas.microsoft.com/office/drawing/2014/main" xmlns="" id="{B1A3DC00-645B-445A-96D7-37B1F48B6A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93" name="Owal 238">
              <a:extLst>
                <a:ext uri="{FF2B5EF4-FFF2-40B4-BE49-F238E27FC236}">
                  <a16:creationId xmlns:a16="http://schemas.microsoft.com/office/drawing/2014/main" xmlns="" id="{E137138B-B45C-485A-A79E-784DFC48D5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94" name="Owal 240">
              <a:extLst>
                <a:ext uri="{FF2B5EF4-FFF2-40B4-BE49-F238E27FC236}">
                  <a16:creationId xmlns:a16="http://schemas.microsoft.com/office/drawing/2014/main" xmlns="" id="{3AC2A91C-205F-4847-B550-21C01641F9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95" name="Owal 242">
              <a:extLst>
                <a:ext uri="{FF2B5EF4-FFF2-40B4-BE49-F238E27FC236}">
                  <a16:creationId xmlns:a16="http://schemas.microsoft.com/office/drawing/2014/main" xmlns="" id="{465BE634-14E3-4566-A60C-DBF0C96C3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96" name="Owal 244">
              <a:extLst>
                <a:ext uri="{FF2B5EF4-FFF2-40B4-BE49-F238E27FC236}">
                  <a16:creationId xmlns:a16="http://schemas.microsoft.com/office/drawing/2014/main" xmlns="" id="{96AFB552-F8FF-44B4-8EBB-39C0457EC1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97" name="Owal 246">
              <a:extLst>
                <a:ext uri="{FF2B5EF4-FFF2-40B4-BE49-F238E27FC236}">
                  <a16:creationId xmlns:a16="http://schemas.microsoft.com/office/drawing/2014/main" xmlns="" id="{EFBDAFF1-80C9-4258-BE81-D66CE95AF2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98" name="Owal 248">
              <a:extLst>
                <a:ext uri="{FF2B5EF4-FFF2-40B4-BE49-F238E27FC236}">
                  <a16:creationId xmlns:a16="http://schemas.microsoft.com/office/drawing/2014/main" xmlns="" id="{6CAC3C6B-0DC0-42A8-A0F6-5DE8D3CD8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99" name="Owal 250">
              <a:extLst>
                <a:ext uri="{FF2B5EF4-FFF2-40B4-BE49-F238E27FC236}">
                  <a16:creationId xmlns:a16="http://schemas.microsoft.com/office/drawing/2014/main" xmlns="" id="{BD4E23F3-6767-48BC-9DDD-56352C3782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00" name="Owal 252">
              <a:extLst>
                <a:ext uri="{FF2B5EF4-FFF2-40B4-BE49-F238E27FC236}">
                  <a16:creationId xmlns:a16="http://schemas.microsoft.com/office/drawing/2014/main" xmlns="" id="{4ED51602-81E7-4BE6-90A2-0A453C234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01" name="Owal 254">
              <a:extLst>
                <a:ext uri="{FF2B5EF4-FFF2-40B4-BE49-F238E27FC236}">
                  <a16:creationId xmlns:a16="http://schemas.microsoft.com/office/drawing/2014/main" xmlns="" id="{61A53BCB-2442-44E7-8C24-A5715EC372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102" name="Owal 256">
              <a:extLst>
                <a:ext uri="{FF2B5EF4-FFF2-40B4-BE49-F238E27FC236}">
                  <a16:creationId xmlns:a16="http://schemas.microsoft.com/office/drawing/2014/main" xmlns="" id="{64E53F16-D265-4F25-A9AC-C82E3D17C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</p:grp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D8227771-6931-4829-9487-85B9A3EF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r>
              <a:rPr lang="pl-PL" dirty="0" smtClean="0"/>
              <a:t>2022-05-29</a:t>
            </a:r>
            <a:endParaRPr lang="pl-PL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1014E736-C54A-452D-8B25-A16073C2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r>
              <a:rPr lang="pl-PL" dirty="0" smtClean="0"/>
              <a:t>REWARDING 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0D2F8115-4311-4DBF-88A0-8C9B56B7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28098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ytuł 17">
            <a:extLst>
              <a:ext uri="{FF2B5EF4-FFF2-40B4-BE49-F238E27FC236}">
                <a16:creationId xmlns:a16="http://schemas.microsoft.com/office/drawing/2014/main" xmlns="" id="{DA2EE157-139C-422D-88A0-3E908DC6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333552" y="3930709"/>
            <a:ext cx="3975244" cy="996551"/>
          </a:xfrm>
        </p:spPr>
        <p:txBody>
          <a:bodyPr rtlCol="0"/>
          <a:lstStyle/>
          <a:p>
            <a:pPr rtl="0"/>
            <a:r>
              <a:rPr lang="pl-PL"/>
              <a:t>Finanse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xmlns="" id="{40EC84A2-A604-4E08-ACCD-4FB04FBD0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580255"/>
              </p:ext>
            </p:extLst>
          </p:nvPr>
        </p:nvGraphicFramePr>
        <p:xfrm>
          <a:off x="933255" y="466725"/>
          <a:ext cx="7503028" cy="592455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423757">
                  <a:extLst>
                    <a:ext uri="{9D8B030D-6E8A-4147-A177-3AD203B41FA5}">
                      <a16:colId xmlns:a16="http://schemas.microsoft.com/office/drawing/2014/main" xmlns="" val="1517755082"/>
                    </a:ext>
                  </a:extLst>
                </a:gridCol>
                <a:gridCol w="1535369">
                  <a:extLst>
                    <a:ext uri="{9D8B030D-6E8A-4147-A177-3AD203B41FA5}">
                      <a16:colId xmlns:a16="http://schemas.microsoft.com/office/drawing/2014/main" xmlns="" val="2446386500"/>
                    </a:ext>
                  </a:extLst>
                </a:gridCol>
                <a:gridCol w="1545026">
                  <a:extLst>
                    <a:ext uri="{9D8B030D-6E8A-4147-A177-3AD203B41FA5}">
                      <a16:colId xmlns:a16="http://schemas.microsoft.com/office/drawing/2014/main" xmlns="" val="3308918160"/>
                    </a:ext>
                  </a:extLst>
                </a:gridCol>
                <a:gridCol w="1390523">
                  <a:extLst>
                    <a:ext uri="{9D8B030D-6E8A-4147-A177-3AD203B41FA5}">
                      <a16:colId xmlns:a16="http://schemas.microsoft.com/office/drawing/2014/main" xmlns="" val="1854486728"/>
                    </a:ext>
                  </a:extLst>
                </a:gridCol>
                <a:gridCol w="608353">
                  <a:extLst>
                    <a:ext uri="{9D8B030D-6E8A-4147-A177-3AD203B41FA5}">
                      <a16:colId xmlns:a16="http://schemas.microsoft.com/office/drawing/2014/main" xmlns="" val="1808496511"/>
                    </a:ext>
                  </a:extLst>
                </a:gridCol>
              </a:tblGrid>
              <a:tr h="517162">
                <a:tc>
                  <a:txBody>
                    <a:bodyPr/>
                    <a:lstStyle/>
                    <a:p>
                      <a:pPr algn="r" rtl="0"/>
                      <a:endParaRPr lang="pl-PL" sz="1800" cap="all" spc="400" baseline="0" noProof="0">
                        <a:solidFill>
                          <a:schemeClr val="accent6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l-PL" sz="1400" b="0" cap="all" spc="200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Rok 1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l-PL" sz="1400" b="0" cap="all" spc="200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Rok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l-PL" sz="1400" b="0" cap="all" spc="200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rok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endParaRPr lang="pl-PL" sz="1400" b="0" cap="all" spc="400" baseline="0" noProof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00351803"/>
                  </a:ext>
                </a:extLst>
              </a:tr>
              <a:tr h="445541">
                <a:tc>
                  <a:txBody>
                    <a:bodyPr/>
                    <a:lstStyle/>
                    <a:p>
                      <a:pPr algn="l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Przychód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9996714"/>
                  </a:ext>
                </a:extLst>
              </a:tr>
              <a:tr h="445541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Użytkownicy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1 600 000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01628125"/>
                  </a:ext>
                </a:extLst>
              </a:tr>
              <a:tr h="448067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Sprzedaż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4 000 000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16 000 000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5382780"/>
                  </a:ext>
                </a:extLst>
              </a:tr>
              <a:tr h="448065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Średnia cena sprzedaży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2084003"/>
                  </a:ext>
                </a:extLst>
              </a:tr>
              <a:tr h="448067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Przychód przy 15%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5 625 000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48 000 000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216 000 000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9756459"/>
                  </a:ext>
                </a:extLst>
              </a:tr>
              <a:tr h="446661">
                <a:tc>
                  <a:txBody>
                    <a:bodyPr/>
                    <a:lstStyle/>
                    <a:p>
                      <a:pPr algn="l" rtl="0" fontAlgn="base"/>
                      <a:r>
                        <a:rPr lang="pl-PL" sz="1200" b="1" u="none" strike="noStrike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Zysk brutto</a:t>
                      </a:r>
                      <a:endParaRPr lang="pl-PL" sz="1200" b="0" i="0" cap="all" spc="2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5 625 000​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48 000 000​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216 000 000​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50227705"/>
                  </a:ext>
                </a:extLst>
              </a:tr>
              <a:tr h="455370">
                <a:tc>
                  <a:txBody>
                    <a:bodyPr/>
                    <a:lstStyle/>
                    <a:p>
                      <a:pPr algn="l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Wydatki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0867358"/>
                  </a:ext>
                </a:extLst>
              </a:tr>
              <a:tr h="461188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Sprzedaż i marketing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5 062 500​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38 400 000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151 200 000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68114081"/>
                  </a:ext>
                </a:extLst>
              </a:tr>
              <a:tr h="451922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Obsługa klienta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1 687 500​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9 600 000​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21 600 000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7267748"/>
                  </a:ext>
                </a:extLst>
              </a:tr>
              <a:tr h="432969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Rozwój produktu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562 500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2 400 000​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10 800 000​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91341114"/>
                  </a:ext>
                </a:extLst>
              </a:tr>
              <a:tr h="439964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Badania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281 250​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2 400 000​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4 320 000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l-PL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  <a:r>
                        <a:rPr lang="pl-PL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917110"/>
                  </a:ext>
                </a:extLst>
              </a:tr>
              <a:tr h="484034">
                <a:tc>
                  <a:txBody>
                    <a:bodyPr/>
                    <a:lstStyle/>
                    <a:p>
                      <a:pPr algn="l" rtl="0" fontAlgn="base"/>
                      <a:r>
                        <a:rPr lang="pl-PL" sz="1200" b="1" u="none" strike="noStrike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Suma wydatków</a:t>
                      </a:r>
                      <a:endParaRPr lang="pl-PL" sz="1200" b="0" i="0" cap="all" spc="2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7 593 750​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1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52 800 000​</a:t>
                      </a:r>
                      <a:endParaRPr lang="pl-PL" sz="1200" b="0" i="0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l-PL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187 920 000​</a:t>
                      </a:r>
                      <a:endParaRPr lang="pl-PL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endParaRPr lang="pl-PL" sz="1200" b="0" i="0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98074008"/>
                  </a:ext>
                </a:extLst>
              </a:tr>
            </a:tbl>
          </a:graphicData>
        </a:graphic>
      </p:graphicFrame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FDCD5BD7-2194-41D8-924E-B7735948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r>
              <a:rPr lang="pl-PL" dirty="0" smtClean="0"/>
              <a:t>2022-05-29</a:t>
            </a:r>
            <a:endParaRPr lang="pl-PL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7C821002-DE40-4F4D-AA04-D8F7F4AE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r>
              <a:rPr lang="pl-PL" dirty="0" smtClean="0"/>
              <a:t>REWARDING 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F84BDC9A-FBF6-43FE-9122-F7A91DC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7393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ytuł 64">
            <a:extLst>
              <a:ext uri="{FF2B5EF4-FFF2-40B4-BE49-F238E27FC236}">
                <a16:creationId xmlns:a16="http://schemas.microsoft.com/office/drawing/2014/main" xmlns="" id="{64ABC1C5-3ACA-49D3-A339-04BA0796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84" y="658420"/>
            <a:ext cx="4204642" cy="665965"/>
          </a:xfrm>
        </p:spPr>
        <p:txBody>
          <a:bodyPr rtlCol="0"/>
          <a:lstStyle/>
          <a:p>
            <a:pPr rtl="0"/>
            <a:r>
              <a:rPr lang="pl-PL" dirty="0"/>
              <a:t>Finansowanie</a:t>
            </a:r>
          </a:p>
        </p:txBody>
      </p:sp>
      <p:sp>
        <p:nvSpPr>
          <p:cNvPr id="29" name="Tekst — symbol zastępczy 28">
            <a:extLst>
              <a:ext uri="{FF2B5EF4-FFF2-40B4-BE49-F238E27FC236}">
                <a16:creationId xmlns:a16="http://schemas.microsoft.com/office/drawing/2014/main" xmlns="" id="{5BEF602E-F3C8-4D5A-86E0-DF63AD13E22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 rot="16200000">
            <a:off x="562550" y="3063183"/>
            <a:ext cx="2387816" cy="448769"/>
          </a:xfrm>
        </p:spPr>
        <p:txBody>
          <a:bodyPr rtlCol="0"/>
          <a:lstStyle/>
          <a:p>
            <a:pPr rtl="0"/>
            <a:r>
              <a:rPr lang="pl-PL" dirty="0"/>
              <a:t>12 000 zł</a:t>
            </a:r>
          </a:p>
        </p:txBody>
      </p:sp>
      <p:graphicFrame>
        <p:nvGraphicFramePr>
          <p:cNvPr id="78" name="Wykres 77" descr="Wykres">
            <a:extLst>
              <a:ext uri="{FF2B5EF4-FFF2-40B4-BE49-F238E27FC236}">
                <a16:creationId xmlns:a16="http://schemas.microsoft.com/office/drawing/2014/main" xmlns="" id="{281461AE-467D-40F7-A03B-CE9CAED1FC9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559465180"/>
              </p:ext>
            </p:extLst>
          </p:nvPr>
        </p:nvGraphicFramePr>
        <p:xfrm>
          <a:off x="1609005" y="1403931"/>
          <a:ext cx="1357883" cy="311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Tekst — symbol zastępczy 35">
            <a:extLst>
              <a:ext uri="{FF2B5EF4-FFF2-40B4-BE49-F238E27FC236}">
                <a16:creationId xmlns:a16="http://schemas.microsoft.com/office/drawing/2014/main" xmlns="" id="{858F1CE5-2796-49BE-A32F-4545CF6DEA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525420"/>
            <a:ext cx="2449286" cy="639192"/>
          </a:xfrm>
        </p:spPr>
        <p:txBody>
          <a:bodyPr rtlCol="0"/>
          <a:lstStyle/>
          <a:p>
            <a:pPr rtl="0"/>
            <a:r>
              <a:rPr lang="pl-PL" dirty="0"/>
              <a:t>Ubezpieczenie</a:t>
            </a:r>
          </a:p>
        </p:txBody>
      </p:sp>
      <p:sp>
        <p:nvSpPr>
          <p:cNvPr id="35" name="Tekst — symbol zastępczy 34">
            <a:extLst>
              <a:ext uri="{FF2B5EF4-FFF2-40B4-BE49-F238E27FC236}">
                <a16:creationId xmlns:a16="http://schemas.microsoft.com/office/drawing/2014/main" xmlns="" id="{F6C14ABA-1649-4DA7-9A13-28A051C2A9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154557"/>
            <a:ext cx="2449286" cy="1003155"/>
          </a:xfrm>
        </p:spPr>
        <p:txBody>
          <a:bodyPr rtlCol="0"/>
          <a:lstStyle/>
          <a:p>
            <a:pPr rtl="0"/>
            <a:r>
              <a:rPr lang="pl-PL" dirty="0"/>
              <a:t>Przychód uzyskany z płatności za ubezpieczenia medyczne</a:t>
            </a:r>
          </a:p>
        </p:txBody>
      </p:sp>
      <p:sp>
        <p:nvSpPr>
          <p:cNvPr id="37" name="Tekst — symbol zastępczy 36">
            <a:extLst>
              <a:ext uri="{FF2B5EF4-FFF2-40B4-BE49-F238E27FC236}">
                <a16:creationId xmlns:a16="http://schemas.microsoft.com/office/drawing/2014/main" xmlns="" id="{CFE5511E-21D0-45E7-8187-E1751A3B2BB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 rot="16200000">
            <a:off x="3226739" y="3063183"/>
            <a:ext cx="2387816" cy="448769"/>
          </a:xfrm>
        </p:spPr>
        <p:txBody>
          <a:bodyPr rtlCol="0"/>
          <a:lstStyle/>
          <a:p>
            <a:pPr rtl="0"/>
            <a:r>
              <a:rPr lang="pl-PL" dirty="0"/>
              <a:t>14 000 zł</a:t>
            </a:r>
          </a:p>
        </p:txBody>
      </p:sp>
      <p:graphicFrame>
        <p:nvGraphicFramePr>
          <p:cNvPr id="80" name="Wykres 79" descr="Wykres">
            <a:extLst>
              <a:ext uri="{FF2B5EF4-FFF2-40B4-BE49-F238E27FC236}">
                <a16:creationId xmlns:a16="http://schemas.microsoft.com/office/drawing/2014/main" xmlns="" id="{A7D4DF94-43C0-47EE-8300-50F61B92E7DF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505762906"/>
              </p:ext>
            </p:extLst>
          </p:nvPr>
        </p:nvGraphicFramePr>
        <p:xfrm>
          <a:off x="4276724" y="1403931"/>
          <a:ext cx="1357883" cy="311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Tekst — symbol zastępczy 40">
            <a:extLst>
              <a:ext uri="{FF2B5EF4-FFF2-40B4-BE49-F238E27FC236}">
                <a16:creationId xmlns:a16="http://schemas.microsoft.com/office/drawing/2014/main" xmlns="" id="{1C7B0FA3-67EC-444E-9D87-A07EDC3F366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536069" y="4525420"/>
            <a:ext cx="2449286" cy="639192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Inwestycje aniołów biznesu</a:t>
            </a:r>
          </a:p>
        </p:txBody>
      </p:sp>
      <p:sp>
        <p:nvSpPr>
          <p:cNvPr id="40" name="Tekst — symbol zastępczy 39">
            <a:extLst>
              <a:ext uri="{FF2B5EF4-FFF2-40B4-BE49-F238E27FC236}">
                <a16:creationId xmlns:a16="http://schemas.microsoft.com/office/drawing/2014/main" xmlns="" id="{3DD9F4AB-8692-45FD-AE13-689E238CB81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536069" y="5154557"/>
            <a:ext cx="2449286" cy="1003155"/>
          </a:xfrm>
        </p:spPr>
        <p:txBody>
          <a:bodyPr rtlCol="0"/>
          <a:lstStyle/>
          <a:p>
            <a:pPr rtl="0"/>
            <a:r>
              <a:rPr lang="pl-PL" dirty="0"/>
              <a:t>Kwota uzyskana za pośrednictwem innych inwestorów</a:t>
            </a:r>
          </a:p>
        </p:txBody>
      </p:sp>
      <p:sp>
        <p:nvSpPr>
          <p:cNvPr id="38" name="Tekst — symbol zastępczy 37">
            <a:extLst>
              <a:ext uri="{FF2B5EF4-FFF2-40B4-BE49-F238E27FC236}">
                <a16:creationId xmlns:a16="http://schemas.microsoft.com/office/drawing/2014/main" xmlns="" id="{FA0ACB11-2B29-453C-9E60-63B83C76A19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 rot="16200000">
            <a:off x="5857430" y="3063181"/>
            <a:ext cx="2387816" cy="448769"/>
          </a:xfrm>
        </p:spPr>
        <p:txBody>
          <a:bodyPr rtlCol="0"/>
          <a:lstStyle/>
          <a:p>
            <a:pPr rtl="0"/>
            <a:r>
              <a:rPr lang="pl-PL" dirty="0"/>
              <a:t>32 000 zł</a:t>
            </a:r>
          </a:p>
        </p:txBody>
      </p:sp>
      <p:graphicFrame>
        <p:nvGraphicFramePr>
          <p:cNvPr id="82" name="Wykres 81" descr="Wykres">
            <a:extLst>
              <a:ext uri="{FF2B5EF4-FFF2-40B4-BE49-F238E27FC236}">
                <a16:creationId xmlns:a16="http://schemas.microsoft.com/office/drawing/2014/main" xmlns="" id="{12C6B033-E0DD-40C4-8FA0-2F687A17FBE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553310095"/>
              </p:ext>
            </p:extLst>
          </p:nvPr>
        </p:nvGraphicFramePr>
        <p:xfrm>
          <a:off x="6912371" y="1403640"/>
          <a:ext cx="1357883" cy="311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" name="Tekst — symbol zastępczy 42">
            <a:extLst>
              <a:ext uri="{FF2B5EF4-FFF2-40B4-BE49-F238E27FC236}">
                <a16:creationId xmlns:a16="http://schemas.microsoft.com/office/drawing/2014/main" xmlns="" id="{5CB33916-805F-42BB-A4D6-729824B5235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11909" y="4525420"/>
            <a:ext cx="2449286" cy="639192"/>
          </a:xfrm>
        </p:spPr>
        <p:txBody>
          <a:bodyPr rtlCol="0"/>
          <a:lstStyle/>
          <a:p>
            <a:pPr rtl="0"/>
            <a:r>
              <a:rPr lang="pl-PL" dirty="0"/>
              <a:t>Gotówka</a:t>
            </a:r>
          </a:p>
        </p:txBody>
      </p:sp>
      <p:sp>
        <p:nvSpPr>
          <p:cNvPr id="42" name="Tekst — symbol zastępczy 41">
            <a:extLst>
              <a:ext uri="{FF2B5EF4-FFF2-40B4-BE49-F238E27FC236}">
                <a16:creationId xmlns:a16="http://schemas.microsoft.com/office/drawing/2014/main" xmlns="" id="{A985ADA1-85AC-47E5-8BBA-E05D3307361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1909" y="5154557"/>
            <a:ext cx="2449286" cy="1003155"/>
          </a:xfrm>
        </p:spPr>
        <p:txBody>
          <a:bodyPr rtlCol="0"/>
          <a:lstStyle/>
          <a:p>
            <a:pPr rtl="0"/>
            <a:r>
              <a:rPr lang="pl-PL" dirty="0"/>
              <a:t>Płynna gotówka, którą dysponujemy</a:t>
            </a:r>
          </a:p>
        </p:txBody>
      </p:sp>
      <p:sp>
        <p:nvSpPr>
          <p:cNvPr id="39" name="Tekst — symbol zastępczy 38">
            <a:extLst>
              <a:ext uri="{FF2B5EF4-FFF2-40B4-BE49-F238E27FC236}">
                <a16:creationId xmlns:a16="http://schemas.microsoft.com/office/drawing/2014/main" xmlns="" id="{4F42D9D9-1550-48C9-9338-C0B7BF43A45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 rot="16200000">
            <a:off x="8520742" y="3063180"/>
            <a:ext cx="2387816" cy="448769"/>
          </a:xfrm>
        </p:spPr>
        <p:txBody>
          <a:bodyPr rtlCol="0"/>
          <a:lstStyle/>
          <a:p>
            <a:pPr rtl="0"/>
            <a:r>
              <a:rPr lang="pl-PL" dirty="0"/>
              <a:t>82 000 zł</a:t>
            </a:r>
          </a:p>
        </p:txBody>
      </p:sp>
      <p:graphicFrame>
        <p:nvGraphicFramePr>
          <p:cNvPr id="84" name="Wykres 83" descr="Wykres">
            <a:extLst>
              <a:ext uri="{FF2B5EF4-FFF2-40B4-BE49-F238E27FC236}">
                <a16:creationId xmlns:a16="http://schemas.microsoft.com/office/drawing/2014/main" xmlns="" id="{BDE2BA43-A9C2-432B-910D-6351A9203174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15724569"/>
              </p:ext>
            </p:extLst>
          </p:nvPr>
        </p:nvGraphicFramePr>
        <p:xfrm>
          <a:off x="9548018" y="1403640"/>
          <a:ext cx="1357883" cy="311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5" name="Tekst — symbol zastępczy 44">
            <a:extLst>
              <a:ext uri="{FF2B5EF4-FFF2-40B4-BE49-F238E27FC236}">
                <a16:creationId xmlns:a16="http://schemas.microsoft.com/office/drawing/2014/main" xmlns="" id="{E8B2FE83-E19B-4417-B9F7-280B9DC32F9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904516" y="4525420"/>
            <a:ext cx="2449286" cy="639192"/>
          </a:xfrm>
        </p:spPr>
        <p:txBody>
          <a:bodyPr rtlCol="0"/>
          <a:lstStyle/>
          <a:p>
            <a:pPr rtl="0"/>
            <a:r>
              <a:rPr lang="pl-PL" dirty="0"/>
              <a:t>Udziały</a:t>
            </a:r>
          </a:p>
        </p:txBody>
      </p:sp>
      <p:sp>
        <p:nvSpPr>
          <p:cNvPr id="44" name="Tekst — symbol zastępczy 43">
            <a:extLst>
              <a:ext uri="{FF2B5EF4-FFF2-40B4-BE49-F238E27FC236}">
                <a16:creationId xmlns:a16="http://schemas.microsoft.com/office/drawing/2014/main" xmlns="" id="{E86528B4-9B53-451D-9179-5A9DC76A51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904516" y="5154557"/>
            <a:ext cx="2449286" cy="1003155"/>
          </a:xfrm>
        </p:spPr>
        <p:txBody>
          <a:bodyPr rtlCol="0"/>
          <a:lstStyle/>
          <a:p>
            <a:pPr rtl="0"/>
            <a:r>
              <a:rPr lang="pl-PL" dirty="0"/>
              <a:t>Liczba udziałów w przeliczeniu na USD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F1C12297-E034-4169-956B-88CDE4C4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r>
              <a:rPr lang="pl-PL" dirty="0" smtClean="0"/>
              <a:t>2022-05-29</a:t>
            </a:r>
            <a:endParaRPr lang="pl-PL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7422E0E0-867D-4AA9-B52E-B232D96B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r>
              <a:rPr lang="pl-PL" dirty="0" smtClean="0"/>
              <a:t>REWARDING 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88E4596B-5CB5-4C2C-813D-5EEC611C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20314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2BD9DB62-DF89-4270-B5DA-7B6C3EE82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2" t="8079" r="8703" b="7686"/>
          <a:stretch/>
        </p:blipFill>
        <p:spPr>
          <a:xfrm>
            <a:off x="3216538" y="472887"/>
            <a:ext cx="8633012" cy="5776857"/>
          </a:xfrm>
          <a:prstGeom prst="rect">
            <a:avLst/>
          </a:prstGeom>
        </p:spPr>
      </p:pic>
      <p:sp>
        <p:nvSpPr>
          <p:cNvPr id="55" name="Title 54">
            <a:extLst>
              <a:ext uri="{FF2B5EF4-FFF2-40B4-BE49-F238E27FC236}">
                <a16:creationId xmlns:a16="http://schemas.microsoft.com/office/drawing/2014/main" xmlns="" id="{8D6AC4DF-0CFC-4642-B2F5-801718DB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9" y="235916"/>
            <a:ext cx="2980997" cy="4234152"/>
          </a:xfrm>
        </p:spPr>
        <p:txBody>
          <a:bodyPr/>
          <a:lstStyle/>
          <a:p>
            <a:r>
              <a:rPr lang="pl-PL" sz="3200" dirty="0"/>
              <a:t>PODZIAŁ KLIENTÓW NA grupy bazując na DANYCH O  WYDATKACH </a:t>
            </a:r>
            <a:br>
              <a:rPr lang="pl-PL" sz="3200" dirty="0"/>
            </a:br>
            <a:r>
              <a:rPr lang="pl-PL" sz="3200" dirty="0"/>
              <a:t>i wieku</a:t>
            </a:r>
            <a:endParaRPr lang="en-GB" sz="3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10C30C-A95C-48C8-BBD5-68C95191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2022-05-29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0B4519-818D-4940-8E1B-985EBC0C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REWARDING INSURANCE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03B823-0D3B-49FB-BF52-5D0A2ED9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F860B6F-2FE3-4DE6-9496-980E987E7466}" type="slidenum">
              <a:rPr lang="pl-PL" noProof="0" smtClean="0"/>
              <a:pPr rtl="0"/>
              <a:t>17</a:t>
            </a:fld>
            <a:endParaRPr lang="pl-PL" noProof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866CE995-886E-4084-81BE-3502ACE36C12}"/>
              </a:ext>
            </a:extLst>
          </p:cNvPr>
          <p:cNvGrpSpPr/>
          <p:nvPr/>
        </p:nvGrpSpPr>
        <p:grpSpPr>
          <a:xfrm rot="16200000">
            <a:off x="9994666" y="2235217"/>
            <a:ext cx="3281555" cy="598083"/>
            <a:chOff x="9767047" y="2862554"/>
            <a:chExt cx="3281555" cy="598083"/>
          </a:xfrm>
        </p:grpSpPr>
        <p:sp>
          <p:nvSpPr>
            <p:cNvPr id="68" name="Text Placeholder 60">
              <a:extLst>
                <a:ext uri="{FF2B5EF4-FFF2-40B4-BE49-F238E27FC236}">
                  <a16:creationId xmlns:a16="http://schemas.microsoft.com/office/drawing/2014/main" xmlns="" id="{1EA0CB32-8C82-4526-8066-D38375B6D6B6}"/>
                </a:ext>
              </a:extLst>
            </p:cNvPr>
            <p:cNvSpPr txBox="1">
              <a:spLocks/>
            </p:cNvSpPr>
            <p:nvPr/>
          </p:nvSpPr>
          <p:spPr>
            <a:xfrm>
              <a:off x="9767047" y="2862554"/>
              <a:ext cx="3281555" cy="4288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1" kern="1200" cap="all" spc="100" baseline="0">
                  <a:solidFill>
                    <a:schemeClr val="accent4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dirty="0"/>
                <a:t>Grupa Ii</a:t>
              </a:r>
              <a:endParaRPr lang="en-GB" dirty="0"/>
            </a:p>
          </p:txBody>
        </p:sp>
        <p:sp>
          <p:nvSpPr>
            <p:cNvPr id="69" name="Text Placeholder 57">
              <a:extLst>
                <a:ext uri="{FF2B5EF4-FFF2-40B4-BE49-F238E27FC236}">
                  <a16:creationId xmlns:a16="http://schemas.microsoft.com/office/drawing/2014/main" xmlns="" id="{C5FAFECB-DACD-4F24-8E88-6845A1614F23}"/>
                </a:ext>
              </a:extLst>
            </p:cNvPr>
            <p:cNvSpPr txBox="1">
              <a:spLocks/>
            </p:cNvSpPr>
            <p:nvPr/>
          </p:nvSpPr>
          <p:spPr>
            <a:xfrm>
              <a:off x="9767048" y="3147737"/>
              <a:ext cx="1878106" cy="3129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125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 cap="none" spc="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sz="1200" dirty="0"/>
                <a:t>Wydająca więcej</a:t>
              </a:r>
              <a:endParaRPr lang="en-GB" sz="1200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5ABEE26D-8C96-4DAC-A3AB-4326CDEE7584}"/>
              </a:ext>
            </a:extLst>
          </p:cNvPr>
          <p:cNvGrpSpPr/>
          <p:nvPr/>
        </p:nvGrpSpPr>
        <p:grpSpPr>
          <a:xfrm rot="16200000">
            <a:off x="9994675" y="695814"/>
            <a:ext cx="3281559" cy="598072"/>
            <a:chOff x="9767048" y="1044521"/>
            <a:chExt cx="3281559" cy="598072"/>
          </a:xfrm>
        </p:grpSpPr>
        <p:sp>
          <p:nvSpPr>
            <p:cNvPr id="74" name="Text Placeholder 60">
              <a:extLst>
                <a:ext uri="{FF2B5EF4-FFF2-40B4-BE49-F238E27FC236}">
                  <a16:creationId xmlns:a16="http://schemas.microsoft.com/office/drawing/2014/main" xmlns="" id="{6610D7D1-50D4-452C-AC97-75583251FF3A}"/>
                </a:ext>
              </a:extLst>
            </p:cNvPr>
            <p:cNvSpPr txBox="1">
              <a:spLocks/>
            </p:cNvSpPr>
            <p:nvPr/>
          </p:nvSpPr>
          <p:spPr>
            <a:xfrm>
              <a:off x="9767052" y="1044521"/>
              <a:ext cx="3281555" cy="4288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1" kern="1200" cap="all" spc="100" baseline="0">
                  <a:solidFill>
                    <a:schemeClr val="accent4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dirty="0"/>
                <a:t>Grupa Ii</a:t>
              </a:r>
              <a:endParaRPr lang="en-GB" dirty="0"/>
            </a:p>
          </p:txBody>
        </p:sp>
        <p:sp>
          <p:nvSpPr>
            <p:cNvPr id="75" name="Text Placeholder 57">
              <a:extLst>
                <a:ext uri="{FF2B5EF4-FFF2-40B4-BE49-F238E27FC236}">
                  <a16:creationId xmlns:a16="http://schemas.microsoft.com/office/drawing/2014/main" xmlns="" id="{EBFBC58E-C543-408B-BD97-9E18EF079CCB}"/>
                </a:ext>
              </a:extLst>
            </p:cNvPr>
            <p:cNvSpPr txBox="1">
              <a:spLocks/>
            </p:cNvSpPr>
            <p:nvPr/>
          </p:nvSpPr>
          <p:spPr>
            <a:xfrm>
              <a:off x="9767048" y="1329693"/>
              <a:ext cx="2082502" cy="3129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125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 cap="none" spc="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sz="1200" dirty="0"/>
                <a:t>Wydająca najwięcej</a:t>
              </a:r>
              <a:endParaRPr lang="en-GB" sz="12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D9C98871-148B-492D-A1C8-120E2EE9036C}"/>
              </a:ext>
            </a:extLst>
          </p:cNvPr>
          <p:cNvGrpSpPr/>
          <p:nvPr/>
        </p:nvGrpSpPr>
        <p:grpSpPr>
          <a:xfrm rot="16200000">
            <a:off x="9994666" y="3773563"/>
            <a:ext cx="3281555" cy="598083"/>
            <a:chOff x="9767047" y="2862554"/>
            <a:chExt cx="3281555" cy="598083"/>
          </a:xfrm>
        </p:grpSpPr>
        <p:sp>
          <p:nvSpPr>
            <p:cNvPr id="83" name="Text Placeholder 60">
              <a:extLst>
                <a:ext uri="{FF2B5EF4-FFF2-40B4-BE49-F238E27FC236}">
                  <a16:creationId xmlns:a16="http://schemas.microsoft.com/office/drawing/2014/main" xmlns="" id="{41BA4E0B-FF0D-42BD-A524-3DC165F65EF3}"/>
                </a:ext>
              </a:extLst>
            </p:cNvPr>
            <p:cNvSpPr txBox="1">
              <a:spLocks/>
            </p:cNvSpPr>
            <p:nvPr/>
          </p:nvSpPr>
          <p:spPr>
            <a:xfrm>
              <a:off x="9767047" y="2862554"/>
              <a:ext cx="3281555" cy="4288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1" kern="1200" cap="all" spc="100" baseline="0">
                  <a:solidFill>
                    <a:schemeClr val="accent4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dirty="0"/>
                <a:t>Grupa I</a:t>
              </a:r>
              <a:endParaRPr lang="en-GB" dirty="0"/>
            </a:p>
          </p:txBody>
        </p:sp>
        <p:sp>
          <p:nvSpPr>
            <p:cNvPr id="84" name="Text Placeholder 57">
              <a:extLst>
                <a:ext uri="{FF2B5EF4-FFF2-40B4-BE49-F238E27FC236}">
                  <a16:creationId xmlns:a16="http://schemas.microsoft.com/office/drawing/2014/main" xmlns="" id="{303FFB07-B104-4087-9111-88AAE7B52198}"/>
                </a:ext>
              </a:extLst>
            </p:cNvPr>
            <p:cNvSpPr txBox="1">
              <a:spLocks/>
            </p:cNvSpPr>
            <p:nvPr/>
          </p:nvSpPr>
          <p:spPr>
            <a:xfrm>
              <a:off x="9767048" y="3147737"/>
              <a:ext cx="1878106" cy="3129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125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 cap="none" spc="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sz="1200" dirty="0"/>
                <a:t>Wydająca mało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5589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A66388B-5600-4254-AAB3-681E01239844}"/>
              </a:ext>
            </a:extLst>
          </p:cNvPr>
          <p:cNvGrpSpPr/>
          <p:nvPr/>
        </p:nvGrpSpPr>
        <p:grpSpPr>
          <a:xfrm>
            <a:off x="-207565" y="-95365"/>
            <a:ext cx="8918425" cy="6858000"/>
            <a:chOff x="2662689" y="1776176"/>
            <a:chExt cx="6608613" cy="50818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8773993A-853D-4B51-8DAB-CDCF5B80A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2689" y="4216992"/>
              <a:ext cx="3433310" cy="264100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864EAC0E-BA70-4F8E-BA30-CC8A9E341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2689" y="1776176"/>
              <a:ext cx="3433310" cy="264100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65C86178-ECA3-4D87-8CAC-031D90B2C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7992" y="1776176"/>
              <a:ext cx="3433310" cy="264100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A270F74C-91D7-4214-8015-21821919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7992" y="4216992"/>
              <a:ext cx="3433310" cy="2641008"/>
            </a:xfrm>
            <a:prstGeom prst="rect">
              <a:avLst/>
            </a:prstGeom>
          </p:spPr>
        </p:pic>
      </p:grpSp>
      <p:sp>
        <p:nvSpPr>
          <p:cNvPr id="36" name="Data — symbol zastępczy 35">
            <a:extLst>
              <a:ext uri="{FF2B5EF4-FFF2-40B4-BE49-F238E27FC236}">
                <a16:creationId xmlns:a16="http://schemas.microsoft.com/office/drawing/2014/main" xmlns="" id="{10694545-A8FE-483D-94C3-24FA9AB6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l-PL" dirty="0" smtClean="0"/>
              <a:t>2022-05-29</a:t>
            </a:r>
            <a:endParaRPr lang="pl-PL" dirty="0"/>
          </a:p>
        </p:txBody>
      </p:sp>
      <p:sp>
        <p:nvSpPr>
          <p:cNvPr id="37" name="Stopka — symbol zastępczy 36">
            <a:extLst>
              <a:ext uri="{FF2B5EF4-FFF2-40B4-BE49-F238E27FC236}">
                <a16:creationId xmlns:a16="http://schemas.microsoft.com/office/drawing/2014/main" xmlns="" id="{75D88A5F-229A-4F6F-BF0E-AC5CFF4F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l-PL" dirty="0" smtClean="0"/>
              <a:t>REWARDING INSURANCE</a:t>
            </a:r>
            <a:endParaRPr lang="pl-PL" dirty="0"/>
          </a:p>
        </p:txBody>
      </p:sp>
      <p:sp>
        <p:nvSpPr>
          <p:cNvPr id="38" name="Numer slajdu — symbol zastępczy 37">
            <a:extLst>
              <a:ext uri="{FF2B5EF4-FFF2-40B4-BE49-F238E27FC236}">
                <a16:creationId xmlns:a16="http://schemas.microsoft.com/office/drawing/2014/main" xmlns="" id="{75D4274A-BC04-4AC5-87FA-7EC4AD5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18</a:t>
            </a:fld>
            <a:endParaRPr lang="pl-PL"/>
          </a:p>
        </p:txBody>
      </p:sp>
      <p:sp>
        <p:nvSpPr>
          <p:cNvPr id="22" name="Tytuł 21">
            <a:extLst>
              <a:ext uri="{FF2B5EF4-FFF2-40B4-BE49-F238E27FC236}">
                <a16:creationId xmlns:a16="http://schemas.microsoft.com/office/drawing/2014/main" xmlns="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658420"/>
            <a:ext cx="3974903" cy="665965"/>
          </a:xfrm>
        </p:spPr>
        <p:txBody>
          <a:bodyPr rtlCol="0"/>
          <a:lstStyle/>
          <a:p>
            <a:pPr rtl="0"/>
            <a:r>
              <a:rPr lang="pl-PL" dirty="0"/>
              <a:t>Porównanie wyników modeli</a:t>
            </a:r>
          </a:p>
        </p:txBody>
      </p:sp>
    </p:spTree>
    <p:extLst>
      <p:ext uri="{BB962C8B-B14F-4D97-AF65-F5344CB8AC3E}">
        <p14:creationId xmlns:p14="http://schemas.microsoft.com/office/powerpoint/2010/main" xmlns="" val="271737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CFBD26B-74D8-454A-9D25-42F61691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3227" y="-227432"/>
            <a:ext cx="9211061" cy="7085432"/>
          </a:xfrm>
          <a:prstGeom prst="rect">
            <a:avLst/>
          </a:prstGeom>
        </p:spPr>
      </p:pic>
      <p:sp>
        <p:nvSpPr>
          <p:cNvPr id="36" name="Data — symbol zastępczy 35">
            <a:extLst>
              <a:ext uri="{FF2B5EF4-FFF2-40B4-BE49-F238E27FC236}">
                <a16:creationId xmlns:a16="http://schemas.microsoft.com/office/drawing/2014/main" xmlns="" id="{10694545-A8FE-483D-94C3-24FA9AB6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l-PL" dirty="0" smtClean="0"/>
              <a:t>2022-05-29</a:t>
            </a:r>
            <a:endParaRPr lang="pl-PL" dirty="0"/>
          </a:p>
        </p:txBody>
      </p:sp>
      <p:sp>
        <p:nvSpPr>
          <p:cNvPr id="37" name="Stopka — symbol zastępczy 36">
            <a:extLst>
              <a:ext uri="{FF2B5EF4-FFF2-40B4-BE49-F238E27FC236}">
                <a16:creationId xmlns:a16="http://schemas.microsoft.com/office/drawing/2014/main" xmlns="" id="{75D88A5F-229A-4F6F-BF0E-AC5CFF4F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l-PL" dirty="0" smtClean="0"/>
              <a:t>REWARDING INSURANCE</a:t>
            </a:r>
            <a:endParaRPr lang="pl-PL" dirty="0"/>
          </a:p>
        </p:txBody>
      </p:sp>
      <p:sp>
        <p:nvSpPr>
          <p:cNvPr id="38" name="Numer slajdu — symbol zastępczy 37">
            <a:extLst>
              <a:ext uri="{FF2B5EF4-FFF2-40B4-BE49-F238E27FC236}">
                <a16:creationId xmlns:a16="http://schemas.microsoft.com/office/drawing/2014/main" xmlns="" id="{75D4274A-BC04-4AC5-87FA-7EC4AD5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19</a:t>
            </a:fld>
            <a:endParaRPr lang="pl-PL"/>
          </a:p>
        </p:txBody>
      </p:sp>
      <p:sp>
        <p:nvSpPr>
          <p:cNvPr id="22" name="Tytuł 21">
            <a:extLst>
              <a:ext uri="{FF2B5EF4-FFF2-40B4-BE49-F238E27FC236}">
                <a16:creationId xmlns:a16="http://schemas.microsoft.com/office/drawing/2014/main" xmlns="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658420"/>
            <a:ext cx="3974903" cy="665965"/>
          </a:xfrm>
        </p:spPr>
        <p:txBody>
          <a:bodyPr rtlCol="0"/>
          <a:lstStyle/>
          <a:p>
            <a:pPr rtl="0"/>
            <a:r>
              <a:rPr lang="pl-PL" dirty="0" err="1"/>
              <a:t>XGBoost</a:t>
            </a:r>
            <a:r>
              <a:rPr lang="pl-PL" dirty="0"/>
              <a:t> 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63F6515-527E-4D7E-8557-A77CEBBF6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027" y="3068524"/>
            <a:ext cx="6331718" cy="30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94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ytuł 68">
            <a:extLst>
              <a:ext uri="{FF2B5EF4-FFF2-40B4-BE49-F238E27FC236}">
                <a16:creationId xmlns:a16="http://schemas.microsoft.com/office/drawing/2014/main" xmlns="" id="{A74CEF14-9F3D-49A7-B904-B4E3A711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272" y="671808"/>
            <a:ext cx="3661528" cy="639192"/>
          </a:xfrm>
        </p:spPr>
        <p:txBody>
          <a:bodyPr rtlCol="0"/>
          <a:lstStyle/>
          <a:p>
            <a:pPr rtl="0"/>
            <a:r>
              <a:rPr lang="pl-PL" dirty="0"/>
              <a:t>O Projekcie</a:t>
            </a:r>
          </a:p>
        </p:txBody>
      </p:sp>
      <p:pic>
        <p:nvPicPr>
          <p:cNvPr id="15" name="Obraz — symbol zastępczy 14" descr="Zbliżenie pielęgniarki">
            <a:extLst>
              <a:ext uri="{FF2B5EF4-FFF2-40B4-BE49-F238E27FC236}">
                <a16:creationId xmlns:a16="http://schemas.microsoft.com/office/drawing/2014/main" xmlns="" id="{D67D6F18-268F-4677-BF55-4B1B9EE4BF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" y="466726"/>
            <a:ext cx="6848474" cy="6391274"/>
          </a:xfrm>
        </p:spPr>
      </p:pic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xmlns="" id="{78FE74D7-D9BF-46B2-AB6D-79E819EB9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4625" y="2340959"/>
            <a:ext cx="5172075" cy="2642807"/>
          </a:xfrm>
        </p:spPr>
        <p:txBody>
          <a:bodyPr rtlCol="0"/>
          <a:lstStyle/>
          <a:p>
            <a:pPr rtl="0"/>
            <a:r>
              <a:rPr lang="pl-PL" dirty="0"/>
              <a:t>Do naszej grupy zgłosiła się znana polska firma ubezpieczeniowa „</a:t>
            </a:r>
            <a:r>
              <a:rPr lang="pl-PL" dirty="0" err="1"/>
              <a:t>Kowalsky</a:t>
            </a:r>
            <a:r>
              <a:rPr lang="pl-PL" dirty="0"/>
              <a:t> </a:t>
            </a:r>
            <a:r>
              <a:rPr lang="pl-PL" dirty="0" err="1"/>
              <a:t>Insurance</a:t>
            </a:r>
            <a:r>
              <a:rPr lang="pl-PL" dirty="0"/>
              <a:t>”, która w związku ze swoją ekspansją na rynek Stanów Zjednoczonych Ameryki, poprosiła nas o analizę sektora ubezpieczeń zdrowotnych w USA oraz o przygotowanie aplikacji </a:t>
            </a:r>
            <a:r>
              <a:rPr lang="pl-PL" dirty="0">
                <a:highlight>
                  <a:srgbClr val="FF00FF"/>
                </a:highlight>
              </a:rPr>
              <a:t>nagradzającej zniżką tych klientów, którzy przyniosą firmie największe zyski.</a:t>
            </a:r>
          </a:p>
          <a:p>
            <a:pPr rtl="0"/>
            <a:r>
              <a:rPr lang="pl-PL" dirty="0"/>
              <a:t>Projekt nazwaliśmy „</a:t>
            </a:r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r>
              <a:rPr lang="pl-PL" dirty="0"/>
              <a:t>”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25757BAE-6FA5-4586-884C-EE994B15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BFC05956-052B-4302-8116-91423E8E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/>
              <a:t>REWARDING INSURANCE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231B5EF5-D35E-4241-92D4-3A81649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35750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Obraz — symbol zastępczy 25" descr="Lekarz rozmawiający z pacjentem">
            <a:extLst>
              <a:ext uri="{FF2B5EF4-FFF2-40B4-BE49-F238E27FC236}">
                <a16:creationId xmlns:a16="http://schemas.microsoft.com/office/drawing/2014/main" xmlns="" id="{7FE1AC9B-A57B-4353-8973-F920411751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1057275"/>
            <a:ext cx="12191999" cy="5295900"/>
          </a:xfrm>
        </p:spPr>
      </p:pic>
      <p:sp>
        <p:nvSpPr>
          <p:cNvPr id="31" name="Tytuł 30">
            <a:extLst>
              <a:ext uri="{FF2B5EF4-FFF2-40B4-BE49-F238E27FC236}">
                <a16:creationId xmlns:a16="http://schemas.microsoft.com/office/drawing/2014/main" xmlns="" id="{BA3B1DAF-0A47-4D59-9DC4-7431D665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 rtl="0"/>
            <a:r>
              <a:rPr lang="pl-PL"/>
              <a:t>Podsumowanie</a:t>
            </a:r>
          </a:p>
        </p:txBody>
      </p:sp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xmlns="" id="{DFA678B9-627C-49D9-B624-2E3548C96F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6354" y="1547271"/>
            <a:ext cx="5172932" cy="2581276"/>
          </a:xfrm>
        </p:spPr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DD90BED3-A8E4-4AF4-9D86-BF7D33CA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r>
              <a:rPr lang="pl-PL" dirty="0" smtClean="0"/>
              <a:t>2022-05-29</a:t>
            </a:r>
            <a:endParaRPr lang="pl-PL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CB8AE6D0-8ACF-4881-93B5-5304094D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r>
              <a:rPr lang="pl-PL" dirty="0" smtClean="0"/>
              <a:t>REWARDING 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E5273321-CCC9-4D70-837F-ED5C0E7B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884055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ytuł 96">
            <a:extLst>
              <a:ext uri="{FF2B5EF4-FFF2-40B4-BE49-F238E27FC236}">
                <a16:creationId xmlns:a16="http://schemas.microsoft.com/office/drawing/2014/main" xmlns="" id="{65DB651D-EA46-4121-BBE6-8CF22F9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2238083" y="2746661"/>
            <a:ext cx="4907372" cy="1076155"/>
          </a:xfrm>
        </p:spPr>
        <p:txBody>
          <a:bodyPr rtlCol="0"/>
          <a:lstStyle/>
          <a:p>
            <a:pPr rtl="0"/>
            <a:r>
              <a:rPr lang="pl-PL" dirty="0"/>
              <a:t>Dziękujemy !</a:t>
            </a:r>
          </a:p>
        </p:txBody>
      </p:sp>
      <p:pic>
        <p:nvPicPr>
          <p:cNvPr id="41" name="Obraz — symbol zastępczy 40" descr="Zdjęcie głowy członka zespołu">
            <a:extLst>
              <a:ext uri="{FF2B5EF4-FFF2-40B4-BE49-F238E27FC236}">
                <a16:creationId xmlns:a16="http://schemas.microsoft.com/office/drawing/2014/main" xmlns="" id="{123EEB3A-4BCA-4C14-9996-7ACEFE46C6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6031913" y="671944"/>
            <a:ext cx="2013133" cy="1697455"/>
          </a:xfrm>
        </p:spPr>
      </p:pic>
      <p:sp>
        <p:nvSpPr>
          <p:cNvPr id="29" name="Tekst — symbol zastępczy 28">
            <a:extLst>
              <a:ext uri="{FF2B5EF4-FFF2-40B4-BE49-F238E27FC236}">
                <a16:creationId xmlns:a16="http://schemas.microsoft.com/office/drawing/2014/main" xmlns="" id="{6B7199E4-BA6F-4E67-BC55-8BDB0ADBFB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94627" y="2426760"/>
            <a:ext cx="2487705" cy="411277"/>
          </a:xfrm>
        </p:spPr>
        <p:txBody>
          <a:bodyPr rtlCol="0"/>
          <a:lstStyle/>
          <a:p>
            <a:pPr rtl="0"/>
            <a:r>
              <a:rPr lang="pl-PL" dirty="0" smtClean="0"/>
              <a:t>Andrzej kończyk</a:t>
            </a:r>
            <a:endParaRPr lang="pl-PL" dirty="0"/>
          </a:p>
        </p:txBody>
      </p:sp>
      <p:sp>
        <p:nvSpPr>
          <p:cNvPr id="30" name="Tekst — symbol zastępczy 29">
            <a:extLst>
              <a:ext uri="{FF2B5EF4-FFF2-40B4-BE49-F238E27FC236}">
                <a16:creationId xmlns:a16="http://schemas.microsoft.com/office/drawing/2014/main" xmlns="" id="{A2F36942-A720-4C06-A21B-D46044F07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627" y="2801755"/>
            <a:ext cx="2487705" cy="435631"/>
          </a:xfrm>
        </p:spPr>
        <p:txBody>
          <a:bodyPr rtlCol="0"/>
          <a:lstStyle/>
          <a:p>
            <a:pPr rtl="0"/>
            <a:endParaRPr lang="pl-PL" dirty="0"/>
          </a:p>
        </p:txBody>
      </p:sp>
      <p:pic>
        <p:nvPicPr>
          <p:cNvPr id="45" name="Obraz — symbol zastępczy 44" descr="Zdjęcie głowy członka zespołu">
            <a:extLst>
              <a:ext uri="{FF2B5EF4-FFF2-40B4-BE49-F238E27FC236}">
                <a16:creationId xmlns:a16="http://schemas.microsoft.com/office/drawing/2014/main" xmlns="" id="{87D33E07-3E96-4015-8E9E-D0D8AE6D1ACB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6031913" y="3494316"/>
            <a:ext cx="2013133" cy="1697455"/>
          </a:xfrm>
        </p:spPr>
      </p:pic>
      <p:sp>
        <p:nvSpPr>
          <p:cNvPr id="35" name="Tekst — symbol zastępczy 34">
            <a:extLst>
              <a:ext uri="{FF2B5EF4-FFF2-40B4-BE49-F238E27FC236}">
                <a16:creationId xmlns:a16="http://schemas.microsoft.com/office/drawing/2014/main" xmlns="" id="{71B01658-25FD-4B62-9F7D-D3D9C8EDFEE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794627" y="5249132"/>
            <a:ext cx="2487705" cy="411277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Ewa Sadowska​</a:t>
            </a:r>
          </a:p>
        </p:txBody>
      </p:sp>
      <p:sp>
        <p:nvSpPr>
          <p:cNvPr id="36" name="Tekst — symbol zastępczy 35">
            <a:extLst>
              <a:ext uri="{FF2B5EF4-FFF2-40B4-BE49-F238E27FC236}">
                <a16:creationId xmlns:a16="http://schemas.microsoft.com/office/drawing/2014/main" xmlns="" id="{4BFCA8AB-26B0-4494-A3F9-3346DE17B4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794627" y="5624127"/>
            <a:ext cx="2487705" cy="435631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Dyrektor generalny</a:t>
            </a:r>
          </a:p>
        </p:txBody>
      </p:sp>
      <p:pic>
        <p:nvPicPr>
          <p:cNvPr id="43" name="Obraz — symbol zastępczy 42" descr="Zdjęcie głowy członka zespołu">
            <a:extLst>
              <a:ext uri="{FF2B5EF4-FFF2-40B4-BE49-F238E27FC236}">
                <a16:creationId xmlns:a16="http://schemas.microsoft.com/office/drawing/2014/main" xmlns="" id="{84E9F226-0E51-45D4-8EDA-AA612E970DC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038065" y="671944"/>
            <a:ext cx="2013133" cy="1697455"/>
          </a:xfrm>
        </p:spPr>
      </p:pic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xmlns="" id="{DFE05130-C3F9-489F-BA8F-82D8AF5FAAB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800779" y="2426197"/>
            <a:ext cx="2487705" cy="411277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Maria Socha​</a:t>
            </a:r>
          </a:p>
        </p:txBody>
      </p:sp>
      <p:sp>
        <p:nvSpPr>
          <p:cNvPr id="33" name="Tekst — symbol zastępczy 32">
            <a:extLst>
              <a:ext uri="{FF2B5EF4-FFF2-40B4-BE49-F238E27FC236}">
                <a16:creationId xmlns:a16="http://schemas.microsoft.com/office/drawing/2014/main" xmlns="" id="{AEBFC424-FB0F-4484-92B6-F37177303C3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00779" y="2801192"/>
            <a:ext cx="2487705" cy="43563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/>
              <a:t>Dyrektor ds. operacyjnych</a:t>
            </a:r>
          </a:p>
        </p:txBody>
      </p:sp>
      <p:pic>
        <p:nvPicPr>
          <p:cNvPr id="47" name="Obraz — symbol zastępczy 46" descr="Zdjęcie głowy członka zespołu">
            <a:extLst>
              <a:ext uri="{FF2B5EF4-FFF2-40B4-BE49-F238E27FC236}">
                <a16:creationId xmlns:a16="http://schemas.microsoft.com/office/drawing/2014/main" xmlns="" id="{FAF3DC94-1ECD-473B-85EA-8792EFB137A1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038065" y="3494316"/>
            <a:ext cx="2013133" cy="1697455"/>
          </a:xfrm>
        </p:spPr>
      </p:pic>
      <p:sp>
        <p:nvSpPr>
          <p:cNvPr id="38" name="Tekst — symbol zastępczy 37">
            <a:extLst>
              <a:ext uri="{FF2B5EF4-FFF2-40B4-BE49-F238E27FC236}">
                <a16:creationId xmlns:a16="http://schemas.microsoft.com/office/drawing/2014/main" xmlns="" id="{73602E49-BDA6-4D83-ACA1-219CB1BD569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800779" y="5248569"/>
            <a:ext cx="2487705" cy="411277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Marek Nowakowski​</a:t>
            </a:r>
          </a:p>
        </p:txBody>
      </p:sp>
      <p:sp>
        <p:nvSpPr>
          <p:cNvPr id="39" name="Tekst — symbol zastępczy 38">
            <a:extLst>
              <a:ext uri="{FF2B5EF4-FFF2-40B4-BE49-F238E27FC236}">
                <a16:creationId xmlns:a16="http://schemas.microsoft.com/office/drawing/2014/main" xmlns="" id="{66865032-D666-40B2-8E54-86DCBA66FAE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800779" y="5623564"/>
            <a:ext cx="2487705" cy="43563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/>
              <a:t>Wiceprezes ds. marketingu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5628E622-6E76-4C60-82FA-E4FFF304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r>
              <a:rPr lang="pl-PL" dirty="0" smtClean="0"/>
              <a:t>2022-05-29</a:t>
            </a:r>
            <a:endParaRPr lang="pl-PL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6A4B0104-D652-4D7F-B8D6-6D7F062C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r>
              <a:rPr lang="pl-PL" dirty="0" smtClean="0"/>
              <a:t>REWARDING 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50F41187-A117-455B-ACA3-DC0B2F1E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9635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ytuł 110">
            <a:extLst>
              <a:ext uri="{FF2B5EF4-FFF2-40B4-BE49-F238E27FC236}">
                <a16:creationId xmlns:a16="http://schemas.microsoft.com/office/drawing/2014/main" xmlns="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574" y="658420"/>
            <a:ext cx="6408851" cy="665965"/>
          </a:xfrm>
        </p:spPr>
        <p:txBody>
          <a:bodyPr rtlCol="0"/>
          <a:lstStyle/>
          <a:p>
            <a:pPr rtl="0"/>
            <a:r>
              <a:rPr lang="pl-PL" dirty="0"/>
              <a:t>Problemy</a:t>
            </a:r>
          </a:p>
        </p:txBody>
      </p:sp>
      <p:sp>
        <p:nvSpPr>
          <p:cNvPr id="125" name="Tekst — symbol zastępczy 124">
            <a:extLst>
              <a:ext uri="{FF2B5EF4-FFF2-40B4-BE49-F238E27FC236}">
                <a16:creationId xmlns:a16="http://schemas.microsoft.com/office/drawing/2014/main" xmlns="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321396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Sektor ubezpieczeń</a:t>
            </a:r>
          </a:p>
        </p:txBody>
      </p:sp>
      <p:sp>
        <p:nvSpPr>
          <p:cNvPr id="124" name="Tekst — symbol zastępczy 123">
            <a:extLst>
              <a:ext uri="{FF2B5EF4-FFF2-40B4-BE49-F238E27FC236}">
                <a16:creationId xmlns:a16="http://schemas.microsoft.com/office/drawing/2014/main" xmlns="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00899"/>
            <a:ext cx="3281555" cy="1472693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Nie znany dla nas sektor ubezpieczeń zdrowotnych USA</a:t>
            </a:r>
          </a:p>
        </p:txBody>
      </p:sp>
      <p:sp>
        <p:nvSpPr>
          <p:cNvPr id="129" name="Tekst — symbol zastępczy 128">
            <a:extLst>
              <a:ext uri="{FF2B5EF4-FFF2-40B4-BE49-F238E27FC236}">
                <a16:creationId xmlns:a16="http://schemas.microsoft.com/office/drawing/2014/main" xmlns="" id="{24CA3500-51E5-4AF6-9AE0-8124B5B6E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65159" y="2335733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Klienci i koszty leczenia</a:t>
            </a:r>
          </a:p>
        </p:txBody>
      </p:sp>
      <p:sp>
        <p:nvSpPr>
          <p:cNvPr id="128" name="Tekst — symbol zastępczy 127">
            <a:extLst>
              <a:ext uri="{FF2B5EF4-FFF2-40B4-BE49-F238E27FC236}">
                <a16:creationId xmlns:a16="http://schemas.microsoft.com/office/drawing/2014/main" xmlns="" id="{22FD1740-CC8B-4FB4-8039-C542AFD083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65159" y="2715236"/>
            <a:ext cx="3281555" cy="1472693"/>
          </a:xfrm>
        </p:spPr>
        <p:txBody>
          <a:bodyPr rtlCol="0">
            <a:normAutofit/>
          </a:bodyPr>
          <a:lstStyle/>
          <a:p>
            <a:pPr rtl="0"/>
            <a:r>
              <a:rPr lang="pl-PL" sz="1300" dirty="0"/>
              <a:t>Znalezienie najlepszego modelu przewidującego koszty leczenia</a:t>
            </a:r>
          </a:p>
        </p:txBody>
      </p:sp>
      <p:sp>
        <p:nvSpPr>
          <p:cNvPr id="133" name="Tekst — symbol zastępczy 132">
            <a:extLst>
              <a:ext uri="{FF2B5EF4-FFF2-40B4-BE49-F238E27FC236}">
                <a16:creationId xmlns:a16="http://schemas.microsoft.com/office/drawing/2014/main" xmlns="" id="{BB833D39-612C-4855-AA0C-F37FEF7399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089832" y="2335733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Aplikacja</a:t>
            </a:r>
          </a:p>
        </p:txBody>
      </p:sp>
      <p:sp>
        <p:nvSpPr>
          <p:cNvPr id="132" name="Tekst — symbol zastępczy 131">
            <a:extLst>
              <a:ext uri="{FF2B5EF4-FFF2-40B4-BE49-F238E27FC236}">
                <a16:creationId xmlns:a16="http://schemas.microsoft.com/office/drawing/2014/main" xmlns="" id="{67591C3B-1BC3-4E5D-B720-AEE8A04186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89832" y="2715236"/>
            <a:ext cx="3281555" cy="3207582"/>
          </a:xfrm>
        </p:spPr>
        <p:txBody>
          <a:bodyPr rtlCol="0"/>
          <a:lstStyle/>
          <a:p>
            <a:pPr rtl="0"/>
            <a:r>
              <a:rPr lang="pl-PL" sz="1300" dirty="0"/>
              <a:t>Prosta w obsłudze aplikacja a zarazem wykorzystująca najbardziej złożone modele Machine Learning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7FB1AADE-B19E-418B-8245-970830B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52AE4C98-8D28-4E84-B804-8E35BF3E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9916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ytuł 112">
            <a:extLst>
              <a:ext uri="{FF2B5EF4-FFF2-40B4-BE49-F238E27FC236}">
                <a16:creationId xmlns:a16="http://schemas.microsoft.com/office/drawing/2014/main" xmlns="" id="{BFE2B5AB-A5E2-4E81-9A28-0F3EFE4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2738" y="3332624"/>
            <a:ext cx="4914534" cy="639195"/>
          </a:xfrm>
        </p:spPr>
        <p:txBody>
          <a:bodyPr rtlCol="0"/>
          <a:lstStyle/>
          <a:p>
            <a:pPr rtl="0"/>
            <a:r>
              <a:rPr lang="pl-PL" dirty="0"/>
              <a:t>Plan Działania</a:t>
            </a:r>
          </a:p>
        </p:txBody>
      </p:sp>
      <p:pic>
        <p:nvPicPr>
          <p:cNvPr id="70" name="Obraz — symbol zastępczy 69" descr="Opis sklepu">
            <a:extLst>
              <a:ext uri="{FF2B5EF4-FFF2-40B4-BE49-F238E27FC236}">
                <a16:creationId xmlns:a16="http://schemas.microsoft.com/office/drawing/2014/main" xmlns="" id="{C5BC0C3F-C9C6-43FA-BA19-88445A15FF3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4414645" y="758825"/>
            <a:ext cx="599148" cy="600075"/>
          </a:xfrm>
        </p:spPr>
      </p:pic>
      <p:sp>
        <p:nvSpPr>
          <p:cNvPr id="106" name="Tekst — symbol zastępczy 105">
            <a:extLst>
              <a:ext uri="{FF2B5EF4-FFF2-40B4-BE49-F238E27FC236}">
                <a16:creationId xmlns:a16="http://schemas.microsoft.com/office/drawing/2014/main" xmlns="" id="{F602BA9F-64DF-443C-A15D-FB8E9129F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4645" y="1388209"/>
            <a:ext cx="3281555" cy="426393"/>
          </a:xfrm>
        </p:spPr>
        <p:txBody>
          <a:bodyPr rtlCol="0"/>
          <a:lstStyle/>
          <a:p>
            <a:pPr rtl="0"/>
            <a:r>
              <a:rPr lang="pl-PL" dirty="0"/>
              <a:t>Wypełnienie luki rynkowej</a:t>
            </a:r>
          </a:p>
        </p:txBody>
      </p:sp>
      <p:sp>
        <p:nvSpPr>
          <p:cNvPr id="102" name="Tekst — symbol zastępczy 101">
            <a:extLst>
              <a:ext uri="{FF2B5EF4-FFF2-40B4-BE49-F238E27FC236}">
                <a16:creationId xmlns:a16="http://schemas.microsoft.com/office/drawing/2014/main" xmlns="" id="{87C9F3E7-849D-4701-91D9-6C693FCDF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4645" y="1767713"/>
            <a:ext cx="3281555" cy="1125740"/>
          </a:xfrm>
        </p:spPr>
        <p:txBody>
          <a:bodyPr rtlCol="0"/>
          <a:lstStyle/>
          <a:p>
            <a:pPr rtl="0"/>
            <a:r>
              <a:rPr lang="pl-PL" dirty="0"/>
              <a:t>Analiza sektora ubezpieczeń USA, koszty ubezpieczenia, odsetek ubezpieczonych wykorzystujących ubezpieczenie</a:t>
            </a:r>
          </a:p>
        </p:txBody>
      </p:sp>
      <p:pic>
        <p:nvPicPr>
          <p:cNvPr id="73" name="Obraz — symbol zastępczy 72" descr="Opis świnki skarbonki">
            <a:extLst>
              <a:ext uri="{FF2B5EF4-FFF2-40B4-BE49-F238E27FC236}">
                <a16:creationId xmlns:a16="http://schemas.microsoft.com/office/drawing/2014/main" xmlns="" id="{171B782E-274D-43CA-B223-838F0D5ACED5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4455222" y="3052146"/>
            <a:ext cx="599148" cy="600075"/>
          </a:xfrm>
        </p:spPr>
      </p:pic>
      <p:sp>
        <p:nvSpPr>
          <p:cNvPr id="108" name="Tekst — symbol zastępczy 107">
            <a:extLst>
              <a:ext uri="{FF2B5EF4-FFF2-40B4-BE49-F238E27FC236}">
                <a16:creationId xmlns:a16="http://schemas.microsoft.com/office/drawing/2014/main" xmlns="" id="{F91A931F-104A-4201-B572-DEAC49B6EA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55222" y="3515594"/>
            <a:ext cx="3281555" cy="428891"/>
          </a:xfrm>
        </p:spPr>
        <p:txBody>
          <a:bodyPr rtlCol="0"/>
          <a:lstStyle/>
          <a:p>
            <a:pPr rtl="0"/>
            <a:r>
              <a:rPr lang="pl-PL" dirty="0"/>
              <a:t>Ograniczenie Strat</a:t>
            </a:r>
          </a:p>
        </p:txBody>
      </p:sp>
      <p:sp>
        <p:nvSpPr>
          <p:cNvPr id="104" name="Tekst — symbol zastępczy 103">
            <a:extLst>
              <a:ext uri="{FF2B5EF4-FFF2-40B4-BE49-F238E27FC236}">
                <a16:creationId xmlns:a16="http://schemas.microsoft.com/office/drawing/2014/main" xmlns="" id="{7A039369-92B6-432F-B823-6AAFAC1191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4645" y="3964548"/>
            <a:ext cx="3281555" cy="171359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l-PL" sz="1400" dirty="0"/>
              <a:t>Stworzenie, łatwej w użyciu aplikacji webowej dla pracowników „</a:t>
            </a:r>
            <a:r>
              <a:rPr lang="pl-PL" sz="1400" dirty="0" err="1"/>
              <a:t>Kowalsky</a:t>
            </a:r>
            <a:r>
              <a:rPr lang="pl-PL" sz="1400" dirty="0"/>
              <a:t> </a:t>
            </a:r>
            <a:r>
              <a:rPr lang="pl-PL" sz="1400" dirty="0" err="1"/>
              <a:t>Insurance</a:t>
            </a:r>
            <a:r>
              <a:rPr lang="pl-PL" sz="1400" dirty="0"/>
              <a:t>”, pozwalającej na podstawie zebranych od klienta informacji, </a:t>
            </a:r>
            <a:r>
              <a:rPr lang="pl-PL" sz="1400" dirty="0">
                <a:highlight>
                  <a:srgbClr val="FF00FF"/>
                </a:highlight>
              </a:rPr>
              <a:t>wyliczenie składki ubezpieczenia zdrowotnego i ewentualnego nagrodzenia rabatem</a:t>
            </a:r>
            <a:endParaRPr lang="pl-PL" dirty="0">
              <a:highlight>
                <a:srgbClr val="FF00FF"/>
              </a:highlight>
            </a:endParaRPr>
          </a:p>
        </p:txBody>
      </p:sp>
      <p:pic>
        <p:nvPicPr>
          <p:cNvPr id="71" name="Obraz — symbol zastępczy 70" descr="Zarys grupy kobiet">
            <a:extLst>
              <a:ext uri="{FF2B5EF4-FFF2-40B4-BE49-F238E27FC236}">
                <a16:creationId xmlns:a16="http://schemas.microsoft.com/office/drawing/2014/main" xmlns="" id="{8737B8AB-109F-4DF2-8468-26ABD1CD1A9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8077157" y="773142"/>
            <a:ext cx="599148" cy="600075"/>
          </a:xfrm>
        </p:spPr>
      </p:pic>
      <p:sp>
        <p:nvSpPr>
          <p:cNvPr id="107" name="Tekst — symbol zastępczy 106">
            <a:extLst>
              <a:ext uri="{FF2B5EF4-FFF2-40B4-BE49-F238E27FC236}">
                <a16:creationId xmlns:a16="http://schemas.microsoft.com/office/drawing/2014/main" xmlns="" id="{EE7D047E-59C2-45CD-92F2-D40EC13396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72244" y="1388209"/>
            <a:ext cx="3281556" cy="426393"/>
          </a:xfrm>
        </p:spPr>
        <p:txBody>
          <a:bodyPr rtlCol="0"/>
          <a:lstStyle/>
          <a:p>
            <a:pPr rtl="0"/>
            <a:r>
              <a:rPr lang="pl-PL" dirty="0"/>
              <a:t>Docelowi odbiorcy</a:t>
            </a:r>
          </a:p>
        </p:txBody>
      </p:sp>
      <p:sp>
        <p:nvSpPr>
          <p:cNvPr id="103" name="Tekst — symbol zastępczy 102">
            <a:extLst>
              <a:ext uri="{FF2B5EF4-FFF2-40B4-BE49-F238E27FC236}">
                <a16:creationId xmlns:a16="http://schemas.microsoft.com/office/drawing/2014/main" xmlns="" id="{646AF0A1-85BB-4AA7-A21D-31E3ACA4E4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2244" y="1767713"/>
            <a:ext cx="3281556" cy="2176772"/>
          </a:xfrm>
        </p:spPr>
        <p:txBody>
          <a:bodyPr rtlCol="0"/>
          <a:lstStyle/>
          <a:p>
            <a:pPr rtl="0"/>
            <a:r>
              <a:rPr lang="pl-PL" sz="1400" dirty="0"/>
              <a:t>Na podstawie dostarczonej przez korporację „</a:t>
            </a:r>
            <a:r>
              <a:rPr lang="pl-PL" sz="1400" dirty="0" err="1"/>
              <a:t>Kowalsky</a:t>
            </a:r>
            <a:r>
              <a:rPr lang="pl-PL" sz="1400" dirty="0"/>
              <a:t> </a:t>
            </a:r>
            <a:r>
              <a:rPr lang="pl-PL" sz="1400" dirty="0" err="1"/>
              <a:t>Insurance</a:t>
            </a:r>
            <a:r>
              <a:rPr lang="pl-PL" sz="1400" dirty="0"/>
              <a:t>” obszernej bazy danych z kosztami leczenia ubezpieczonych, stworzenie modelu przewidującego koszty leczenia potencjalnego klienta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2998B4C9-559E-4482-B57E-1FC2E444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r>
              <a:rPr lang="pl-PL" dirty="0" smtClean="0"/>
              <a:t>2022-05-29</a:t>
            </a:r>
            <a:endParaRPr lang="pl-PL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16AD95C1-F665-4F74-A306-5BD09EA2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A2AC6252-4303-4C45-9EC4-303A08CB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8177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ytuł 84">
            <a:extLst>
              <a:ext uri="{FF2B5EF4-FFF2-40B4-BE49-F238E27FC236}">
                <a16:creationId xmlns:a16="http://schemas.microsoft.com/office/drawing/2014/main" xmlns="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Omówienie produktu</a:t>
            </a:r>
          </a:p>
        </p:txBody>
      </p:sp>
      <p:pic>
        <p:nvPicPr>
          <p:cNvPr id="79" name="Obraz — symbol zastępczy 78" descr="Zbliżenie komórek pod mikroskopem">
            <a:extLst>
              <a:ext uri="{FF2B5EF4-FFF2-40B4-BE49-F238E27FC236}">
                <a16:creationId xmlns:a16="http://schemas.microsoft.com/office/drawing/2014/main" xmlns="" id="{BBC72E1D-69D7-4CA2-B6AD-180B8084D75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466725"/>
            <a:ext cx="4858139" cy="5924550"/>
          </a:xfrm>
        </p:spPr>
      </p:pic>
      <p:sp>
        <p:nvSpPr>
          <p:cNvPr id="69" name="Tekst — symbol zastępczy 68">
            <a:extLst>
              <a:ext uri="{FF2B5EF4-FFF2-40B4-BE49-F238E27FC236}">
                <a16:creationId xmlns:a16="http://schemas.microsoft.com/office/drawing/2014/main" xmlns="" id="{D5A5B5EE-B963-4A0A-AB3C-8CDDDE24B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8135" y="2176946"/>
            <a:ext cx="2824355" cy="581530"/>
          </a:xfrm>
        </p:spPr>
        <p:txBody>
          <a:bodyPr rtlCol="0"/>
          <a:lstStyle/>
          <a:p>
            <a:pPr rtl="0"/>
            <a:r>
              <a:rPr lang="pl-PL"/>
              <a:t>Unikatowy</a:t>
            </a:r>
          </a:p>
        </p:txBody>
      </p:sp>
      <p:sp>
        <p:nvSpPr>
          <p:cNvPr id="68" name="Tekst — symbol zastępczy 67">
            <a:extLst>
              <a:ext uri="{FF2B5EF4-FFF2-40B4-BE49-F238E27FC236}">
                <a16:creationId xmlns:a16="http://schemas.microsoft.com/office/drawing/2014/main" xmlns="" id="{261BE4C3-90A1-4FC4-93CA-BF3A80B86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8135" y="2759613"/>
            <a:ext cx="2824355" cy="1117566"/>
          </a:xfrm>
        </p:spPr>
        <p:txBody>
          <a:bodyPr rtlCol="0"/>
          <a:lstStyle/>
          <a:p>
            <a:pPr rtl="0"/>
            <a:r>
              <a:rPr lang="pl-PL" dirty="0"/>
              <a:t>Jedyny produkt przeznaczony wyłącznie dla branży Ubezpieczeniowej</a:t>
            </a:r>
          </a:p>
        </p:txBody>
      </p:sp>
      <p:sp>
        <p:nvSpPr>
          <p:cNvPr id="73" name="Tekst — symbol zastępczy 72">
            <a:extLst>
              <a:ext uri="{FF2B5EF4-FFF2-40B4-BE49-F238E27FC236}">
                <a16:creationId xmlns:a16="http://schemas.microsoft.com/office/drawing/2014/main" xmlns="" id="{026DDC61-3AC5-449B-8C25-482F551046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98135" y="4129479"/>
            <a:ext cx="2824355" cy="581530"/>
          </a:xfrm>
        </p:spPr>
        <p:txBody>
          <a:bodyPr rtlCol="0"/>
          <a:lstStyle/>
          <a:p>
            <a:pPr rtl="0"/>
            <a:r>
              <a:rPr lang="pl-PL" dirty="0"/>
              <a:t>Sprawdzony</a:t>
            </a:r>
          </a:p>
        </p:txBody>
      </p:sp>
      <p:sp>
        <p:nvSpPr>
          <p:cNvPr id="72" name="Tekst — symbol zastępczy 71">
            <a:extLst>
              <a:ext uri="{FF2B5EF4-FFF2-40B4-BE49-F238E27FC236}">
                <a16:creationId xmlns:a16="http://schemas.microsoft.com/office/drawing/2014/main" xmlns="" id="{5CC67B51-3695-40FC-B51D-1CD99DF162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135" y="4712146"/>
            <a:ext cx="2824355" cy="1117566"/>
          </a:xfrm>
        </p:spPr>
        <p:txBody>
          <a:bodyPr rtlCol="0"/>
          <a:lstStyle/>
          <a:p>
            <a:pPr rtl="0"/>
            <a:r>
              <a:rPr lang="pl-PL" dirty="0"/>
              <a:t>Przeprowadzono testy z wykorzystaniem wielu modeli uczenia maszynowego</a:t>
            </a:r>
          </a:p>
        </p:txBody>
      </p:sp>
      <p:sp>
        <p:nvSpPr>
          <p:cNvPr id="71" name="Tekst — symbol zastępczy 70">
            <a:extLst>
              <a:ext uri="{FF2B5EF4-FFF2-40B4-BE49-F238E27FC236}">
                <a16:creationId xmlns:a16="http://schemas.microsoft.com/office/drawing/2014/main" xmlns="" id="{79406243-F21B-4811-AE74-DA58E3665F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45966" y="2176946"/>
            <a:ext cx="2595758" cy="581530"/>
          </a:xfrm>
        </p:spPr>
        <p:txBody>
          <a:bodyPr rtlCol="0"/>
          <a:lstStyle/>
          <a:p>
            <a:pPr rtl="0"/>
            <a:r>
              <a:rPr lang="pl-PL" dirty="0"/>
              <a:t>Pierwszy na rynku</a:t>
            </a:r>
          </a:p>
        </p:txBody>
      </p:sp>
      <p:sp>
        <p:nvSpPr>
          <p:cNvPr id="70" name="Tekst — symbol zastępczy 69">
            <a:extLst>
              <a:ext uri="{FF2B5EF4-FFF2-40B4-BE49-F238E27FC236}">
                <a16:creationId xmlns:a16="http://schemas.microsoft.com/office/drawing/2014/main" xmlns="" id="{25C9712B-794E-4F23-928A-FFCA310FE7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45966" y="2759613"/>
            <a:ext cx="2255860" cy="1117566"/>
          </a:xfrm>
        </p:spPr>
        <p:txBody>
          <a:bodyPr rtlCol="0"/>
          <a:lstStyle/>
          <a:p>
            <a:pPr rtl="0"/>
            <a:r>
              <a:rPr lang="pl-PL" dirty="0"/>
              <a:t>Pierwszy produkt tak łatwy w użyciu</a:t>
            </a:r>
          </a:p>
        </p:txBody>
      </p:sp>
      <p:sp>
        <p:nvSpPr>
          <p:cNvPr id="75" name="Tekst — symbol zastępczy 74">
            <a:extLst>
              <a:ext uri="{FF2B5EF4-FFF2-40B4-BE49-F238E27FC236}">
                <a16:creationId xmlns:a16="http://schemas.microsoft.com/office/drawing/2014/main" xmlns="" id="{205C921F-FFBE-48CD-9E47-0AF86467AC9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45966" y="4129479"/>
            <a:ext cx="2595758" cy="581530"/>
          </a:xfrm>
        </p:spPr>
        <p:txBody>
          <a:bodyPr rtlCol="0"/>
          <a:lstStyle/>
          <a:p>
            <a:pPr rtl="0"/>
            <a:r>
              <a:rPr lang="pl-PL" dirty="0"/>
              <a:t>Autentyczny</a:t>
            </a:r>
          </a:p>
        </p:txBody>
      </p:sp>
      <p:sp>
        <p:nvSpPr>
          <p:cNvPr id="74" name="Tekst — symbol zastępczy 73">
            <a:extLst>
              <a:ext uri="{FF2B5EF4-FFF2-40B4-BE49-F238E27FC236}">
                <a16:creationId xmlns:a16="http://schemas.microsoft.com/office/drawing/2014/main" xmlns="" id="{CDF4F5AB-B79A-4FAC-8AAF-D1AE5176A9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45966" y="4712146"/>
            <a:ext cx="2595758" cy="1117566"/>
          </a:xfrm>
        </p:spPr>
        <p:txBody>
          <a:bodyPr rtlCol="0"/>
          <a:lstStyle/>
          <a:p>
            <a:pPr rtl="0"/>
            <a:r>
              <a:rPr lang="pl-PL" dirty="0"/>
              <a:t>Zaprojektowany z pomocą i wsparciem ekspertów z branży </a:t>
            </a:r>
            <a:r>
              <a:rPr lang="pl-PL" dirty="0" err="1"/>
              <a:t>DataScience</a:t>
            </a:r>
            <a:endParaRPr lang="pl-PL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1057F3FD-3004-40DE-B48F-5B3CB156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3FD8B4B9-2FC5-4962-A892-85B758F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0688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az — symbol zastępczy 31" descr="Zbliżenie pipety upuszczającej kroplę płynu do małego słoja">
            <a:extLst>
              <a:ext uri="{FF2B5EF4-FFF2-40B4-BE49-F238E27FC236}">
                <a16:creationId xmlns:a16="http://schemas.microsoft.com/office/drawing/2014/main" xmlns="" id="{891E6FF4-A9FA-410B-9EF7-893DEF4A92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2" b="52"/>
          <a:stretch/>
        </p:blipFill>
        <p:spPr>
          <a:xfrm>
            <a:off x="3000375" y="466724"/>
            <a:ext cx="9191625" cy="6391275"/>
          </a:xfrm>
        </p:spPr>
      </p:pic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DA8A598A-06FD-432A-889F-8AB629A5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pPr rtl="0"/>
            <a:r>
              <a:rPr lang="pl-PL" dirty="0"/>
              <a:t>2022-05-29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pPr rtl="0"/>
            <a:r>
              <a:rPr lang="pl-PL" dirty="0" err="1"/>
              <a:t>Rewarding</a:t>
            </a:r>
            <a:r>
              <a:rPr lang="pl-PL" dirty="0"/>
              <a:t> </a:t>
            </a:r>
            <a:r>
              <a:rPr lang="pl-PL" dirty="0" err="1"/>
              <a:t>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6</a:t>
            </a:fld>
            <a:endParaRPr lang="pl-PL"/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xmlns="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2133" y="3384898"/>
            <a:ext cx="3519487" cy="1588392"/>
          </a:xfrm>
        </p:spPr>
        <p:txBody>
          <a:bodyPr rtlCol="0"/>
          <a:lstStyle/>
          <a:p>
            <a:pPr rtl="0"/>
            <a:r>
              <a:rPr lang="pl-PL" dirty="0"/>
              <a:t>Proste i wydajne korzystanie</a:t>
            </a:r>
          </a:p>
          <a:p>
            <a:pPr rtl="0"/>
            <a:r>
              <a:rPr lang="pl-PL" dirty="0"/>
              <a:t>Łatwy dostęp do obsługi klienta</a:t>
            </a:r>
          </a:p>
          <a:p>
            <a:pPr rtl="0"/>
            <a:r>
              <a:rPr lang="pl-PL" dirty="0"/>
              <a:t>Szybkie wyliczenie składki online </a:t>
            </a:r>
          </a:p>
        </p:txBody>
      </p:sp>
      <p:sp>
        <p:nvSpPr>
          <p:cNvPr id="25" name="Tytuł 24">
            <a:extLst>
              <a:ext uri="{FF2B5EF4-FFF2-40B4-BE49-F238E27FC236}">
                <a16:creationId xmlns:a16="http://schemas.microsoft.com/office/drawing/2014/main" xmlns="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18" y="2211168"/>
            <a:ext cx="5829300" cy="662096"/>
          </a:xfrm>
        </p:spPr>
        <p:txBody>
          <a:bodyPr rtlCol="0"/>
          <a:lstStyle/>
          <a:p>
            <a:pPr rtl="0"/>
            <a:r>
              <a:rPr lang="pl-PL" dirty="0"/>
              <a:t>Korzyści z produktu</a:t>
            </a:r>
          </a:p>
        </p:txBody>
      </p:sp>
    </p:spTree>
    <p:extLst>
      <p:ext uri="{BB962C8B-B14F-4D97-AF65-F5344CB8AC3E}">
        <p14:creationId xmlns:p14="http://schemas.microsoft.com/office/powerpoint/2010/main" xmlns="" val="98836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— symbol zastępczy 11" descr="Osoba patrząca na ekran komputera&#10;">
            <a:extLst>
              <a:ext uri="{FF2B5EF4-FFF2-40B4-BE49-F238E27FC236}">
                <a16:creationId xmlns:a16="http://schemas.microsoft.com/office/drawing/2014/main" xmlns="" id="{EACF9A43-5E16-41F1-82E2-77469D7E3D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5" name="Tytuł 4">
            <a:extLst>
              <a:ext uri="{FF2B5EF4-FFF2-40B4-BE49-F238E27FC236}">
                <a16:creationId xmlns:a16="http://schemas.microsoft.com/office/drawing/2014/main" xmlns="" id="{270115D3-F5ED-4220-BDFD-9D87A29F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973" y="3001020"/>
            <a:ext cx="9835537" cy="938559"/>
          </a:xfrm>
        </p:spPr>
        <p:txBody>
          <a:bodyPr rtlCol="0"/>
          <a:lstStyle/>
          <a:p>
            <a:pPr rtl="0"/>
            <a:r>
              <a:rPr lang="pl-PL"/>
              <a:t>Informacje ogólne o firmie</a:t>
            </a:r>
          </a:p>
        </p:txBody>
      </p:sp>
    </p:spTree>
    <p:extLst>
      <p:ext uri="{BB962C8B-B14F-4D97-AF65-F5344CB8AC3E}">
        <p14:creationId xmlns:p14="http://schemas.microsoft.com/office/powerpoint/2010/main" xmlns="" val="333780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raz — symbol zastępczy 23" descr="Zbliżenie stetoskopu">
            <a:extLst>
              <a:ext uri="{FF2B5EF4-FFF2-40B4-BE49-F238E27FC236}">
                <a16:creationId xmlns:a16="http://schemas.microsoft.com/office/drawing/2014/main" xmlns="" id="{DD2F3F3D-99FE-4AB9-BE87-81D580BFC2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1" y="466725"/>
            <a:ext cx="6096000" cy="5924550"/>
          </a:xfrm>
        </p:spPr>
      </p:pic>
      <p:sp>
        <p:nvSpPr>
          <p:cNvPr id="45" name="Tytuł 44">
            <a:extLst>
              <a:ext uri="{FF2B5EF4-FFF2-40B4-BE49-F238E27FC236}">
                <a16:creationId xmlns:a16="http://schemas.microsoft.com/office/drawing/2014/main" xmlns="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Model biznesowy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xmlns="" id="{6D400E89-A3FC-4A30-90D4-896304E917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34200" y="1632228"/>
            <a:ext cx="4419600" cy="550870"/>
          </a:xfrm>
        </p:spPr>
        <p:txBody>
          <a:bodyPr rtlCol="0"/>
          <a:lstStyle/>
          <a:p>
            <a:pPr rtl="0"/>
            <a:r>
              <a:rPr lang="pl-PL"/>
              <a:t>Badania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xmlns="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4200" y="2183098"/>
            <a:ext cx="4419600" cy="642075"/>
          </a:xfrm>
        </p:spPr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17" name="Tekst — symbol zastępczy 16">
            <a:extLst>
              <a:ext uri="{FF2B5EF4-FFF2-40B4-BE49-F238E27FC236}">
                <a16:creationId xmlns:a16="http://schemas.microsoft.com/office/drawing/2014/main" xmlns="" id="{711776CC-28DB-4411-A56D-DE696A6835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3181924"/>
            <a:ext cx="4419600" cy="550870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Streszczenie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xmlns="" id="{C13A8B1A-034D-495C-BF80-E42F8306C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3732794"/>
            <a:ext cx="4419600" cy="642075"/>
          </a:xfrm>
        </p:spPr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19" name="Tekst — symbol zastępczy 18">
            <a:extLst>
              <a:ext uri="{FF2B5EF4-FFF2-40B4-BE49-F238E27FC236}">
                <a16:creationId xmlns:a16="http://schemas.microsoft.com/office/drawing/2014/main" xmlns="" id="{2DA6ADCE-FA69-48D8-9057-62E7F0213E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4200" y="4757015"/>
            <a:ext cx="4419600" cy="550870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Projekt</a:t>
            </a:r>
          </a:p>
        </p:txBody>
      </p:sp>
      <p:sp>
        <p:nvSpPr>
          <p:cNvPr id="18" name="Tekst — symbol zastępczy 17">
            <a:extLst>
              <a:ext uri="{FF2B5EF4-FFF2-40B4-BE49-F238E27FC236}">
                <a16:creationId xmlns:a16="http://schemas.microsoft.com/office/drawing/2014/main" xmlns="" id="{CF182DD3-EA3E-4EF6-BDC1-42B8FA257A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34200" y="5307885"/>
            <a:ext cx="4419600" cy="642075"/>
          </a:xfrm>
        </p:spPr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20" name="Data — symbol zastępczy 19">
            <a:extLst>
              <a:ext uri="{FF2B5EF4-FFF2-40B4-BE49-F238E27FC236}">
                <a16:creationId xmlns:a16="http://schemas.microsoft.com/office/drawing/2014/main" xmlns="" id="{809A94BE-80ED-4291-814B-FD0FF1BD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r>
              <a:rPr lang="pl-PL" dirty="0" smtClean="0"/>
              <a:t>2022-05-29</a:t>
            </a:r>
            <a:endParaRPr lang="pl-PL" dirty="0"/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xmlns="" id="{94EE481C-D029-498C-ADD0-63AB510C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r>
              <a:rPr lang="pl-PL" dirty="0" smtClean="0"/>
              <a:t>REWARDING INSURANCE</a:t>
            </a:r>
            <a:endParaRPr lang="pl-PL" dirty="0"/>
          </a:p>
        </p:txBody>
      </p:sp>
      <p:sp>
        <p:nvSpPr>
          <p:cNvPr id="22" name="Numer slajdu — symbol zastępczy 21">
            <a:extLst>
              <a:ext uri="{FF2B5EF4-FFF2-40B4-BE49-F238E27FC236}">
                <a16:creationId xmlns:a16="http://schemas.microsoft.com/office/drawing/2014/main" xmlns="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61931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ytuł 44">
            <a:extLst>
              <a:ext uri="{FF2B5EF4-FFF2-40B4-BE49-F238E27FC236}">
                <a16:creationId xmlns:a16="http://schemas.microsoft.com/office/drawing/2014/main" xmlns="" id="{C1422C90-427C-4AD4-97AD-6B9853B2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Przegląd rynku</a:t>
            </a:r>
          </a:p>
        </p:txBody>
      </p:sp>
      <p:pic>
        <p:nvPicPr>
          <p:cNvPr id="17" name="Obraz — symbol zastępczy 16" descr="Osoba trzymająca dziecko, gdy lekarz słucha serca">
            <a:extLst>
              <a:ext uri="{FF2B5EF4-FFF2-40B4-BE49-F238E27FC236}">
                <a16:creationId xmlns:a16="http://schemas.microsoft.com/office/drawing/2014/main" xmlns="" id="{CB1FCAEC-7B83-4519-9EF3-BA0E904C31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1809750" y="475743"/>
            <a:ext cx="6475268" cy="5915532"/>
          </a:xfrm>
        </p:spPr>
      </p:pic>
      <p:sp>
        <p:nvSpPr>
          <p:cNvPr id="24" name="Tekst — symbol zastępczy 23">
            <a:extLst>
              <a:ext uri="{FF2B5EF4-FFF2-40B4-BE49-F238E27FC236}">
                <a16:creationId xmlns:a16="http://schemas.microsoft.com/office/drawing/2014/main" xmlns="" id="{7B521B55-CA93-422E-A413-4F38F20BA1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91419" y="746129"/>
            <a:ext cx="2937452" cy="426393"/>
          </a:xfrm>
        </p:spPr>
        <p:txBody>
          <a:bodyPr rtlCol="0" anchor="t"/>
          <a:lstStyle/>
          <a:p>
            <a:pPr rtl="0"/>
            <a:endParaRPr lang="pl-PL" dirty="0"/>
          </a:p>
        </p:txBody>
      </p:sp>
      <p:sp>
        <p:nvSpPr>
          <p:cNvPr id="23" name="Tekst — symbol zastępczy 22">
            <a:extLst>
              <a:ext uri="{FF2B5EF4-FFF2-40B4-BE49-F238E27FC236}">
                <a16:creationId xmlns:a16="http://schemas.microsoft.com/office/drawing/2014/main" xmlns="" id="{98221D68-CEED-411C-AC3A-7A72C437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91419" y="1125633"/>
            <a:ext cx="2937452" cy="1192694"/>
          </a:xfrm>
        </p:spPr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28" name="Tekst — symbol zastępczy 27">
            <a:extLst>
              <a:ext uri="{FF2B5EF4-FFF2-40B4-BE49-F238E27FC236}">
                <a16:creationId xmlns:a16="http://schemas.microsoft.com/office/drawing/2014/main" xmlns="" id="{721A5EF9-E3DB-4CA4-93F3-39B1B8D5E2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91419" y="2584749"/>
            <a:ext cx="2937452" cy="426393"/>
          </a:xfrm>
        </p:spPr>
        <p:txBody>
          <a:bodyPr rtlCol="0" anchor="t"/>
          <a:lstStyle/>
          <a:p>
            <a:pPr rtl="0"/>
            <a:endParaRPr lang="pl-PL" dirty="0"/>
          </a:p>
        </p:txBody>
      </p:sp>
      <p:sp>
        <p:nvSpPr>
          <p:cNvPr id="27" name="Tekst — symbol zastępczy 26">
            <a:extLst>
              <a:ext uri="{FF2B5EF4-FFF2-40B4-BE49-F238E27FC236}">
                <a16:creationId xmlns:a16="http://schemas.microsoft.com/office/drawing/2014/main" xmlns="" id="{C076F9C5-3B11-41F8-AE36-0DAED23227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91419" y="2964253"/>
            <a:ext cx="2937452" cy="1106662"/>
          </a:xfrm>
        </p:spPr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26" name="Tekst — symbol zastępczy 25">
            <a:extLst>
              <a:ext uri="{FF2B5EF4-FFF2-40B4-BE49-F238E27FC236}">
                <a16:creationId xmlns:a16="http://schemas.microsoft.com/office/drawing/2014/main" xmlns="" id="{A3F19829-ECF0-478F-BED1-112739B393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91419" y="4337338"/>
            <a:ext cx="2937452" cy="426393"/>
          </a:xfrm>
        </p:spPr>
        <p:txBody>
          <a:bodyPr rtlCol="0" anchor="t"/>
          <a:lstStyle/>
          <a:p>
            <a:pPr rtl="0"/>
            <a:endParaRPr lang="pl-PL" dirty="0"/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xmlns="" id="{50EBA51D-BA19-453B-856F-01148078D9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91419" y="4716842"/>
            <a:ext cx="2937452" cy="1106662"/>
          </a:xfrm>
        </p:spPr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xmlns="" id="{9C3A22B3-849F-4C06-8221-BA818B21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 rtlCol="0"/>
          <a:lstStyle/>
          <a:p>
            <a:r>
              <a:rPr lang="pl-PL" dirty="0" smtClean="0"/>
              <a:t>2022-05-29</a:t>
            </a:r>
            <a:endParaRPr lang="pl-PL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xmlns="" id="{D20FD375-4201-4035-9B0E-0E78EA54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 rtlCol="0"/>
          <a:lstStyle/>
          <a:p>
            <a:r>
              <a:rPr lang="pl-PL" dirty="0" smtClean="0"/>
              <a:t>REWARDING INSURANCE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xmlns="" id="{C9FA8E79-2231-42DD-834F-F399CC7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rtlCol="0"/>
          <a:lstStyle/>
          <a:p>
            <a:pPr rtl="0"/>
            <a:fld id="{BF860B6F-2FE3-4DE6-9496-980E987E7466}" type="slidenum">
              <a:rPr lang="pl-PL" smtClean="0"/>
              <a:pPr rtl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40064680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59945549_TF89652269_Win32" id="{6F033927-E5D8-4E52-91B9-B444EDCEA80F}" vid="{77B8F323-4E90-4968-AA63-1FCCFE17595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84FD82-9185-4244-A7C8-36B29900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F4F0A7-9599-4FE3-A548-853A09CF02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Prezentacja dla służby zdrowia</Template>
  <TotalTime>944</TotalTime>
  <Words>721</Words>
  <Application>Microsoft Office PowerPoint</Application>
  <PresentationFormat>Niestandardowy</PresentationFormat>
  <Paragraphs>298</Paragraphs>
  <Slides>21</Slides>
  <Notes>20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Motyw pakietu Office</vt:lpstr>
      <vt:lpstr>rewarding Insurance </vt:lpstr>
      <vt:lpstr>O Projekcie</vt:lpstr>
      <vt:lpstr>Problemy</vt:lpstr>
      <vt:lpstr>Plan Działania</vt:lpstr>
      <vt:lpstr>Omówienie produktu</vt:lpstr>
      <vt:lpstr>Korzyści z produktu</vt:lpstr>
      <vt:lpstr>Informacje ogólne o firmie</vt:lpstr>
      <vt:lpstr>Model biznesowy</vt:lpstr>
      <vt:lpstr>Przegląd rynku</vt:lpstr>
      <vt:lpstr>Nasza konkurencja</vt:lpstr>
      <vt:lpstr>Konkurencja</vt:lpstr>
      <vt:lpstr>Strategia rozwoju</vt:lpstr>
      <vt:lpstr>Dynamika rozwoju</vt:lpstr>
      <vt:lpstr>Plan działań na dwa lata</vt:lpstr>
      <vt:lpstr>Finanse</vt:lpstr>
      <vt:lpstr>Finansowanie</vt:lpstr>
      <vt:lpstr>PODZIAŁ KLIENTÓW NA grupy bazując na DANYCH O  WYDATKACH  i wieku</vt:lpstr>
      <vt:lpstr>Porównanie wyników modeli</vt:lpstr>
      <vt:lpstr>XGBoost !</vt:lpstr>
      <vt:lpstr>Podsumowanie</vt:lpstr>
      <vt:lpstr>Dziękujemy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rewarding Insurance </dc:title>
  <dc:creator>Sebastian Piasecki</dc:creator>
  <cp:lastModifiedBy>AMD</cp:lastModifiedBy>
  <cp:revision>8</cp:revision>
  <dcterms:created xsi:type="dcterms:W3CDTF">2022-05-25T17:34:52Z</dcterms:created>
  <dcterms:modified xsi:type="dcterms:W3CDTF">2022-05-28T15:57:31Z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