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9" r:id="rId12"/>
    <p:sldId id="265" r:id="rId13"/>
    <p:sldId id="267" r:id="rId14"/>
    <p:sldId id="266" r:id="rId15"/>
    <p:sldId id="268" r:id="rId16"/>
    <p:sldId id="271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9449E1-574E-1AB7-0A37-571838EB6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7BBDB54-EA11-E788-F2BB-8D71D7DFB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390408-2FA6-821C-68FF-3FFB9BAF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4AAAEC-2894-79D4-E7B9-612B2A8D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7971E9-D6DE-BA72-E055-717B911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830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AAF2F9-A896-C069-1CAD-0ED5ACE9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BE02F3C-DEC7-5BEB-BDD3-F348FBA1B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AAD404-1F64-6EFD-5227-710C6D61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D0D1B4-FA9D-B49D-1B52-6AA16353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162AB1-E0DE-099F-EE91-30F34F0F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713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0E3FBC7-38D4-65FA-14D6-EB744D93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CED7FC8-C041-A961-10F8-F8BDFB1DB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468191-DE6C-F739-2A53-20618CC0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6B7CE9-C3B8-8819-157C-E2308BB7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81611B-D06B-C8A4-EF4A-01707484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411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4645D4-00E0-5FB1-97A0-93AEA753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7DE010-FAB8-95CD-751F-30E72970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68E42C-2722-7E3A-2900-E483CFA0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FA25B5-CB54-9AF2-4BAB-C65EC582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5428AD-F1AD-292D-17EA-A8C1BE03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103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7A95D-67B9-6ABD-0B44-ABB75067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31AFFAA-505E-CC1A-D463-98197441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BC1E17-46B1-2C4E-ADC2-A1FE7AC0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32E04AE-6223-81F3-7BC9-D7456E2F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6DEC35-B888-EC90-3B93-89FB5A2C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630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24F26C-B398-FF26-5ED9-01B19512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85C2C9-51C9-2CA1-CBFD-C8548AA32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9122869-C7F4-1A32-6C60-0EC093CC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13C45AC-D404-ABB3-0D3F-9A7ABDFB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4181470-88C3-5B75-CE85-A70FCC48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FA113DE-A113-9F0D-DA4E-83DFE503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899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7FF29E-21FC-26F2-6887-8996C2C3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743BBF-11BB-7441-5BD3-C7D0A1B6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98C2A3B-55D4-D625-6FB9-C57015A74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EB1E69A-5B8D-5C76-DA6A-6E94B1B01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8F4EBF5-B3A6-6335-029C-66D2B06BA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2757908-685D-D35C-A179-84CAC93D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46DAC75-7360-F7F8-FD30-0A5645B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19C9EE9-03A8-5789-CD58-C58E7391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867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FD6854-B157-DC55-3096-5F693E26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6C02234-CB5A-2B67-13D6-38129547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F363A3D-D1AA-37BF-7208-CB7710DD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27BD33E-E0E2-2A4C-31F3-5A70EAE3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39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8587075-2538-C1F7-669E-53951D64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226D60A-9E65-93EC-A68F-D4E44814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E3AC519-4473-8EA8-EEB6-5D5FA909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749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BB78F8-FCA4-B458-3160-4D7213C0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29C7A6-2083-4BA4-83BC-846D9311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FFBCEA3-0D86-2AD1-5A11-CA66EE0B2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6E7A082-1412-FA42-CC29-76FFBAF6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A94B929-F7A8-8B64-CE97-F048493C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637F2DE-DCF6-061E-74D1-78A140EE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214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3C76D5-A39E-6F09-AC4A-19EE058B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29E4FEE-FD81-7ED0-620F-289D462B1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60C5508-0394-AAA3-B368-75D5C48B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56FB0E9-0E60-026D-05F4-7964B0CE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C34C704-9791-F135-DBC1-6A69539A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4F9278D-9C68-EFC9-69B2-B08FA812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60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115BCFE-541A-1512-129C-A958BF5B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192853-CF10-4BC2-2BD4-D36AB61AD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5ACF18E-94CF-4550-B0CA-B410F630C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E222E-0805-4CAD-B87C-507E4F056BAA}" type="datetimeFigureOut">
              <a:rPr lang="pl-PL" smtClean="0"/>
              <a:t>20.10.2022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370FE0-4D70-5D57-3842-A89193B21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E25389-936B-DF7E-EC1C-6F6CF3AA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501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AE4957-FD09-39D0-93E3-8FED2A561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90225"/>
            <a:ext cx="9144000" cy="83978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l-PL" sz="4800" dirty="0">
                <a:latin typeface="Libre Franklin" pitchFamily="2" charset="-18"/>
              </a:rPr>
              <a:t>SIGN LANGAUGE </a:t>
            </a:r>
            <a:r>
              <a:rPr lang="pl-PL" sz="4800" dirty="0">
                <a:latin typeface="Libre Franklin" pitchFamily="2" charset="-18"/>
                <a:cs typeface="Arial" panose="020B0604020202020204" pitchFamily="34" charset="0"/>
              </a:rPr>
              <a:t>MNIST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3B3E0D7-D2DA-D40D-B1D6-C1D4B7E0C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75" y="3190875"/>
            <a:ext cx="3333750" cy="206692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pl-PL" sz="1800" b="1" u="sng" dirty="0">
                <a:latin typeface="Libre Franklin" pitchFamily="2" charset="-18"/>
              </a:rPr>
              <a:t>CODE BREAKERS:</a:t>
            </a:r>
          </a:p>
          <a:p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Monika Janicka</a:t>
            </a:r>
          </a:p>
          <a:p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Tomasz Kamiński</a:t>
            </a:r>
          </a:p>
          <a:p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Artur </a:t>
            </a:r>
            <a:r>
              <a:rPr lang="pl-PL" sz="1800" dirty="0" err="1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Kłapciński</a:t>
            </a:r>
            <a:endParaRPr lang="pl-PL" sz="1800" dirty="0">
              <a:solidFill>
                <a:schemeClr val="bg1">
                  <a:lumMod val="50000"/>
                </a:schemeClr>
              </a:solidFill>
              <a:latin typeface="Libre Franklin" pitchFamily="2" charset="-18"/>
            </a:endParaRPr>
          </a:p>
          <a:p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Elżbieta </a:t>
            </a:r>
            <a:r>
              <a:rPr lang="pl-PL" sz="1800" dirty="0" err="1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Kondracka-Zwolska</a:t>
            </a:r>
            <a:endParaRPr lang="pl-PL" sz="1800" dirty="0">
              <a:solidFill>
                <a:schemeClr val="bg1">
                  <a:lumMod val="50000"/>
                </a:schemeClr>
              </a:solidFill>
              <a:latin typeface="Libre Franklin" pitchFamily="2" charset="-18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88AB30B-C6CD-AA7F-2186-E9702B22B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20" y="1709424"/>
            <a:ext cx="6335009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8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62A212-D0C6-E204-C185-89326300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5375" cy="110172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l-PL" dirty="0">
                <a:latin typeface="Libre Franklin" pitchFamily="2" charset="-18"/>
              </a:rPr>
              <a:t>NAJLEPSZY MODEL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E934741-0A13-D6DA-CF7A-E3179BBB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4001" y="1711326"/>
            <a:ext cx="3146730" cy="4351338"/>
          </a:xfr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A7228D4-F645-A4A8-12CD-BF6771E5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78" y="1711326"/>
            <a:ext cx="5854365" cy="37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4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75764" cy="82359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l-PL" dirty="0">
                <a:latin typeface="Libre Franklin" pitchFamily="2" charset="-18"/>
              </a:rPr>
              <a:t>NAJLEPSZY MODEL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E594F2B-0892-0FFE-6FE4-DA294147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103735"/>
            <a:ext cx="2036618" cy="6696075"/>
          </a:xfrm>
          <a:prstGeom prst="rect">
            <a:avLst/>
          </a:prstGeom>
        </p:spPr>
      </p:pic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B7F5A748-8400-FFCC-0E92-8133D345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11" y="1822997"/>
            <a:ext cx="7766002" cy="44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2B3E13E5-8616-1DE5-8565-B52FD06A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06" y="408295"/>
            <a:ext cx="7339581" cy="5898534"/>
          </a:xfrm>
          <a:prstGeom prst="rect">
            <a:avLst/>
          </a:prstGeom>
        </p:spPr>
      </p:pic>
      <p:pic>
        <p:nvPicPr>
          <p:cNvPr id="8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26978" y="336765"/>
            <a:ext cx="28110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1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CA4C2E-13FE-1E22-ECF2-19E4A3BD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71560" cy="82359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l-PL" dirty="0">
                <a:latin typeface="Libre Franklin" pitchFamily="2" charset="-18"/>
              </a:rPr>
              <a:t>CONFUSION MATRIX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294E12B-7C38-E0E9-0CCE-52D42C7D4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317" y="1532746"/>
            <a:ext cx="5338156" cy="4837834"/>
          </a:xfrm>
        </p:spPr>
      </p:pic>
    </p:spTree>
    <p:extLst>
      <p:ext uri="{BB962C8B-B14F-4D97-AF65-F5344CB8AC3E}">
        <p14:creationId xmlns:p14="http://schemas.microsoft.com/office/powerpoint/2010/main" val="131309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D32195-5437-0A1C-8200-4AE4C193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454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Libre Franklin" pitchFamily="2" charset="-18"/>
              </a:rPr>
              <a:t>PREDYKCJA NA WŁASNYM OBRAZKU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37E26ED-A1F9-B3CD-FC41-BFECD422B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7275"/>
            <a:ext cx="5487372" cy="3795121"/>
          </a:xfr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88AB30B-C6CD-AA7F-2186-E9702B22B9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37" t="438" b="75107"/>
          <a:stretch/>
        </p:blipFill>
        <p:spPr>
          <a:xfrm>
            <a:off x="9401696" y="2302626"/>
            <a:ext cx="1570594" cy="16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40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D178C7-0700-BF22-911C-13226171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l-PL" dirty="0">
                <a:latin typeface="Libre Franklin" pitchFamily="2" charset="-18"/>
              </a:rPr>
              <a:t>APLIKACJA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CA2C3A3-A203-800A-BF67-930FE0EE3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881" y="1635124"/>
            <a:ext cx="5724787" cy="4537075"/>
          </a:xfrm>
        </p:spPr>
      </p:pic>
    </p:spTree>
    <p:extLst>
      <p:ext uri="{BB962C8B-B14F-4D97-AF65-F5344CB8AC3E}">
        <p14:creationId xmlns:p14="http://schemas.microsoft.com/office/powerpoint/2010/main" val="247298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157258" y="3873095"/>
            <a:ext cx="3174076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r"/>
            <a:r>
              <a:rPr lang="pl-PL" b="1" i="1" dirty="0" smtClean="0"/>
              <a:t>Dziękujemy</a:t>
            </a: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82" y="1376275"/>
            <a:ext cx="4519438" cy="202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8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AEFD98-368A-F467-D36D-369130E0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66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Język migowy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B1E403-DD31-56C9-2F0C-5EB7161F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rgbClr val="333333"/>
                </a:solidFill>
                <a:effectLst/>
                <a:latin typeface="Libre Franklin" pitchFamily="2" charset="-18"/>
              </a:rPr>
              <a:t>Język migowy </a:t>
            </a:r>
            <a:r>
              <a:rPr lang="pl-PL" b="0" i="0" dirty="0">
                <a:solidFill>
                  <a:srgbClr val="333333"/>
                </a:solidFill>
                <a:effectLst/>
                <a:latin typeface="Libre Franklin" pitchFamily="2" charset="-18"/>
              </a:rPr>
              <a:t>to system znaków umownych wykonywanych przy użyciu gestów i mimiki,</a:t>
            </a:r>
            <a:endParaRPr lang="pl-PL" dirty="0">
              <a:latin typeface="Libre Franklin" pitchFamily="2" charset="-18"/>
            </a:endParaRPr>
          </a:p>
          <a:p>
            <a:r>
              <a:rPr lang="pl-PL" b="0" i="0" dirty="0">
                <a:solidFill>
                  <a:srgbClr val="333333"/>
                </a:solidFill>
                <a:effectLst/>
                <a:latin typeface="Libre Franklin" pitchFamily="2" charset="-18"/>
              </a:rPr>
              <a:t>Wbrew utartym opiniom, język migowy nie jest językiem uniwersalnym. Nie ma jednego ogólnoświatowego języka migowego.</a:t>
            </a:r>
          </a:p>
          <a:p>
            <a:r>
              <a:rPr lang="pl-PL" b="0" i="0" dirty="0">
                <a:solidFill>
                  <a:srgbClr val="333333"/>
                </a:solidFill>
                <a:effectLst/>
                <a:latin typeface="Libre Franklin" pitchFamily="2" charset="-18"/>
              </a:rPr>
              <a:t>Społeczności Głuche stanowią na całym świecie grupę liczącą około 70 milionów osób. </a:t>
            </a:r>
            <a:endParaRPr lang="pl-PL" dirty="0">
              <a:solidFill>
                <a:srgbClr val="333333"/>
              </a:solidFill>
              <a:latin typeface="Libre Franklin" pitchFamily="2" charset="-18"/>
            </a:endParaRPr>
          </a:p>
          <a:p>
            <a:r>
              <a:rPr lang="pl-PL" b="0" i="0" dirty="0">
                <a:solidFill>
                  <a:srgbClr val="333333"/>
                </a:solidFill>
                <a:effectLst/>
                <a:latin typeface="Libre Franklin" pitchFamily="2" charset="-18"/>
              </a:rPr>
              <a:t>Głuchych od urodzenia, to jest rodzimych użytkowników języka migowego nazywa się Głuchymi, rozpoczynając to słowo wielką literą. </a:t>
            </a:r>
            <a:endParaRPr lang="pl-PL" dirty="0">
              <a:latin typeface="Libre Franklin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191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8EBF5A-0EDC-B752-15DE-450E9D24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5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Amerykański język migowy (ASL)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599D65-60A9-68D0-D958-5419E56B5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i="0" dirty="0">
                <a:effectLst/>
                <a:latin typeface="Libre Franklin" pitchFamily="2" charset="-18"/>
              </a:rPr>
              <a:t>Najbardziej popularna odmiana języka migowego, używana w USA, części Kanady.</a:t>
            </a:r>
          </a:p>
          <a:p>
            <a:r>
              <a:rPr lang="pl-PL" b="0" i="0" dirty="0">
                <a:effectLst/>
                <a:latin typeface="Libre Franklin" pitchFamily="2" charset="-18"/>
              </a:rPr>
              <a:t>Amerykański język migowy wywodzi się ze starofrancuskiego języka migowego. I chociaż ma ten sam alfabet co angielski, nie jest podzbiorem języka angielskiego</a:t>
            </a:r>
          </a:p>
          <a:p>
            <a:r>
              <a:rPr lang="pl-PL" b="0" i="0" dirty="0">
                <a:effectLst/>
                <a:latin typeface="Libre Franklin" pitchFamily="2" charset="-18"/>
              </a:rPr>
              <a:t>ASL powstało niezależnie, z własną strukturą językową.</a:t>
            </a:r>
            <a:endParaRPr lang="pl-PL" dirty="0">
              <a:latin typeface="Libre Franklin" pitchFamily="2" charset="-18"/>
            </a:endParaRPr>
          </a:p>
          <a:p>
            <a:r>
              <a:rPr lang="pl-PL" b="0" i="0" dirty="0">
                <a:effectLst/>
                <a:latin typeface="Libre Franklin" pitchFamily="2" charset="-18"/>
              </a:rPr>
              <a:t>ASL jest używany przez około pół miliona osób w USA.</a:t>
            </a:r>
          </a:p>
          <a:p>
            <a:r>
              <a:rPr lang="pl-PL" dirty="0">
                <a:latin typeface="Libre Franklin" pitchFamily="2" charset="-18"/>
              </a:rPr>
              <a:t>Nauka podstawowej komunikacji zajmuje ok. 3-6 miesięcy</a:t>
            </a:r>
            <a:endParaRPr lang="pl-PL" b="0" i="0" dirty="0">
              <a:effectLst/>
              <a:latin typeface="Libre Franklin" pitchFamily="2" charset="-18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00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A13B0C-5BEE-B75B-AF75-E7D5C9DB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28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BF1906-3406-2352-C393-5A421AE4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latin typeface="Libre Franklin" pitchFamily="2" charset="-18"/>
              </a:rPr>
              <a:t>Stworzenie modelu, którego celem będzie rozpoznawanie gestów języka migowego</a:t>
            </a:r>
          </a:p>
          <a:p>
            <a:pPr marL="0" indent="0">
              <a:buNone/>
            </a:pPr>
            <a:endParaRPr lang="pl-PL" dirty="0">
              <a:latin typeface="Libre Franklin" pitchFamily="2" charset="-18"/>
            </a:endParaRPr>
          </a:p>
          <a:p>
            <a:r>
              <a:rPr lang="pl-PL" dirty="0">
                <a:latin typeface="Libre Franklin" pitchFamily="2" charset="-18"/>
              </a:rPr>
              <a:t>Aplikacja działająca real-</a:t>
            </a:r>
            <a:r>
              <a:rPr lang="pl-PL" dirty="0" err="1">
                <a:latin typeface="Libre Franklin" pitchFamily="2" charset="-18"/>
              </a:rPr>
              <a:t>time</a:t>
            </a:r>
            <a:r>
              <a:rPr lang="pl-PL" dirty="0">
                <a:latin typeface="Libre Franklin" pitchFamily="2" charset="-18"/>
              </a:rPr>
              <a:t>, pozwalająca zrozumieć, co chce przekazać niema osoba</a:t>
            </a:r>
          </a:p>
          <a:p>
            <a:endParaRPr lang="pl-PL" dirty="0">
              <a:latin typeface="Libre Franklin" pitchFamily="2" charset="-18"/>
            </a:endParaRPr>
          </a:p>
          <a:p>
            <a:r>
              <a:rPr lang="pl-PL" dirty="0">
                <a:latin typeface="Libre Franklin" pitchFamily="2" charset="-18"/>
              </a:rPr>
              <a:t>Klasyfikacja obrazów</a:t>
            </a:r>
          </a:p>
        </p:txBody>
      </p:sp>
    </p:spTree>
    <p:extLst>
      <p:ext uri="{BB962C8B-B14F-4D97-AF65-F5344CB8AC3E}">
        <p14:creationId xmlns:p14="http://schemas.microsoft.com/office/powerpoint/2010/main" val="24169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1A70A9-8867-16F4-4A89-DD94D092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ZBIÓR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B8DBB8-FB7B-F95B-8ED4-DE749430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326"/>
            <a:ext cx="10515600" cy="2066925"/>
          </a:xfrm>
        </p:spPr>
        <p:txBody>
          <a:bodyPr>
            <a:normAutofit/>
          </a:bodyPr>
          <a:lstStyle/>
          <a:p>
            <a:r>
              <a:rPr lang="pl-PL" sz="2000" dirty="0"/>
              <a:t>Baza danych gestów rąk z 24 klasami liter (z wyjątkiem J i Z, które wymagają ruchu)</a:t>
            </a:r>
          </a:p>
          <a:p>
            <a:r>
              <a:rPr lang="pl-PL" sz="2000" dirty="0"/>
              <a:t>Pojedynczy gest - obrazek zawierający 784 pikseli (28x28)</a:t>
            </a:r>
          </a:p>
          <a:p>
            <a:r>
              <a:rPr lang="pl-PL" sz="2000" dirty="0"/>
              <a:t>Dane treningowe – 27 455 przypadków</a:t>
            </a:r>
          </a:p>
          <a:p>
            <a:r>
              <a:rPr lang="pl-PL" sz="2000" dirty="0"/>
              <a:t>Dane testowe – 7172 przypadki</a:t>
            </a:r>
          </a:p>
          <a:p>
            <a:r>
              <a:rPr lang="pl-PL" sz="2000" dirty="0"/>
              <a:t>Zbiór danych jest zbalansowany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570102-9872-DE1A-8014-0CE88B7E1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219325"/>
            <a:ext cx="6972299" cy="427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730C04-C67E-7A77-39B1-08F3092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5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EDA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09038E-BDC6-CF6C-9C1D-AB37EDF6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5125"/>
          </a:xfrm>
        </p:spPr>
        <p:txBody>
          <a:bodyPr>
            <a:normAutofit/>
          </a:bodyPr>
          <a:lstStyle/>
          <a:p>
            <a:r>
              <a:rPr lang="pl-PL" dirty="0">
                <a:latin typeface="Libre Franklin" pitchFamily="2" charset="-18"/>
              </a:rPr>
              <a:t>Dane zostały znormalizowane</a:t>
            </a:r>
          </a:p>
          <a:p>
            <a:r>
              <a:rPr lang="pl-PL" dirty="0">
                <a:latin typeface="Libre Franklin" pitchFamily="2" charset="-18"/>
              </a:rPr>
              <a:t>Dane zostały poddane augmentacji</a:t>
            </a:r>
          </a:p>
          <a:p>
            <a:pPr marL="0" indent="0">
              <a:buNone/>
            </a:pPr>
            <a:r>
              <a:rPr lang="pl-PL" sz="2400" dirty="0">
                <a:latin typeface="Libre Franklin" pitchFamily="2" charset="-18"/>
              </a:rPr>
              <a:t>      - Losowy obrót niektórych obrazów treningowych o 10 stopni </a:t>
            </a:r>
          </a:p>
          <a:p>
            <a:pPr marL="0" indent="0">
              <a:buNone/>
            </a:pPr>
            <a:r>
              <a:rPr lang="pl-PL" sz="2400" dirty="0">
                <a:latin typeface="Libre Franklin" pitchFamily="2" charset="-18"/>
              </a:rPr>
              <a:t>      - Losowe powiększenie o 10% niektórych obrazów treningowych</a:t>
            </a:r>
          </a:p>
          <a:p>
            <a:pPr marL="0" indent="0">
              <a:buNone/>
            </a:pPr>
            <a:r>
              <a:rPr lang="pl-PL" sz="2400" dirty="0">
                <a:latin typeface="Libre Franklin" pitchFamily="2" charset="-18"/>
              </a:rPr>
              <a:t>      - Losowe przesunięcie obrazów w poziomie o 10% szerokości </a:t>
            </a:r>
          </a:p>
          <a:p>
            <a:pPr marL="0" indent="0">
              <a:buNone/>
            </a:pPr>
            <a:r>
              <a:rPr lang="pl-PL" sz="2400" dirty="0">
                <a:latin typeface="Libre Franklin" pitchFamily="2" charset="-18"/>
              </a:rPr>
              <a:t>      - Losowe przesunięcie obrazów w pionie o 10% wysokości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50D59807-86D9-E366-16E1-22351BF89D64}"/>
              </a:ext>
            </a:extLst>
          </p:cNvPr>
          <p:cNvSpPr txBox="1">
            <a:spLocks/>
          </p:cNvSpPr>
          <p:nvPr/>
        </p:nvSpPr>
        <p:spPr>
          <a:xfrm>
            <a:off x="1533524" y="3028950"/>
            <a:ext cx="8791575" cy="2173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48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4AEED4-8B2B-BE05-E34B-0FEFC3BD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3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l-PL" sz="3600" dirty="0">
                <a:latin typeface="Libre Franklin" pitchFamily="2" charset="-18"/>
              </a:rPr>
              <a:t>MODELE – KONWOLUCYJNE SIECI NEURONOWE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397D4B-0AA9-B209-C5C0-BA7FD7C4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6050"/>
          </a:xfrm>
        </p:spPr>
        <p:txBody>
          <a:bodyPr>
            <a:normAutofit/>
          </a:bodyPr>
          <a:lstStyle/>
          <a:p>
            <a:r>
              <a:rPr lang="pl-PL" dirty="0"/>
              <a:t>Zostało stworzonych 5 modeli</a:t>
            </a:r>
          </a:p>
          <a:p>
            <a:r>
              <a:rPr lang="pl-PL" dirty="0"/>
              <a:t>Wykorzystano:</a:t>
            </a:r>
          </a:p>
          <a:p>
            <a:pPr marL="0" indent="0">
              <a:buNone/>
            </a:pPr>
            <a:r>
              <a:rPr lang="pl-PL" sz="2400" dirty="0"/>
              <a:t>   - Warstwy: Conv2D, </a:t>
            </a:r>
            <a:r>
              <a:rPr lang="pl-PL" sz="2400" dirty="0" err="1"/>
              <a:t>MaxPooling</a:t>
            </a:r>
            <a:r>
              <a:rPr lang="pl-PL" sz="2400" dirty="0"/>
              <a:t>, </a:t>
            </a:r>
            <a:r>
              <a:rPr lang="pl-PL" sz="2400" dirty="0" err="1"/>
              <a:t>Dropout</a:t>
            </a:r>
            <a:r>
              <a:rPr lang="pl-PL" sz="2400" dirty="0"/>
              <a:t>, </a:t>
            </a:r>
            <a:r>
              <a:rPr lang="pl-PL" sz="2400" dirty="0" err="1"/>
              <a:t>Dense</a:t>
            </a:r>
            <a:r>
              <a:rPr lang="pl-PL" sz="2400" dirty="0"/>
              <a:t>, </a:t>
            </a:r>
            <a:r>
              <a:rPr lang="pl-PL" sz="2400" dirty="0" err="1"/>
              <a:t>Flatten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   - Funkcje aktywacji: </a:t>
            </a:r>
            <a:r>
              <a:rPr lang="pl-PL" sz="2400" dirty="0" err="1"/>
              <a:t>relu</a:t>
            </a:r>
            <a:r>
              <a:rPr lang="pl-PL" sz="2400" dirty="0"/>
              <a:t>, </a:t>
            </a:r>
            <a:r>
              <a:rPr lang="pl-PL" sz="2400" dirty="0" err="1"/>
              <a:t>softmax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   - Optymalizator: Adam</a:t>
            </a:r>
          </a:p>
          <a:p>
            <a:pPr marL="0" indent="0">
              <a:buNone/>
            </a:pPr>
            <a:r>
              <a:rPr lang="pl-PL" sz="2400" dirty="0"/>
              <a:t>   - Metryka – </a:t>
            </a:r>
            <a:r>
              <a:rPr lang="pl-PL" sz="2400" dirty="0" err="1"/>
              <a:t>Accuracy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   - 20 epok</a:t>
            </a:r>
          </a:p>
          <a:p>
            <a:pPr marL="0" indent="0">
              <a:buNone/>
            </a:pPr>
            <a:r>
              <a:rPr lang="pl-PL" sz="2400" dirty="0"/>
              <a:t>   - </a:t>
            </a:r>
            <a:r>
              <a:rPr lang="pl-PL" sz="2400" dirty="0" err="1" smtClean="0"/>
              <a:t>callbacks</a:t>
            </a:r>
            <a:r>
              <a:rPr lang="pl-PL" sz="2400" dirty="0" smtClean="0"/>
              <a:t> (</a:t>
            </a:r>
            <a:r>
              <a:rPr lang="pl-PL" sz="1800" dirty="0" err="1" smtClean="0"/>
              <a:t>EarlyStopping</a:t>
            </a:r>
            <a:r>
              <a:rPr lang="pl-PL" sz="1800" dirty="0" smtClean="0"/>
              <a:t> – </a:t>
            </a:r>
            <a:r>
              <a:rPr lang="pl-PL" sz="1800" dirty="0" err="1" smtClean="0"/>
              <a:t>patience</a:t>
            </a:r>
            <a:r>
              <a:rPr lang="pl-PL" sz="1800" dirty="0" smtClean="0"/>
              <a:t> =10, </a:t>
            </a:r>
            <a:r>
              <a:rPr lang="pl-PL" sz="1800" dirty="0" err="1" smtClean="0"/>
              <a:t>ReduceLROnPlateau</a:t>
            </a:r>
            <a:r>
              <a:rPr lang="pl-PL" dirty="0" smtClean="0"/>
              <a:t>)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4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90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sz="3600" dirty="0" smtClean="0">
                <a:latin typeface="Libre Franklin"/>
              </a:rPr>
              <a:t>PORÓWNANIE MODELI</a:t>
            </a:r>
            <a:endParaRPr lang="pl-PL" sz="3600" dirty="0">
              <a:latin typeface="Libre Franklin"/>
            </a:endParaRP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137503"/>
              </p:ext>
            </p:extLst>
          </p:nvPr>
        </p:nvGraphicFramePr>
        <p:xfrm>
          <a:off x="838200" y="1825625"/>
          <a:ext cx="105156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109">
                  <a:extLst>
                    <a:ext uri="{9D8B030D-6E8A-4147-A177-3AD203B41FA5}">
                      <a16:colId xmlns:a16="http://schemas.microsoft.com/office/drawing/2014/main" val="2661988964"/>
                    </a:ext>
                  </a:extLst>
                </a:gridCol>
                <a:gridCol w="1363287">
                  <a:extLst>
                    <a:ext uri="{9D8B030D-6E8A-4147-A177-3AD203B41FA5}">
                      <a16:colId xmlns:a16="http://schemas.microsoft.com/office/drawing/2014/main" val="496396733"/>
                    </a:ext>
                  </a:extLst>
                </a:gridCol>
                <a:gridCol w="1695797">
                  <a:extLst>
                    <a:ext uri="{9D8B030D-6E8A-4147-A177-3AD203B41FA5}">
                      <a16:colId xmlns:a16="http://schemas.microsoft.com/office/drawing/2014/main" val="1245317858"/>
                    </a:ext>
                  </a:extLst>
                </a:gridCol>
                <a:gridCol w="6133407">
                  <a:extLst>
                    <a:ext uri="{9D8B030D-6E8A-4147-A177-3AD203B41FA5}">
                      <a16:colId xmlns:a16="http://schemas.microsoft.com/office/drawing/2014/main" val="417122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Model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Accuracy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Liczba warstw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Zastosowano dodatkowo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86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Model_1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0,8658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9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0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Model_2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0,9464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3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Model_3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0,8626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 smtClean="0"/>
                        <a:t>Dropout</a:t>
                      </a:r>
                      <a:r>
                        <a:rPr lang="pl-PL" dirty="0" smtClean="0"/>
                        <a:t>, </a:t>
                      </a:r>
                      <a:r>
                        <a:rPr lang="pl-PL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BatchNormalization</a:t>
                      </a:r>
                      <a:endParaRPr lang="pl-PL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74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Model_4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0,9675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 smtClean="0"/>
                        <a:t>Dropout</a:t>
                      </a:r>
                      <a:r>
                        <a:rPr lang="pl-PL" dirty="0" smtClean="0"/>
                        <a:t>, </a:t>
                      </a:r>
                      <a:r>
                        <a:rPr lang="pl-PL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BatchNormalization</a:t>
                      </a:r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l-PL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Callbacks</a:t>
                      </a:r>
                      <a:r>
                        <a:rPr lang="pl-PL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l-PL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EarlyStopping</a:t>
                      </a:r>
                      <a:r>
                        <a:rPr lang="pl-PL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l-PL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patience</a:t>
                      </a:r>
                      <a:r>
                        <a:rPr lang="pl-PL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=10, </a:t>
                      </a:r>
                      <a:r>
                        <a:rPr lang="pl-PL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ReduceLROnPlateau</a:t>
                      </a:r>
                      <a:r>
                        <a:rPr lang="pl-PL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l-PL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56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Model_5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0,9979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 smtClean="0"/>
                        <a:t>Dropout</a:t>
                      </a:r>
                      <a:r>
                        <a:rPr lang="pl-PL" dirty="0" smtClean="0"/>
                        <a:t>, </a:t>
                      </a:r>
                      <a:r>
                        <a:rPr lang="pl-PL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BatchNormalization</a:t>
                      </a:r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l-PL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Callbacks</a:t>
                      </a:r>
                      <a:r>
                        <a:rPr lang="pl-PL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l-PL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EarlyStopping</a:t>
                      </a:r>
                      <a:r>
                        <a:rPr lang="pl-PL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l-PL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patience</a:t>
                      </a:r>
                      <a:r>
                        <a:rPr lang="pl-PL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=10, </a:t>
                      </a:r>
                      <a:r>
                        <a:rPr lang="pl-PL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ReduceLROnPlateau</a:t>
                      </a:r>
                      <a:r>
                        <a:rPr lang="pl-PL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augmentacja</a:t>
                      </a:r>
                      <a:endParaRPr lang="pl-PL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4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0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5A0D7E-4E48-2578-AF29-B605CCAD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8175"/>
            <a:ext cx="7581900" cy="67627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1 MODEL BAZOWY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03376C2-365E-77D6-E8DA-E010B85EF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34" y="3558943"/>
            <a:ext cx="5410199" cy="2756132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8649AA7F-8BB8-36FF-838A-034FD39BE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433" y="314324"/>
            <a:ext cx="3070446" cy="6000751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95" y="1557313"/>
            <a:ext cx="2882791" cy="283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400</Words>
  <Application>Microsoft Office PowerPoint</Application>
  <PresentationFormat>Panoramiczny</PresentationFormat>
  <Paragraphs>76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Libre Franklin</vt:lpstr>
      <vt:lpstr>Motyw pakietu Office</vt:lpstr>
      <vt:lpstr>SIGN LANGAUGE MNIST</vt:lpstr>
      <vt:lpstr>Język migowy</vt:lpstr>
      <vt:lpstr>Amerykański język migowy (ASL)</vt:lpstr>
      <vt:lpstr>CEL PROJEKTU</vt:lpstr>
      <vt:lpstr>ZBIÓR DANYCH</vt:lpstr>
      <vt:lpstr>EDA</vt:lpstr>
      <vt:lpstr>MODELE – KONWOLUCYJNE SIECI NEURONOWE</vt:lpstr>
      <vt:lpstr>PORÓWNANIE MODELI</vt:lpstr>
      <vt:lpstr>1 MODEL BAZOWY</vt:lpstr>
      <vt:lpstr>NAJLEPSZY MODEL</vt:lpstr>
      <vt:lpstr>NAJLEPSZY MODEL</vt:lpstr>
      <vt:lpstr>Prezentacja programu PowerPoint</vt:lpstr>
      <vt:lpstr>CONFUSION MATRIX</vt:lpstr>
      <vt:lpstr>PREDYKCJA NA WŁASNYM OBRAZKU</vt:lpstr>
      <vt:lpstr>APLIKACJA</vt:lpstr>
      <vt:lpstr>Dziękujemy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LANGAUGE MNIST</dc:title>
  <dc:creator>Ela</dc:creator>
  <cp:lastModifiedBy>ela.k</cp:lastModifiedBy>
  <cp:revision>7</cp:revision>
  <dcterms:created xsi:type="dcterms:W3CDTF">2022-10-19T21:01:48Z</dcterms:created>
  <dcterms:modified xsi:type="dcterms:W3CDTF">2022-10-20T11:17:55Z</dcterms:modified>
</cp:coreProperties>
</file>