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9" r:id="rId12"/>
    <p:sldId id="265" r:id="rId13"/>
    <p:sldId id="267" r:id="rId14"/>
    <p:sldId id="272" r:id="rId15"/>
    <p:sldId id="266" r:id="rId16"/>
    <p:sldId id="268" r:id="rId17"/>
    <p:sldId id="271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 pośredni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9449E1-574E-1AB7-0A37-571838EB6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7BBDB54-EA11-E788-F2BB-8D71D7DFB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C390408-2FA6-821C-68FF-3FFB9BAF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D4AAAEC-2894-79D4-E7B9-612B2A8D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7971E9-D6DE-BA72-E055-717B9117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830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AAF2F9-A896-C069-1CAD-0ED5ACE9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BE02F3C-DEC7-5BEB-BDD3-F348FBA1B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AAD404-1F64-6EFD-5227-710C6D61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D0D1B4-FA9D-B49D-1B52-6AA16353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162AB1-E0DE-099F-EE91-30F34F0F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713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0E3FBC7-38D4-65FA-14D6-EB744D937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CED7FC8-C041-A961-10F8-F8BDFB1DB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5468191-DE6C-F739-2A53-20618CC0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6B7CE9-C3B8-8819-157C-E2308BB7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F81611B-D06B-C8A4-EF4A-01707484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411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4645D4-00E0-5FB1-97A0-93AEA753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7DE010-FAB8-95CD-751F-30E729705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F68E42C-2722-7E3A-2900-E483CFA0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FA25B5-CB54-9AF2-4BAB-C65EC582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F5428AD-F1AD-292D-17EA-A8C1BE03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103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67A95D-67B9-6ABD-0B44-ABB75067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31AFFAA-505E-CC1A-D463-98197441F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BC1E17-46B1-2C4E-ADC2-A1FE7AC0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32E04AE-6223-81F3-7BC9-D7456E2F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F6DEC35-B888-EC90-3B93-89FB5A2C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630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24F26C-B398-FF26-5ED9-01B19512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85C2C9-51C9-2CA1-CBFD-C8548AA32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9122869-C7F4-1A32-6C60-0EC093CC8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13C45AC-D404-ABB3-0D3F-9A7ABDFB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4181470-88C3-5B75-CE85-A70FCC48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FA113DE-A113-9F0D-DA4E-83DFE503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899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7FF29E-21FC-26F2-6887-8996C2C3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4743BBF-11BB-7441-5BD3-C7D0A1B6E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98C2A3B-55D4-D625-6FB9-C57015A74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EB1E69A-5B8D-5C76-DA6A-6E94B1B01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8F4EBF5-B3A6-6335-029C-66D2B06BA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2757908-685D-D35C-A179-84CAC93D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46DAC75-7360-F7F8-FD30-0A5645B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19C9EE9-03A8-5789-CD58-C58E7391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867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FD6854-B157-DC55-3096-5F693E26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6C02234-CB5A-2B67-13D6-38129547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F363A3D-D1AA-37BF-7208-CB7710DD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27BD33E-E0E2-2A4C-31F3-5A70EAE3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39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8587075-2538-C1F7-669E-53951D64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226D60A-9E65-93EC-A68F-D4E44814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E3AC519-4473-8EA8-EEB6-5D5FA909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749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BB78F8-FCA4-B458-3160-4D7213C0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29C7A6-2083-4BA4-83BC-846D93113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FFBCEA3-0D86-2AD1-5A11-CA66EE0B2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6E7A082-1412-FA42-CC29-76FFBAF6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A94B929-F7A8-8B64-CE97-F048493C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637F2DE-DCF6-061E-74D1-78A140EE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214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3C76D5-A39E-6F09-AC4A-19EE058B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29E4FEE-FD81-7ED0-620F-289D462B1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60C5508-0394-AAA3-B368-75D5C48B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56FB0E9-0E60-026D-05F4-7964B0CE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C34C704-9791-F135-DBC1-6A69539A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4F9278D-9C68-EFC9-69B2-B08FA812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360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115BCFE-541A-1512-129C-A958BF5BC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192853-CF10-4BC2-2BD4-D36AB61AD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5ACF18E-94CF-4550-B0CA-B410F630C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E222E-0805-4CAD-B87C-507E4F056BAA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0370FE0-4D70-5D57-3842-A89193B21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5E25389-936B-DF7E-EC1C-6F6CF3AA5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501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AE4957-FD09-39D0-93E3-8FED2A561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490225"/>
            <a:ext cx="9144000" cy="83978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pl-PL" sz="4800" dirty="0">
                <a:latin typeface="Libre Franklin" pitchFamily="2" charset="-18"/>
              </a:rPr>
              <a:t>SIGN LANGAUGE </a:t>
            </a:r>
            <a:r>
              <a:rPr lang="pl-PL" sz="4800" dirty="0">
                <a:latin typeface="Libre Franklin" pitchFamily="2" charset="-18"/>
                <a:cs typeface="Arial" panose="020B0604020202020204" pitchFamily="34" charset="0"/>
              </a:rPr>
              <a:t>MNIST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3B3E0D7-D2DA-D40D-B1D6-C1D4B7E0C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775" y="3190875"/>
            <a:ext cx="3333750" cy="206692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pl-PL" sz="1800" b="1" u="sng" dirty="0">
                <a:latin typeface="Libre Franklin" pitchFamily="2" charset="-18"/>
              </a:rPr>
              <a:t>CODE BREAKERS:</a:t>
            </a:r>
          </a:p>
          <a:p>
            <a:r>
              <a:rPr lang="pl-PL" sz="1800" dirty="0">
                <a:solidFill>
                  <a:schemeClr val="bg1">
                    <a:lumMod val="50000"/>
                  </a:schemeClr>
                </a:solidFill>
                <a:latin typeface="Libre Franklin" pitchFamily="2" charset="-18"/>
              </a:rPr>
              <a:t>Monika Janicka</a:t>
            </a:r>
          </a:p>
          <a:p>
            <a:r>
              <a:rPr lang="pl-PL" sz="1800" dirty="0">
                <a:solidFill>
                  <a:schemeClr val="bg1">
                    <a:lumMod val="50000"/>
                  </a:schemeClr>
                </a:solidFill>
                <a:latin typeface="Libre Franklin" pitchFamily="2" charset="-18"/>
              </a:rPr>
              <a:t>Tomasz Kamiński</a:t>
            </a:r>
          </a:p>
          <a:p>
            <a:r>
              <a:rPr lang="pl-PL" sz="1800" dirty="0">
                <a:solidFill>
                  <a:schemeClr val="bg1">
                    <a:lumMod val="50000"/>
                  </a:schemeClr>
                </a:solidFill>
                <a:latin typeface="Libre Franklin" pitchFamily="2" charset="-18"/>
              </a:rPr>
              <a:t>Artur </a:t>
            </a:r>
            <a:r>
              <a:rPr lang="pl-PL" sz="1800" dirty="0" err="1">
                <a:solidFill>
                  <a:schemeClr val="bg1">
                    <a:lumMod val="50000"/>
                  </a:schemeClr>
                </a:solidFill>
                <a:latin typeface="Libre Franklin" pitchFamily="2" charset="-18"/>
              </a:rPr>
              <a:t>Kłapciński</a:t>
            </a:r>
            <a:endParaRPr lang="pl-PL" sz="1800" dirty="0">
              <a:solidFill>
                <a:schemeClr val="bg1">
                  <a:lumMod val="50000"/>
                </a:schemeClr>
              </a:solidFill>
              <a:latin typeface="Libre Franklin" pitchFamily="2" charset="-18"/>
            </a:endParaRPr>
          </a:p>
          <a:p>
            <a:r>
              <a:rPr lang="pl-PL" sz="1800" dirty="0">
                <a:solidFill>
                  <a:schemeClr val="bg1">
                    <a:lumMod val="50000"/>
                  </a:schemeClr>
                </a:solidFill>
                <a:latin typeface="Libre Franklin" pitchFamily="2" charset="-18"/>
              </a:rPr>
              <a:t>Elżbieta </a:t>
            </a:r>
            <a:r>
              <a:rPr lang="pl-PL" sz="1800" dirty="0" err="1">
                <a:solidFill>
                  <a:schemeClr val="bg1">
                    <a:lumMod val="50000"/>
                  </a:schemeClr>
                </a:solidFill>
                <a:latin typeface="Libre Franklin" pitchFamily="2" charset="-18"/>
              </a:rPr>
              <a:t>Kondracka-Zwolska</a:t>
            </a:r>
            <a:endParaRPr lang="pl-PL" sz="1800" dirty="0">
              <a:solidFill>
                <a:schemeClr val="bg1">
                  <a:lumMod val="50000"/>
                </a:schemeClr>
              </a:solidFill>
              <a:latin typeface="Libre Franklin" pitchFamily="2" charset="-18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88AB30B-C6CD-AA7F-2186-E9702B22B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20" y="1709424"/>
            <a:ext cx="6335009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8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62A212-D0C6-E204-C185-89326300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312" y="129994"/>
            <a:ext cx="8715375" cy="1101725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l-PL" dirty="0">
                <a:latin typeface="Libre Franklin" pitchFamily="2" charset="-18"/>
              </a:rPr>
              <a:t>NAJLEPSZY MODEL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E934741-0A13-D6DA-CF7A-E3179BBBD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16" b="2867"/>
          <a:stretch/>
        </p:blipFill>
        <p:spPr>
          <a:xfrm>
            <a:off x="7430518" y="1346971"/>
            <a:ext cx="4125756" cy="5472259"/>
          </a:xfr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A7228D4-F645-A4A8-12CD-BF6771E5AB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47"/>
          <a:stretch/>
        </p:blipFill>
        <p:spPr>
          <a:xfrm>
            <a:off x="373805" y="1476194"/>
            <a:ext cx="6843356" cy="455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4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75764" cy="823595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l-PL" dirty="0">
                <a:latin typeface="Libre Franklin" pitchFamily="2" charset="-18"/>
              </a:rPr>
              <a:t>NAJLEPSZY MODEL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E594F2B-0892-0FFE-6FE4-DA294147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0" y="60192"/>
            <a:ext cx="2036618" cy="6696075"/>
          </a:xfrm>
          <a:prstGeom prst="rect">
            <a:avLst/>
          </a:prstGeom>
        </p:spPr>
      </p:pic>
      <p:pic>
        <p:nvPicPr>
          <p:cNvPr id="6" name="Symbol zastępczy zawartości 4">
            <a:extLst>
              <a:ext uri="{FF2B5EF4-FFF2-40B4-BE49-F238E27FC236}">
                <a16:creationId xmlns:a16="http://schemas.microsoft.com/office/drawing/2014/main" id="{B7F5A748-8400-FFCC-0E92-8133D3452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81" y="1457237"/>
            <a:ext cx="8538486" cy="483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2B3E13E5-8616-1DE5-8565-B52FD06A4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06" y="408295"/>
            <a:ext cx="7339581" cy="5898534"/>
          </a:xfrm>
          <a:prstGeom prst="rect">
            <a:avLst/>
          </a:prstGeom>
        </p:spPr>
      </p:pic>
      <p:pic>
        <p:nvPicPr>
          <p:cNvPr id="8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12875" y="599884"/>
            <a:ext cx="3754619" cy="581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1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CA4C2E-13FE-1E22-ECF2-19E4A3BD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220" y="269331"/>
            <a:ext cx="8671560" cy="823595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Libre Franklin" pitchFamily="2" charset="-18"/>
              </a:rPr>
              <a:t>PREDYKCJA MODELU - CONFUSION MATRIX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294E12B-7C38-E0E9-0CCE-52D42C7D4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745" y="1323739"/>
            <a:ext cx="5830586" cy="5284111"/>
          </a:xfrm>
        </p:spPr>
      </p:pic>
    </p:spTree>
    <p:extLst>
      <p:ext uri="{BB962C8B-B14F-4D97-AF65-F5344CB8AC3E}">
        <p14:creationId xmlns:p14="http://schemas.microsoft.com/office/powerpoint/2010/main" val="131309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F61B20-8CE4-B248-890B-905D01D6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4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sz="3200" dirty="0">
                <a:latin typeface="Libre Franklin" pitchFamily="2" charset="-18"/>
              </a:rPr>
              <a:t>PREDYKCJA MODELU - WIZUALIZACJA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FD2655C-88B1-46C0-7AC7-F6157BA64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285875"/>
            <a:ext cx="6420329" cy="541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1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D32195-5437-0A1C-8200-4AE4C193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454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sz="3600" dirty="0">
                <a:latin typeface="Libre Franklin" pitchFamily="2" charset="-18"/>
              </a:rPr>
              <a:t>PREDYKCJA NA WŁASNYM OBRAZKU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37E26ED-A1F9-B3CD-FC41-BFECD422B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99"/>
          <a:stretch/>
        </p:blipFill>
        <p:spPr>
          <a:xfrm>
            <a:off x="838199" y="1877275"/>
            <a:ext cx="6301329" cy="4270976"/>
          </a:xfr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288AB30B-C6CD-AA7F-2186-E9702B22B9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37" t="438" b="75107"/>
          <a:stretch/>
        </p:blipFill>
        <p:spPr>
          <a:xfrm>
            <a:off x="8400209" y="3068980"/>
            <a:ext cx="2515085" cy="267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40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D178C7-0700-BF22-911C-13226171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2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l-PL" dirty="0">
                <a:latin typeface="Libre Franklin" pitchFamily="2" charset="-18"/>
              </a:rPr>
              <a:t>APLIKACJA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CA2C3A3-A203-800A-BF67-930FE0EE3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4372" y="1539330"/>
            <a:ext cx="6579594" cy="5214537"/>
          </a:xfrm>
        </p:spPr>
      </p:pic>
    </p:spTree>
    <p:extLst>
      <p:ext uri="{BB962C8B-B14F-4D97-AF65-F5344CB8AC3E}">
        <p14:creationId xmlns:p14="http://schemas.microsoft.com/office/powerpoint/2010/main" val="2472982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157257" y="3873095"/>
            <a:ext cx="3832959" cy="132556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l-PL" b="1" i="1" dirty="0"/>
              <a:t>Dziękujemy   </a:t>
            </a:r>
            <a:r>
              <a:rPr lang="pl-PL" dirty="0"/>
              <a:t> 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82" y="1376275"/>
            <a:ext cx="4519438" cy="202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8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AEFD98-368A-F467-D36D-369130E0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466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Libre Franklin" pitchFamily="2" charset="-18"/>
              </a:rPr>
              <a:t>Język migowy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B1E403-DD31-56C9-2F0C-5EB7161F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dirty="0">
                <a:solidFill>
                  <a:srgbClr val="333333"/>
                </a:solidFill>
                <a:effectLst/>
                <a:latin typeface="Libre Franklin" pitchFamily="2" charset="-18"/>
              </a:rPr>
              <a:t>Język migowy </a:t>
            </a:r>
            <a:r>
              <a:rPr lang="pl-PL" b="0" i="0" dirty="0">
                <a:solidFill>
                  <a:srgbClr val="333333"/>
                </a:solidFill>
                <a:effectLst/>
                <a:latin typeface="Libre Franklin" pitchFamily="2" charset="-18"/>
              </a:rPr>
              <a:t>to system znaków umownych wykonywanych przy użyciu gestów i mimiki,</a:t>
            </a:r>
            <a:endParaRPr lang="pl-PL" dirty="0">
              <a:latin typeface="Libre Franklin" pitchFamily="2" charset="-18"/>
            </a:endParaRPr>
          </a:p>
          <a:p>
            <a:pPr algn="just"/>
            <a:r>
              <a:rPr lang="pl-PL" b="0" i="0" dirty="0">
                <a:solidFill>
                  <a:srgbClr val="333333"/>
                </a:solidFill>
                <a:effectLst/>
                <a:latin typeface="Libre Franklin" pitchFamily="2" charset="-18"/>
              </a:rPr>
              <a:t>Wbrew utartym opiniom, język migowy nie jest językiem uniwersalnym. Nie ma jednego ogólnoświatowego języka migowego.</a:t>
            </a:r>
          </a:p>
          <a:p>
            <a:pPr algn="just"/>
            <a:r>
              <a:rPr lang="pl-PL" b="0" i="0" dirty="0">
                <a:solidFill>
                  <a:srgbClr val="333333"/>
                </a:solidFill>
                <a:effectLst/>
                <a:latin typeface="Libre Franklin" pitchFamily="2" charset="-18"/>
              </a:rPr>
              <a:t>Społeczności Głuche stanowią na całym świecie grupę liczącą około 70 milionów osób. </a:t>
            </a:r>
            <a:endParaRPr lang="pl-PL" dirty="0">
              <a:solidFill>
                <a:srgbClr val="333333"/>
              </a:solidFill>
              <a:latin typeface="Libre Franklin" pitchFamily="2" charset="-18"/>
            </a:endParaRPr>
          </a:p>
          <a:p>
            <a:pPr algn="just"/>
            <a:r>
              <a:rPr lang="pl-PL" b="0" i="0" dirty="0">
                <a:solidFill>
                  <a:srgbClr val="333333"/>
                </a:solidFill>
                <a:effectLst/>
                <a:latin typeface="Libre Franklin" pitchFamily="2" charset="-18"/>
              </a:rPr>
              <a:t>Głuchych od urodzenia, to jest rodzimych użytkowników języka migowego nazywa się Głuchymi, rozpoczynając to słowo wielką literą. </a:t>
            </a:r>
            <a:endParaRPr lang="pl-PL" dirty="0">
              <a:latin typeface="Libre Franklin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81913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8EBF5A-0EDC-B752-15DE-450E9D24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5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Libre Franklin" pitchFamily="2" charset="-18"/>
              </a:rPr>
              <a:t>Amerykański język migowy (ASL)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599D65-60A9-68D0-D958-5419E56B5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b="0" i="0" dirty="0">
                <a:effectLst/>
                <a:latin typeface="Libre Franklin" pitchFamily="2" charset="-18"/>
              </a:rPr>
              <a:t>Najbardziej popularna odmiana języka migowego, używana w USA, części Kanady.</a:t>
            </a:r>
          </a:p>
          <a:p>
            <a:pPr algn="just"/>
            <a:r>
              <a:rPr lang="pl-PL" b="0" i="0" dirty="0">
                <a:effectLst/>
                <a:latin typeface="Libre Franklin" pitchFamily="2" charset="-18"/>
              </a:rPr>
              <a:t>Amerykański język migowy wywodzi się ze starofrancuskiego języka migowego. I chociaż ma ten sam alfabet co angielski, nie jest podzbiorem języka angielskiego</a:t>
            </a:r>
          </a:p>
          <a:p>
            <a:pPr algn="just"/>
            <a:r>
              <a:rPr lang="pl-PL" b="0" i="0" dirty="0">
                <a:effectLst/>
                <a:latin typeface="Libre Franklin" pitchFamily="2" charset="-18"/>
              </a:rPr>
              <a:t>ASL powstało niezależnie, z własną strukturą językową.</a:t>
            </a:r>
            <a:endParaRPr lang="pl-PL" dirty="0">
              <a:latin typeface="Libre Franklin" pitchFamily="2" charset="-18"/>
            </a:endParaRPr>
          </a:p>
          <a:p>
            <a:pPr algn="just"/>
            <a:r>
              <a:rPr lang="pl-PL" b="0" i="0" dirty="0">
                <a:effectLst/>
                <a:latin typeface="Libre Franklin" pitchFamily="2" charset="-18"/>
              </a:rPr>
              <a:t>ASL jest używany przez około pół miliona osób w USA.</a:t>
            </a:r>
          </a:p>
          <a:p>
            <a:pPr algn="just"/>
            <a:r>
              <a:rPr lang="pl-PL" dirty="0">
                <a:latin typeface="Libre Franklin" pitchFamily="2" charset="-18"/>
              </a:rPr>
              <a:t>Nauka podstawowej komunikacji zajmuje ok. 3-6 miesięcy</a:t>
            </a:r>
            <a:endParaRPr lang="pl-PL" b="0" i="0" dirty="0">
              <a:effectLst/>
              <a:latin typeface="Libre Franklin" pitchFamily="2" charset="-18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009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A13B0C-5BEE-B75B-AF75-E7D5C9DB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285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Libre Franklin" pitchFamily="2" charset="-18"/>
              </a:rPr>
              <a:t>CEL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BF1906-3406-2352-C393-5A421AE4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dirty="0">
                <a:latin typeface="Libre Franklin" pitchFamily="2" charset="-18"/>
              </a:rPr>
              <a:t>Stworzenie modelu, którego celem będzie rozpoznawanie gestów języka migowego</a:t>
            </a:r>
          </a:p>
          <a:p>
            <a:pPr marL="0" indent="0" algn="just">
              <a:buNone/>
            </a:pPr>
            <a:endParaRPr lang="pl-PL" dirty="0">
              <a:latin typeface="Libre Franklin" pitchFamily="2" charset="-18"/>
            </a:endParaRPr>
          </a:p>
          <a:p>
            <a:pPr algn="just"/>
            <a:r>
              <a:rPr lang="pl-PL" dirty="0">
                <a:latin typeface="Libre Franklin" pitchFamily="2" charset="-18"/>
              </a:rPr>
              <a:t>Aplikacja działająca real-</a:t>
            </a:r>
            <a:r>
              <a:rPr lang="pl-PL" dirty="0" err="1">
                <a:latin typeface="Libre Franklin" pitchFamily="2" charset="-18"/>
              </a:rPr>
              <a:t>time</a:t>
            </a:r>
            <a:r>
              <a:rPr lang="pl-PL" dirty="0">
                <a:latin typeface="Libre Franklin" pitchFamily="2" charset="-18"/>
              </a:rPr>
              <a:t>, pozwalająca zrozumieć, co chce przekazać niema osoba</a:t>
            </a:r>
          </a:p>
          <a:p>
            <a:pPr algn="just"/>
            <a:endParaRPr lang="pl-PL" dirty="0">
              <a:latin typeface="Libre Franklin" pitchFamily="2" charset="-18"/>
            </a:endParaRPr>
          </a:p>
          <a:p>
            <a:pPr algn="just"/>
            <a:r>
              <a:rPr lang="pl-PL" dirty="0">
                <a:latin typeface="Libre Franklin" pitchFamily="2" charset="-18"/>
              </a:rPr>
              <a:t>Klasyfikacja obrazów</a:t>
            </a:r>
          </a:p>
        </p:txBody>
      </p:sp>
    </p:spTree>
    <p:extLst>
      <p:ext uri="{BB962C8B-B14F-4D97-AF65-F5344CB8AC3E}">
        <p14:creationId xmlns:p14="http://schemas.microsoft.com/office/powerpoint/2010/main" val="241697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1A70A9-8867-16F4-4A89-DD94D092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Libre Franklin" pitchFamily="2" charset="-18"/>
              </a:rPr>
              <a:t>ZBIÓR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B8DBB8-FB7B-F95B-8ED4-DE7494301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6326"/>
            <a:ext cx="10515600" cy="2066925"/>
          </a:xfrm>
        </p:spPr>
        <p:txBody>
          <a:bodyPr>
            <a:normAutofit/>
          </a:bodyPr>
          <a:lstStyle/>
          <a:p>
            <a:r>
              <a:rPr lang="pl-PL" sz="2000" dirty="0"/>
              <a:t>Baza danych gestów rąk z 24 klasami liter (z wyjątkiem J i Z, które wymagają ruchu)</a:t>
            </a:r>
          </a:p>
          <a:p>
            <a:r>
              <a:rPr lang="pl-PL" sz="2000" dirty="0"/>
              <a:t>Pojedynczy gest - obrazek zawierający 784 pikseli (28x28)</a:t>
            </a:r>
          </a:p>
          <a:p>
            <a:r>
              <a:rPr lang="pl-PL" sz="2000" dirty="0"/>
              <a:t>Dane treningowe – 27 455 przypadków</a:t>
            </a:r>
          </a:p>
          <a:p>
            <a:r>
              <a:rPr lang="pl-PL" sz="2000" dirty="0"/>
              <a:t>Dane testowe – 7172 przypadki</a:t>
            </a:r>
          </a:p>
          <a:p>
            <a:r>
              <a:rPr lang="pl-PL" sz="2000" dirty="0"/>
              <a:t>Zbiór danych jest zbalansowany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570102-9872-DE1A-8014-0CE88B7E1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50" y="2393496"/>
            <a:ext cx="6972299" cy="427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18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730C04-C67E-7A77-39B1-08F3092A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5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Libre Franklin" pitchFamily="2" charset="-18"/>
              </a:rPr>
              <a:t>EDA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09038E-BDC6-CF6C-9C1D-AB37EDF6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75125"/>
          </a:xfrm>
        </p:spPr>
        <p:txBody>
          <a:bodyPr>
            <a:normAutofit/>
          </a:bodyPr>
          <a:lstStyle/>
          <a:p>
            <a:r>
              <a:rPr lang="pl-PL" dirty="0">
                <a:latin typeface="Libre Franklin" pitchFamily="2" charset="-18"/>
              </a:rPr>
              <a:t>Dane zostały znormalizowane</a:t>
            </a:r>
          </a:p>
          <a:p>
            <a:r>
              <a:rPr lang="pl-PL" dirty="0">
                <a:latin typeface="Libre Franklin" pitchFamily="2" charset="-18"/>
              </a:rPr>
              <a:t>Dane zostały poddane augmentacji</a:t>
            </a:r>
          </a:p>
          <a:p>
            <a:pPr marL="0" indent="0">
              <a:buNone/>
            </a:pPr>
            <a:r>
              <a:rPr lang="pl-PL" sz="2400" dirty="0">
                <a:latin typeface="Libre Franklin" pitchFamily="2" charset="-18"/>
              </a:rPr>
              <a:t>      - Losowy obrót niektórych obrazów treningowych o 10 stopni </a:t>
            </a:r>
          </a:p>
          <a:p>
            <a:pPr marL="0" indent="0">
              <a:buNone/>
            </a:pPr>
            <a:r>
              <a:rPr lang="pl-PL" sz="2400" dirty="0">
                <a:latin typeface="Libre Franklin" pitchFamily="2" charset="-18"/>
              </a:rPr>
              <a:t>      - Losowe powiększenie o 10% niektórych obrazów treningowych</a:t>
            </a:r>
          </a:p>
          <a:p>
            <a:pPr marL="0" indent="0">
              <a:buNone/>
            </a:pPr>
            <a:r>
              <a:rPr lang="pl-PL" sz="2400" dirty="0">
                <a:latin typeface="Libre Franklin" pitchFamily="2" charset="-18"/>
              </a:rPr>
              <a:t>      - Losowe przesunięcie obrazów w poziomie o 10% szerokości </a:t>
            </a:r>
          </a:p>
          <a:p>
            <a:pPr marL="0" indent="0">
              <a:buNone/>
            </a:pPr>
            <a:r>
              <a:rPr lang="pl-PL" sz="2400" dirty="0">
                <a:latin typeface="Libre Franklin" pitchFamily="2" charset="-18"/>
              </a:rPr>
              <a:t>      - Losowe przesunięcie obrazów w pionie o 10% wysokości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50D59807-86D9-E366-16E1-22351BF89D64}"/>
              </a:ext>
            </a:extLst>
          </p:cNvPr>
          <p:cNvSpPr txBox="1">
            <a:spLocks/>
          </p:cNvSpPr>
          <p:nvPr/>
        </p:nvSpPr>
        <p:spPr>
          <a:xfrm>
            <a:off x="1533524" y="3028950"/>
            <a:ext cx="8791575" cy="2173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481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4AEED4-8B2B-BE05-E34B-0FEFC3BD7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63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pl-PL" sz="3600" dirty="0">
                <a:latin typeface="Libre Franklin" pitchFamily="2" charset="-18"/>
              </a:rPr>
              <a:t>MODELE – KONWOLUCYJNE SIECI NEURONOWE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397D4B-0AA9-B209-C5C0-BA7FD7C4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56050"/>
          </a:xfrm>
        </p:spPr>
        <p:txBody>
          <a:bodyPr>
            <a:normAutofit/>
          </a:bodyPr>
          <a:lstStyle/>
          <a:p>
            <a:r>
              <a:rPr lang="pl-PL" dirty="0"/>
              <a:t>Zostało stworzonych 5 modeli</a:t>
            </a:r>
          </a:p>
          <a:p>
            <a:r>
              <a:rPr lang="pl-PL" dirty="0"/>
              <a:t>Wykorzystano:</a:t>
            </a:r>
          </a:p>
          <a:p>
            <a:pPr marL="0" indent="0">
              <a:buNone/>
            </a:pPr>
            <a:r>
              <a:rPr lang="pl-PL" sz="2400" dirty="0"/>
              <a:t>   - Warstwy: Conv2D, </a:t>
            </a:r>
            <a:r>
              <a:rPr lang="pl-PL" sz="2400" dirty="0" err="1"/>
              <a:t>MaxPooling</a:t>
            </a:r>
            <a:r>
              <a:rPr lang="pl-PL" sz="2400" dirty="0"/>
              <a:t>, </a:t>
            </a:r>
            <a:r>
              <a:rPr lang="pl-PL" sz="2400" dirty="0" err="1"/>
              <a:t>Dropout</a:t>
            </a:r>
            <a:r>
              <a:rPr lang="pl-PL" sz="2400" dirty="0"/>
              <a:t>, </a:t>
            </a:r>
            <a:r>
              <a:rPr lang="pl-PL" sz="2400" dirty="0" err="1"/>
              <a:t>Dense</a:t>
            </a:r>
            <a:r>
              <a:rPr lang="pl-PL" sz="2400" dirty="0"/>
              <a:t>, </a:t>
            </a:r>
            <a:r>
              <a:rPr lang="pl-PL" sz="2400" dirty="0" err="1"/>
              <a:t>Flatten</a:t>
            </a:r>
            <a:endParaRPr lang="pl-PL" sz="2400" dirty="0"/>
          </a:p>
          <a:p>
            <a:pPr marL="0" indent="0">
              <a:buNone/>
            </a:pPr>
            <a:r>
              <a:rPr lang="pl-PL" sz="2400" dirty="0"/>
              <a:t>   - Funkcje aktywacji: </a:t>
            </a:r>
            <a:r>
              <a:rPr lang="pl-PL" sz="2400" dirty="0" err="1"/>
              <a:t>relu</a:t>
            </a:r>
            <a:r>
              <a:rPr lang="pl-PL" sz="2400" dirty="0"/>
              <a:t>, </a:t>
            </a:r>
            <a:r>
              <a:rPr lang="pl-PL" sz="2400" dirty="0" err="1"/>
              <a:t>softmax</a:t>
            </a:r>
            <a:endParaRPr lang="pl-PL" sz="2400" dirty="0"/>
          </a:p>
          <a:p>
            <a:pPr marL="0" indent="0">
              <a:buNone/>
            </a:pPr>
            <a:r>
              <a:rPr lang="pl-PL" sz="2400" dirty="0"/>
              <a:t>   - Optymalizator: Adam</a:t>
            </a:r>
          </a:p>
          <a:p>
            <a:pPr marL="0" indent="0">
              <a:buNone/>
            </a:pPr>
            <a:r>
              <a:rPr lang="pl-PL" sz="2400" dirty="0"/>
              <a:t>   - Metryka – </a:t>
            </a:r>
            <a:r>
              <a:rPr lang="pl-PL" sz="2400" dirty="0" err="1"/>
              <a:t>Accuracy</a:t>
            </a:r>
            <a:endParaRPr lang="pl-PL" sz="2400" dirty="0"/>
          </a:p>
          <a:p>
            <a:pPr marL="0" indent="0">
              <a:buNone/>
            </a:pPr>
            <a:r>
              <a:rPr lang="pl-PL" sz="2400" dirty="0"/>
              <a:t>   - 20 epok</a:t>
            </a:r>
          </a:p>
          <a:p>
            <a:pPr marL="0" indent="0">
              <a:buNone/>
            </a:pPr>
            <a:r>
              <a:rPr lang="pl-PL" sz="2400" dirty="0"/>
              <a:t>   - </a:t>
            </a:r>
            <a:r>
              <a:rPr lang="pl-PL" sz="2400" dirty="0" err="1"/>
              <a:t>callbacks</a:t>
            </a:r>
            <a:r>
              <a:rPr lang="pl-PL" sz="2400" dirty="0"/>
              <a:t> (</a:t>
            </a:r>
            <a:r>
              <a:rPr lang="pl-PL" sz="1800" dirty="0" err="1"/>
              <a:t>EarlyStopping</a:t>
            </a:r>
            <a:r>
              <a:rPr lang="pl-PL" sz="1800" dirty="0"/>
              <a:t> – </a:t>
            </a:r>
            <a:r>
              <a:rPr lang="pl-PL" sz="1800" dirty="0" err="1"/>
              <a:t>patience</a:t>
            </a:r>
            <a:r>
              <a:rPr lang="pl-PL" sz="1800" dirty="0"/>
              <a:t> =10, </a:t>
            </a:r>
            <a:r>
              <a:rPr lang="pl-PL" sz="1800" dirty="0" err="1"/>
              <a:t>ReduceLROnPlateau</a:t>
            </a:r>
            <a:r>
              <a:rPr lang="pl-PL" dirty="0"/>
              <a:t>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943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90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sz="3600" dirty="0">
                <a:latin typeface="Libre Franklin"/>
              </a:rPr>
              <a:t>PORÓWNANIE MODELI</a:t>
            </a: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055594"/>
              </p:ext>
            </p:extLst>
          </p:nvPr>
        </p:nvGraphicFramePr>
        <p:xfrm>
          <a:off x="838200" y="1506583"/>
          <a:ext cx="10509069" cy="460577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322287">
                  <a:extLst>
                    <a:ext uri="{9D8B030D-6E8A-4147-A177-3AD203B41FA5}">
                      <a16:colId xmlns:a16="http://schemas.microsoft.com/office/drawing/2014/main" val="2661988964"/>
                    </a:ext>
                  </a:extLst>
                </a:gridCol>
                <a:gridCol w="1362440">
                  <a:extLst>
                    <a:ext uri="{9D8B030D-6E8A-4147-A177-3AD203B41FA5}">
                      <a16:colId xmlns:a16="http://schemas.microsoft.com/office/drawing/2014/main" val="496396733"/>
                    </a:ext>
                  </a:extLst>
                </a:gridCol>
                <a:gridCol w="1694744">
                  <a:extLst>
                    <a:ext uri="{9D8B030D-6E8A-4147-A177-3AD203B41FA5}">
                      <a16:colId xmlns:a16="http://schemas.microsoft.com/office/drawing/2014/main" val="1245317858"/>
                    </a:ext>
                  </a:extLst>
                </a:gridCol>
                <a:gridCol w="6129598">
                  <a:extLst>
                    <a:ext uri="{9D8B030D-6E8A-4147-A177-3AD203B41FA5}">
                      <a16:colId xmlns:a16="http://schemas.microsoft.com/office/drawing/2014/main" val="4171229488"/>
                    </a:ext>
                  </a:extLst>
                </a:gridCol>
              </a:tblGrid>
              <a:tr h="529417">
                <a:tc>
                  <a:txBody>
                    <a:bodyPr/>
                    <a:lstStyle/>
                    <a:p>
                      <a:r>
                        <a:rPr lang="pl-PL" b="1" dirty="0">
                          <a:latin typeface="+mj-lt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b="1" dirty="0" err="1">
                          <a:latin typeface="+mj-lt"/>
                        </a:rPr>
                        <a:t>Accuracy</a:t>
                      </a:r>
                      <a:endParaRPr lang="pl-PL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b="1" dirty="0">
                          <a:latin typeface="+mj-lt"/>
                        </a:rPr>
                        <a:t>Liczba warstw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b="1" dirty="0">
                          <a:latin typeface="+mj-lt"/>
                        </a:rPr>
                        <a:t>Zastosowano dodatkowo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869130"/>
                  </a:ext>
                </a:extLst>
              </a:tr>
              <a:tr h="529417">
                <a:tc>
                  <a:txBody>
                    <a:bodyPr/>
                    <a:lstStyle/>
                    <a:p>
                      <a:r>
                        <a:rPr lang="pl-PL" dirty="0">
                          <a:latin typeface="+mj-lt"/>
                        </a:rPr>
                        <a:t>Model_1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+mj-lt"/>
                        </a:rPr>
                        <a:t>0,8658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+mj-lt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+mj-lt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102346"/>
                  </a:ext>
                </a:extLst>
              </a:tr>
              <a:tr h="529417">
                <a:tc>
                  <a:txBody>
                    <a:bodyPr/>
                    <a:lstStyle/>
                    <a:p>
                      <a:r>
                        <a:rPr lang="pl-PL" dirty="0">
                          <a:latin typeface="+mj-lt"/>
                        </a:rPr>
                        <a:t>Model_2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+mj-lt"/>
                        </a:rPr>
                        <a:t>0,9464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+mj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+mj-lt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736027"/>
                  </a:ext>
                </a:extLst>
              </a:tr>
              <a:tr h="529417">
                <a:tc>
                  <a:txBody>
                    <a:bodyPr/>
                    <a:lstStyle/>
                    <a:p>
                      <a:r>
                        <a:rPr lang="pl-PL" dirty="0">
                          <a:latin typeface="+mj-lt"/>
                        </a:rPr>
                        <a:t>Model_3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+mj-lt"/>
                        </a:rPr>
                        <a:t>0,8626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+mj-lt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>
                          <a:latin typeface="+mj-lt"/>
                        </a:rPr>
                        <a:t>Dropout</a:t>
                      </a:r>
                      <a:endParaRPr lang="pl-PL" dirty="0">
                        <a:latin typeface="+mj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BatchNormalization</a:t>
                      </a:r>
                      <a:endParaRPr lang="pl-PL" sz="1800" b="0" i="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740067"/>
                  </a:ext>
                </a:extLst>
              </a:tr>
              <a:tr h="913788">
                <a:tc>
                  <a:txBody>
                    <a:bodyPr/>
                    <a:lstStyle/>
                    <a:p>
                      <a:r>
                        <a:rPr lang="pl-PL" dirty="0">
                          <a:latin typeface="+mj-lt"/>
                        </a:rPr>
                        <a:t>Model_4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+mj-lt"/>
                        </a:rPr>
                        <a:t>0,9675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+mj-lt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>
                          <a:latin typeface="+mj-lt"/>
                        </a:rPr>
                        <a:t>Dropout</a:t>
                      </a:r>
                      <a:r>
                        <a:rPr lang="pl-PL" dirty="0">
                          <a:latin typeface="+mj-lt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BatchNormalization</a:t>
                      </a:r>
                      <a:r>
                        <a:rPr lang="pl-PL" sz="18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,</a:t>
                      </a:r>
                      <a:r>
                        <a:rPr lang="pl-PL" sz="1800" b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Callbacks</a:t>
                      </a:r>
                      <a:r>
                        <a:rPr lang="pl-PL" sz="1800" b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 (</a:t>
                      </a:r>
                      <a:r>
                        <a:rPr lang="pl-PL" sz="1800" b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EarlyStopping</a:t>
                      </a:r>
                      <a:r>
                        <a:rPr lang="pl-PL" sz="1800" b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 -</a:t>
                      </a:r>
                      <a:r>
                        <a:rPr lang="pl-PL" sz="1800" b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patience</a:t>
                      </a:r>
                      <a:r>
                        <a:rPr lang="pl-PL" sz="18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=10, </a:t>
                      </a:r>
                      <a:r>
                        <a:rPr lang="pl-PL" sz="1800" b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ReduceLROnPlateau</a:t>
                      </a:r>
                      <a:r>
                        <a:rPr lang="pl-PL" sz="18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pl-PL" sz="1800" b="0" i="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560941"/>
                  </a:ext>
                </a:extLst>
              </a:tr>
              <a:tr h="1305411">
                <a:tc>
                  <a:txBody>
                    <a:bodyPr/>
                    <a:lstStyle/>
                    <a:p>
                      <a:r>
                        <a:rPr lang="pl-PL" dirty="0">
                          <a:latin typeface="+mj-lt"/>
                        </a:rPr>
                        <a:t>Model_5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+mj-lt"/>
                        </a:rPr>
                        <a:t>0,9979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+mj-lt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>
                          <a:latin typeface="+mj-lt"/>
                        </a:rPr>
                        <a:t>Dropout</a:t>
                      </a:r>
                      <a:r>
                        <a:rPr lang="pl-PL" dirty="0">
                          <a:latin typeface="+mj-lt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BatchNormalization</a:t>
                      </a:r>
                      <a:r>
                        <a:rPr lang="pl-PL" sz="18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,</a:t>
                      </a:r>
                      <a:r>
                        <a:rPr lang="pl-PL" sz="1800" b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Callbacks</a:t>
                      </a:r>
                      <a:r>
                        <a:rPr lang="pl-PL" sz="1800" b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 (</a:t>
                      </a:r>
                      <a:r>
                        <a:rPr lang="pl-PL" sz="1800" b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EarlyStopping</a:t>
                      </a:r>
                      <a:r>
                        <a:rPr lang="pl-PL" sz="1800" b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 -</a:t>
                      </a:r>
                      <a:r>
                        <a:rPr lang="pl-PL" sz="1800" b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patience</a:t>
                      </a:r>
                      <a:r>
                        <a:rPr lang="pl-PL" sz="18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=10, </a:t>
                      </a:r>
                      <a:r>
                        <a:rPr lang="pl-PL" sz="1800" b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ReduceLROnPlateau</a:t>
                      </a:r>
                      <a:r>
                        <a:rPr lang="pl-PL" sz="18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), augmentacja</a:t>
                      </a:r>
                    </a:p>
                    <a:p>
                      <a:endParaRPr lang="pl-PL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848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08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5A0D7E-4E48-2578-AF29-B605CCAD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16" y="204787"/>
            <a:ext cx="8504484" cy="676275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pl-PL" dirty="0">
                <a:latin typeface="Libre Franklin" pitchFamily="2" charset="-18"/>
              </a:rPr>
              <a:t>1 MODEL BAZOWY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03376C2-365E-77D6-E8DA-E010B85EF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109"/>
          <a:stretch/>
        </p:blipFill>
        <p:spPr>
          <a:xfrm>
            <a:off x="5808400" y="921123"/>
            <a:ext cx="2791296" cy="2908465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8649AA7F-8BB8-36FF-838A-034FD39BE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938" y="428624"/>
            <a:ext cx="3070446" cy="6000751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4"/>
          <a:srcRect r="3617"/>
          <a:stretch/>
        </p:blipFill>
        <p:spPr>
          <a:xfrm>
            <a:off x="456987" y="1179967"/>
            <a:ext cx="5189171" cy="5299241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D547A6E7-CB3C-D651-EC29-BA62D0296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90"/>
          <a:stretch/>
        </p:blipFill>
        <p:spPr>
          <a:xfrm>
            <a:off x="5780221" y="3829588"/>
            <a:ext cx="2866609" cy="290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7706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419</Words>
  <Application>Microsoft Office PowerPoint</Application>
  <PresentationFormat>Panoramiczny</PresentationFormat>
  <Paragraphs>84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Libre Franklin</vt:lpstr>
      <vt:lpstr>Motyw pakietu Office</vt:lpstr>
      <vt:lpstr>SIGN LANGAUGE MNIST</vt:lpstr>
      <vt:lpstr>Język migowy</vt:lpstr>
      <vt:lpstr>Amerykański język migowy (ASL)</vt:lpstr>
      <vt:lpstr>CEL PROJEKTU</vt:lpstr>
      <vt:lpstr>ZBIÓR DANYCH</vt:lpstr>
      <vt:lpstr>EDA</vt:lpstr>
      <vt:lpstr>MODELE – KONWOLUCYJNE SIECI NEURONOWE</vt:lpstr>
      <vt:lpstr>PORÓWNANIE MODELI</vt:lpstr>
      <vt:lpstr>1 MODEL BAZOWY</vt:lpstr>
      <vt:lpstr>NAJLEPSZY MODEL</vt:lpstr>
      <vt:lpstr>NAJLEPSZY MODEL</vt:lpstr>
      <vt:lpstr>Prezentacja programu PowerPoint</vt:lpstr>
      <vt:lpstr>PREDYKCJA MODELU - CONFUSION MATRIX</vt:lpstr>
      <vt:lpstr>PREDYKCJA MODELU - WIZUALIZACJA</vt:lpstr>
      <vt:lpstr>PREDYKCJA NA WŁASNYM OBRAZKU</vt:lpstr>
      <vt:lpstr>APLIKACJA</vt:lpstr>
      <vt:lpstr>Dziękujemy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LANGAUGE MNIST</dc:title>
  <dc:creator>Ela</dc:creator>
  <cp:lastModifiedBy>Janicka Monika</cp:lastModifiedBy>
  <cp:revision>10</cp:revision>
  <dcterms:created xsi:type="dcterms:W3CDTF">2022-10-19T21:01:48Z</dcterms:created>
  <dcterms:modified xsi:type="dcterms:W3CDTF">2022-10-22T08:43:58Z</dcterms:modified>
</cp:coreProperties>
</file>