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9" r:id="rId12"/>
    <p:sldId id="265" r:id="rId13"/>
    <p:sldId id="267" r:id="rId14"/>
    <p:sldId id="272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449E1-574E-1AB7-0A37-571838EB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BBDB54-EA11-E788-F2BB-8D71D7DF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390408-2FA6-821C-68FF-3FFB9BA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4AAAEC-2894-79D4-E7B9-612B2A8D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971E9-D6DE-BA72-E055-717B911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30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AF2F9-A896-C069-1CAD-0ED5ACE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E02F3C-DEC7-5BEB-BDD3-F348FBA1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AAD404-1F64-6EFD-5227-710C6D61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D0D1B4-FA9D-B49D-1B52-6AA1635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62AB1-E0DE-099F-EE91-30F34F0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1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0E3FBC7-38D4-65FA-14D6-EB744D93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ED7FC8-C041-A961-10F8-F8BDFB1D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68191-DE6C-F739-2A53-20618CC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6B7CE9-C3B8-8819-157C-E2308BB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81611B-D06B-C8A4-EF4A-0170748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1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645D4-00E0-5FB1-97A0-93AEA75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DE010-FAB8-95CD-751F-30E72970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8E42C-2722-7E3A-2900-E483CFA0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FA25B5-CB54-9AF2-4BAB-C65EC58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5428AD-F1AD-292D-17EA-A8C1BE0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7A95D-67B9-6ABD-0B44-ABB7506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1AFFAA-505E-CC1A-D463-98197441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BC1E17-46B1-2C4E-ADC2-A1FE7AC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2E04AE-6223-81F3-7BC9-D7456E2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6DEC35-B888-EC90-3B93-89FB5A2C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3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4F26C-B398-FF26-5ED9-01B1951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85C2C9-51C9-2CA1-CBFD-C8548AA3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122869-C7F4-1A32-6C60-0EC093CC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3C45AC-D404-ABB3-0D3F-9A7ABDFB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181470-88C3-5B75-CE85-A70FCC4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A113DE-A113-9F0D-DA4E-83DFE50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FF29E-21FC-26F2-6887-8996C2C3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743BBF-11BB-7441-5BD3-C7D0A1B6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8C2A3B-55D4-D625-6FB9-C57015A7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EB1E69A-5B8D-5C76-DA6A-6E94B1B0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F4EBF5-B3A6-6335-029C-66D2B06B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57908-685D-D35C-A179-84CAC93D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6DAC75-7360-F7F8-FD30-0A5645B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9C9EE9-03A8-5789-CD58-C58E739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6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D6854-B157-DC55-3096-5F693E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C02234-CB5A-2B67-13D6-38129547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363A3D-D1AA-37BF-7208-CB7710D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27BD33E-E0E2-2A4C-31F3-5A70EAE3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587075-2538-C1F7-669E-53951D64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226D60A-9E65-93EC-A68F-D4E4481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3AC519-4473-8EA8-EEB6-5D5FA90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49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B78F8-FCA4-B458-3160-4D7213C0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29C7A6-2083-4BA4-83BC-846D9311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FBCEA3-0D86-2AD1-5A11-CA66EE0B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E7A082-1412-FA42-CC29-76FFBAF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4B929-F7A8-8B64-CE97-F048493C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37F2DE-DCF6-061E-74D1-78A140E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1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C76D5-A39E-6F09-AC4A-19EE058B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9E4FEE-FD81-7ED0-620F-289D462B1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0C5508-0394-AAA3-B368-75D5C48B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6FB0E9-0E60-026D-05F4-7964B0C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34C704-9791-F135-DBC1-6A69539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F9278D-9C68-EFC9-69B2-B08FA81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15BCFE-541A-1512-129C-A958BF5B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192853-CF10-4BC2-2BD4-D36AB61A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ACF18E-94CF-4550-B0CA-B410F630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222E-0805-4CAD-B87C-507E4F056BAA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70FE0-4D70-5D57-3842-A89193B2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25389-936B-DF7E-EC1C-6F6CF3AA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0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E4957-FD09-39D0-93E3-8FED2A56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90225"/>
            <a:ext cx="9144000" cy="83978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l-PL" sz="4800" dirty="0">
                <a:latin typeface="Libre Franklin" pitchFamily="2" charset="-18"/>
              </a:rPr>
              <a:t>SIGN LANGAUGE </a:t>
            </a:r>
            <a:r>
              <a:rPr lang="pl-PL" sz="4800" dirty="0">
                <a:latin typeface="Libre Franklin" pitchFamily="2" charset="-18"/>
                <a:cs typeface="Arial" panose="020B0604020202020204" pitchFamily="34" charset="0"/>
              </a:rPr>
              <a:t>MNIST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B3E0D7-D2DA-D40D-B1D6-C1D4B7E0C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3190875"/>
            <a:ext cx="3333750" cy="20669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pl-PL" sz="1800" b="1" u="sng" dirty="0">
                <a:latin typeface="Libre Franklin" pitchFamily="2" charset="-18"/>
              </a:rPr>
              <a:t>CODE BREAKERS: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Monika Janicka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Tomasz Kamiński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Artur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Kłapciński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Elżbieta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Kondracka-Zwolska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20" y="1709424"/>
            <a:ext cx="633500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2A212-D0C6-E204-C185-89326300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12" y="244473"/>
            <a:ext cx="8715375" cy="11017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E934741-0A13-D6DA-CF7A-E3179BBB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2232"/>
          <a:stretch/>
        </p:blipFill>
        <p:spPr>
          <a:xfrm>
            <a:off x="8007546" y="1544072"/>
            <a:ext cx="3749725" cy="5069455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0D412A6-D331-9EEC-8243-9AB4FF02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4" y="2221815"/>
            <a:ext cx="7548939" cy="34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5764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4F2B-0892-0FFE-6FE4-DA294147A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"/>
          <a:stretch/>
        </p:blipFill>
        <p:spPr>
          <a:xfrm>
            <a:off x="9528613" y="95082"/>
            <a:ext cx="2036618" cy="666783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9A1DEED-13B0-748B-CAF3-0B7C70E3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89" y="1480456"/>
            <a:ext cx="8989134" cy="51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B3E13E5-8616-1DE5-8565-B52FD06A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408295"/>
            <a:ext cx="7339581" cy="625645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AD7FE2-80F0-4826-D7AF-A413A6137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087" y="408295"/>
            <a:ext cx="4210638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4C2E-13FE-1E22-ECF2-19E4A3BD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987" y="308590"/>
            <a:ext cx="8671560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Libre Franklin" pitchFamily="2" charset="-18"/>
              </a:rPr>
              <a:t>PREDYKCJA MODELU -CONFUSION MATRIX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294E12B-7C38-E0E9-0CCE-52D42C7D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400" y="1249941"/>
            <a:ext cx="6503197" cy="5500635"/>
          </a:xfrm>
        </p:spPr>
      </p:pic>
    </p:spTree>
    <p:extLst>
      <p:ext uri="{BB962C8B-B14F-4D97-AF65-F5344CB8AC3E}">
        <p14:creationId xmlns:p14="http://schemas.microsoft.com/office/powerpoint/2010/main" val="131309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61B20-8CE4-B248-890B-905D01D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4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200" dirty="0">
                <a:latin typeface="Libre Franklin" pitchFamily="2" charset="-18"/>
              </a:rPr>
              <a:t>PREDYKCJA MODELU - WIZUALIZACJA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FD2655C-88B1-46C0-7AC7-F6157BA64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923" y="1285875"/>
            <a:ext cx="6115574" cy="5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32195-5437-0A1C-8200-4AE4C193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54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PREDYKCJA NA WŁASNYM OBRAZKU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7E26ED-A1F9-B3CD-FC41-BFECD422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56"/>
          <a:stretch/>
        </p:blipFill>
        <p:spPr>
          <a:xfrm>
            <a:off x="838199" y="1877275"/>
            <a:ext cx="6467573" cy="4287149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7" t="438" b="75107"/>
          <a:stretch/>
        </p:blipFill>
        <p:spPr>
          <a:xfrm>
            <a:off x="8015955" y="2539588"/>
            <a:ext cx="2697249" cy="28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178C7-0700-BF22-911C-13226171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APLIKACJA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CA2C3A3-A203-800A-BF67-930FE0EE3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03" y="1457326"/>
            <a:ext cx="6637142" cy="5260145"/>
          </a:xfrm>
        </p:spPr>
      </p:pic>
    </p:spTree>
    <p:extLst>
      <p:ext uri="{BB962C8B-B14F-4D97-AF65-F5344CB8AC3E}">
        <p14:creationId xmlns:p14="http://schemas.microsoft.com/office/powerpoint/2010/main" val="247298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57258" y="3873095"/>
            <a:ext cx="3174076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b="1" i="1" dirty="0"/>
              <a:t>Dziękujemy   </a:t>
            </a:r>
            <a:r>
              <a:rPr lang="pl-PL" dirty="0"/>
              <a:t>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82" y="1376275"/>
            <a:ext cx="4519438" cy="20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EFD98-368A-F467-D36D-369130E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Język migowy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B1E403-DD31-56C9-2F0C-5EB7161F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solidFill>
                  <a:srgbClr val="333333"/>
                </a:solidFill>
                <a:effectLst/>
                <a:latin typeface="Libre Franklin" pitchFamily="2" charset="-18"/>
              </a:rPr>
              <a:t>Język migowy </a:t>
            </a:r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to system znaków umownych wykonywanych przy użyciu gestów i mimiki,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Wbrew utartym opiniom, język migowy nie jest językiem uniwersalnym. Nie ma jednego ogólnoświatowego języka migowego.</a:t>
            </a: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Społeczności Głuche stanowią na całym świecie grupę liczącą około 70 milionów osób. </a:t>
            </a:r>
            <a:endParaRPr lang="pl-PL" dirty="0">
              <a:solidFill>
                <a:srgbClr val="333333"/>
              </a:solidFill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Głuchych od urodzenia, to jest rodzimych użytkowników języka migowego nazywa się Głuchymi, rozpoczynając to słowo wielką literą. </a:t>
            </a:r>
            <a:endParaRPr lang="pl-PL" dirty="0">
              <a:latin typeface="Libre Franklin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1913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8EBF5A-0EDC-B752-15DE-450E9D24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Amerykański język migowy (ASL)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599D65-60A9-68D0-D958-5419E56B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Najbardziej popularna odmiana języka migowego, używana w USA, części Kanady.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Amerykański język migowy wywodzi się ze starofrancuskiego języka migowego. I chociaż ma ten sam alfabet co angielski, nie jest podzbiorem języka angielskiego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powstało niezależnie, z własną strukturą językową.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jest używany przez około pół miliona osób w USA.</a:t>
            </a:r>
          </a:p>
          <a:p>
            <a:pPr algn="just"/>
            <a:r>
              <a:rPr lang="pl-PL" dirty="0">
                <a:latin typeface="Libre Franklin" pitchFamily="2" charset="-18"/>
              </a:rPr>
              <a:t>Nauka podstawowej komunikacji zajmuje ok. 3-6 miesięcy</a:t>
            </a:r>
            <a:endParaRPr lang="pl-PL" b="0" i="0" dirty="0">
              <a:effectLst/>
              <a:latin typeface="Libre Franklin" pitchFamily="2" charset="-18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0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13B0C-5BEE-B75B-AF75-E7D5C9DB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BF1906-3406-2352-C393-5A421AE4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latin typeface="Libre Franklin" pitchFamily="2" charset="-18"/>
              </a:rPr>
              <a:t>Stworzenie modelu, którego celem będzie rozpoznawanie gestów języka migowego</a:t>
            </a:r>
          </a:p>
          <a:p>
            <a:pPr marL="0" indent="0" algn="just">
              <a:buNone/>
            </a:pP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Aplikacja działająca real-</a:t>
            </a:r>
            <a:r>
              <a:rPr lang="pl-PL" dirty="0" err="1">
                <a:latin typeface="Libre Franklin" pitchFamily="2" charset="-18"/>
              </a:rPr>
              <a:t>time</a:t>
            </a:r>
            <a:r>
              <a:rPr lang="pl-PL" dirty="0">
                <a:latin typeface="Libre Franklin" pitchFamily="2" charset="-18"/>
              </a:rPr>
              <a:t>, pozwalająca zrozumieć, co chce przekazać niema osoba</a:t>
            </a:r>
          </a:p>
          <a:p>
            <a:pPr algn="just"/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Klasyfikacja obrazów</a:t>
            </a:r>
          </a:p>
        </p:txBody>
      </p:sp>
    </p:spTree>
    <p:extLst>
      <p:ext uri="{BB962C8B-B14F-4D97-AF65-F5344CB8AC3E}">
        <p14:creationId xmlns:p14="http://schemas.microsoft.com/office/powerpoint/2010/main" val="2416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A70A9-8867-16F4-4A89-DD94D09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8DBB8-FB7B-F95B-8ED4-DE749430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2066925"/>
          </a:xfrm>
        </p:spPr>
        <p:txBody>
          <a:bodyPr>
            <a:normAutofit/>
          </a:bodyPr>
          <a:lstStyle/>
          <a:p>
            <a:r>
              <a:rPr lang="pl-PL" sz="2000" dirty="0"/>
              <a:t>Baza danych gestów rąk z 24 klasami liter (z wyjątkiem J i Z, które wymagają ruchu)</a:t>
            </a:r>
          </a:p>
          <a:p>
            <a:r>
              <a:rPr lang="pl-PL" sz="2000" dirty="0"/>
              <a:t>Pojedynczy gest - obrazek zawierający 784 pikseli (28x28)</a:t>
            </a:r>
          </a:p>
          <a:p>
            <a:r>
              <a:rPr lang="pl-PL" sz="2000" dirty="0"/>
              <a:t>Dane treningowe – 27 455 przypadków</a:t>
            </a:r>
          </a:p>
          <a:p>
            <a:r>
              <a:rPr lang="pl-PL" sz="2000" dirty="0"/>
              <a:t>Dane testowe – 7172 przypadki</a:t>
            </a:r>
          </a:p>
          <a:p>
            <a:r>
              <a:rPr lang="pl-PL" sz="2000" dirty="0"/>
              <a:t>Zbiór danych jest zbalansowany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70102-9872-DE1A-8014-0CE88B7E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8837" y="2219325"/>
            <a:ext cx="6504963" cy="4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8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30C04-C67E-7A77-39B1-08F3092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9038E-BDC6-CF6C-9C1D-AB37EDF6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125"/>
          </a:xfrm>
        </p:spPr>
        <p:txBody>
          <a:bodyPr>
            <a:normAutofit/>
          </a:bodyPr>
          <a:lstStyle/>
          <a:p>
            <a:r>
              <a:rPr lang="pl-PL" dirty="0">
                <a:latin typeface="Libre Franklin" pitchFamily="2" charset="-18"/>
              </a:rPr>
              <a:t>Dane zostały znormalizowane</a:t>
            </a:r>
          </a:p>
          <a:p>
            <a:r>
              <a:rPr lang="pl-PL" dirty="0">
                <a:latin typeface="Libre Franklin" pitchFamily="2" charset="-18"/>
              </a:rPr>
              <a:t>Dane zostały poddane augmentacji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Losowy obrót niektórych obrazów treningowych o 10 stopni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powiększenie o 10% niektórych obrazów treningowych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poziomie o 10% szerokości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pionie o 10% wysokości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0D59807-86D9-E366-16E1-22351BF89D64}"/>
              </a:ext>
            </a:extLst>
          </p:cNvPr>
          <p:cNvSpPr txBox="1">
            <a:spLocks/>
          </p:cNvSpPr>
          <p:nvPr/>
        </p:nvSpPr>
        <p:spPr>
          <a:xfrm>
            <a:off x="1533524" y="3028950"/>
            <a:ext cx="8791575" cy="21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8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AEED4-8B2B-BE05-E34B-0FEFC3BD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3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MODELE – KONWOLUCYJNE SIECI NEURONOWE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397D4B-0AA9-B209-C5C0-BA7FD7C4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r>
              <a:rPr lang="pl-PL" dirty="0"/>
              <a:t>Zostało stworzonych 5 modeli</a:t>
            </a:r>
          </a:p>
          <a:p>
            <a:r>
              <a:rPr lang="pl-PL" dirty="0"/>
              <a:t>Wykorzystano:</a:t>
            </a:r>
          </a:p>
          <a:p>
            <a:pPr marL="0" indent="0">
              <a:buNone/>
            </a:pPr>
            <a:r>
              <a:rPr lang="pl-PL" sz="2400" dirty="0"/>
              <a:t>   - Warstwy: Conv2D, </a:t>
            </a:r>
            <a:r>
              <a:rPr lang="pl-PL" sz="2400" dirty="0" err="1"/>
              <a:t>MaxPooling</a:t>
            </a:r>
            <a:r>
              <a:rPr lang="pl-PL" sz="2400" dirty="0"/>
              <a:t>, </a:t>
            </a:r>
            <a:r>
              <a:rPr lang="pl-PL" sz="2400" dirty="0" err="1"/>
              <a:t>Dropout</a:t>
            </a:r>
            <a:r>
              <a:rPr lang="pl-PL" sz="2400" dirty="0"/>
              <a:t>, </a:t>
            </a:r>
            <a:r>
              <a:rPr lang="pl-PL" sz="2400" dirty="0" err="1"/>
              <a:t>Dense</a:t>
            </a:r>
            <a:r>
              <a:rPr lang="pl-PL" sz="2400" dirty="0"/>
              <a:t>, </a:t>
            </a:r>
            <a:r>
              <a:rPr lang="pl-PL" sz="2400" dirty="0" err="1"/>
              <a:t>Flatten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Funkcje aktywacji: </a:t>
            </a:r>
            <a:r>
              <a:rPr lang="pl-PL" sz="2400" dirty="0" err="1"/>
              <a:t>relu</a:t>
            </a:r>
            <a:r>
              <a:rPr lang="pl-PL" sz="2400" dirty="0"/>
              <a:t>, </a:t>
            </a:r>
            <a:r>
              <a:rPr lang="pl-PL" sz="2400" dirty="0" err="1"/>
              <a:t>softmax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Optymalizator: Adam</a:t>
            </a:r>
          </a:p>
          <a:p>
            <a:pPr marL="0" indent="0">
              <a:buNone/>
            </a:pPr>
            <a:r>
              <a:rPr lang="pl-PL" sz="2400" dirty="0"/>
              <a:t>   - Metryka – </a:t>
            </a:r>
            <a:r>
              <a:rPr lang="pl-PL" sz="2400" dirty="0" err="1"/>
              <a:t>Accuracy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- 20 epok</a:t>
            </a:r>
          </a:p>
          <a:p>
            <a:pPr marL="0" indent="0">
              <a:buNone/>
            </a:pPr>
            <a:r>
              <a:rPr lang="pl-PL" sz="2400" dirty="0"/>
              <a:t>   - </a:t>
            </a:r>
            <a:r>
              <a:rPr lang="pl-PL" sz="2400" dirty="0" err="1"/>
              <a:t>callbacks</a:t>
            </a:r>
            <a:r>
              <a:rPr lang="pl-PL" sz="2400" dirty="0"/>
              <a:t> (</a:t>
            </a:r>
            <a:r>
              <a:rPr lang="pl-PL" sz="1800" dirty="0" err="1"/>
              <a:t>EarlyStopping</a:t>
            </a:r>
            <a:r>
              <a:rPr lang="pl-PL" sz="1800" dirty="0"/>
              <a:t> – </a:t>
            </a:r>
            <a:r>
              <a:rPr lang="pl-PL" sz="1800" dirty="0" err="1"/>
              <a:t>patience</a:t>
            </a:r>
            <a:r>
              <a:rPr lang="pl-PL" sz="1800" dirty="0"/>
              <a:t> =10, </a:t>
            </a:r>
            <a:r>
              <a:rPr lang="pl-PL" sz="1800" dirty="0" err="1"/>
              <a:t>ReduceLROnPlateau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/>
              </a:rPr>
              <a:t>PORÓWNANIE MODELI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364728"/>
              </p:ext>
            </p:extLst>
          </p:nvPr>
        </p:nvGraphicFramePr>
        <p:xfrm>
          <a:off x="838200" y="1550126"/>
          <a:ext cx="10515600" cy="46852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2661988964"/>
                    </a:ext>
                  </a:extLst>
                </a:gridCol>
                <a:gridCol w="1363287">
                  <a:extLst>
                    <a:ext uri="{9D8B030D-6E8A-4147-A177-3AD203B41FA5}">
                      <a16:colId xmlns:a16="http://schemas.microsoft.com/office/drawing/2014/main" val="496396733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1245317858"/>
                    </a:ext>
                  </a:extLst>
                </a:gridCol>
                <a:gridCol w="6133407">
                  <a:extLst>
                    <a:ext uri="{9D8B030D-6E8A-4147-A177-3AD203B41FA5}">
                      <a16:colId xmlns:a16="http://schemas.microsoft.com/office/drawing/2014/main" val="4171229488"/>
                    </a:ext>
                  </a:extLst>
                </a:gridCol>
              </a:tblGrid>
              <a:tr h="646339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+mj-lt"/>
                        </a:rPr>
                        <a:t>Accuracy</a:t>
                      </a:r>
                      <a:endParaRPr lang="pl-P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Liczba warstw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Zastosowano dodatkowo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869130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0,8658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102346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0,9464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3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0,8626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+mj-lt"/>
                        </a:rPr>
                        <a:t>Dropout</a:t>
                      </a:r>
                      <a:r>
                        <a:rPr lang="pl-PL" dirty="0">
                          <a:latin typeface="+mj-lt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BatchNormalization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7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0,9675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+mj-lt"/>
                        </a:rPr>
                        <a:t>Dropout</a:t>
                      </a:r>
                      <a:r>
                        <a:rPr lang="pl-PL" dirty="0">
                          <a:latin typeface="+mj-lt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BatchNormalization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Callbacks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-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56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+mj-lt"/>
                        </a:rPr>
                        <a:t>Model_5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1,0000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+mj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+mj-lt"/>
                        </a:rPr>
                        <a:t>Dropout</a:t>
                      </a:r>
                      <a:r>
                        <a:rPr lang="pl-PL" dirty="0">
                          <a:latin typeface="+mj-lt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BatchNormalization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Callbacks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 -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), augmentacja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84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8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A0D7E-4E48-2578-AF29-B605CCAD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14" y="204580"/>
            <a:ext cx="7581900" cy="6762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1 MODEL BAZOWY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6" y="1097744"/>
            <a:ext cx="5129200" cy="50485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15D0AEB-C89F-19B3-D916-72F112CBE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02"/>
          <a:stretch/>
        </p:blipFill>
        <p:spPr>
          <a:xfrm>
            <a:off x="5437322" y="1154241"/>
            <a:ext cx="2882792" cy="273060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AAF8D5A-B5F1-F822-50F3-F6143DD44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98"/>
          <a:stretch/>
        </p:blipFill>
        <p:spPr>
          <a:xfrm>
            <a:off x="5509196" y="3884850"/>
            <a:ext cx="3018661" cy="27685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4709E31-9111-35D8-FD44-960DF89FC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064" y="489132"/>
            <a:ext cx="3572374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70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420</Words>
  <Application>Microsoft Office PowerPoint</Application>
  <PresentationFormat>Panoramiczny</PresentationFormat>
  <Paragraphs>84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Libre Franklin</vt:lpstr>
      <vt:lpstr>Motyw pakietu Office</vt:lpstr>
      <vt:lpstr>SIGN LANGAUGE MNIST</vt:lpstr>
      <vt:lpstr>Język migowy</vt:lpstr>
      <vt:lpstr>Amerykański język migowy (ASL)</vt:lpstr>
      <vt:lpstr>CEL PROJEKTU</vt:lpstr>
      <vt:lpstr>ZBIÓR DANYCH</vt:lpstr>
      <vt:lpstr>EDA</vt:lpstr>
      <vt:lpstr>MODELE – KONWOLUCYJNE SIECI NEURONOWE</vt:lpstr>
      <vt:lpstr>PORÓWNANIE MODELI</vt:lpstr>
      <vt:lpstr>1 MODEL BAZOWY</vt:lpstr>
      <vt:lpstr>NAJLEPSZY MODEL</vt:lpstr>
      <vt:lpstr>NAJLEPSZY MODEL</vt:lpstr>
      <vt:lpstr>Prezentacja programu PowerPoint</vt:lpstr>
      <vt:lpstr>PREDYKCJA MODELU -CONFUSION MATRIX</vt:lpstr>
      <vt:lpstr>PREDYKCJA MODELU - WIZUALIZACJA</vt:lpstr>
      <vt:lpstr>PREDYKCJA NA WŁASNYM OBRAZKU</vt:lpstr>
      <vt:lpstr>APLIKACJA</vt:lpstr>
      <vt:lpstr>Dziękujemy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LANGAUGE MNIST</dc:title>
  <dc:creator>Ela</dc:creator>
  <cp:lastModifiedBy>Janicka Monika</cp:lastModifiedBy>
  <cp:revision>11</cp:revision>
  <dcterms:created xsi:type="dcterms:W3CDTF">2022-10-19T21:01:48Z</dcterms:created>
  <dcterms:modified xsi:type="dcterms:W3CDTF">2022-10-23T07:19:07Z</dcterms:modified>
</cp:coreProperties>
</file>