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l-PL" sz="6000" spc="-1" strike="noStrike">
                <a:solidFill>
                  <a:srgbClr val="000000"/>
                </a:solidFill>
                <a:latin typeface="Calibri Light"/>
              </a:rPr>
              <a:t>Kliknij, aby edytować styl</a:t>
            </a:r>
            <a:endParaRPr b="0" lang="pl-P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71B871A-97C6-47CF-93BA-53A53FB8E0DC}" type="datetime">
              <a:rPr b="0" lang="pl-PL" sz="1200" spc="-1" strike="noStrike">
                <a:solidFill>
                  <a:srgbClr val="8b8b8b"/>
                </a:solidFill>
                <a:latin typeface="Calibri"/>
              </a:rPr>
              <a:t>22-10-23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F7A54E-D09A-4180-A390-9BCE51B03C75}" type="slidenum">
              <a:rPr b="0" lang="pl-PL" sz="1200" spc="-1" strike="noStrike">
                <a:solidFill>
                  <a:srgbClr val="8b8b8b"/>
                </a:solidFill>
                <a:latin typeface="Calibri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Kliknij, aby edytować format tekstu konspektu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Drugi poziom konspektu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</a:rPr>
              <a:t>Kliknij, aby edytować styl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Kliknij, aby edytować style wzorca tekstu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Drugi poziom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Trzeci poziom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Czwarty poziom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Piąty poziom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15D7BB6-A06D-42EA-A31D-9CDEF90BFC40}" type="datetime">
              <a:rPr b="0" lang="pl-PL" sz="1200" spc="-1" strike="noStrike">
                <a:solidFill>
                  <a:srgbClr val="8b8b8b"/>
                </a:solidFill>
                <a:latin typeface="Calibri"/>
              </a:rPr>
              <a:t>22-10-23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359076E-B090-45BE-89B7-4AED76D206A9}" type="slidenum">
              <a:rPr b="0" lang="pl-PL" sz="1200" spc="-1" strike="noStrike">
                <a:solidFill>
                  <a:srgbClr val="8b8b8b"/>
                </a:solidFill>
                <a:latin typeface="Calibri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47920" y="490320"/>
            <a:ext cx="9143640" cy="83952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pl-PL" sz="4800" spc="-1" strike="noStrike">
                <a:solidFill>
                  <a:srgbClr val="000000"/>
                </a:solidFill>
                <a:latin typeface="Libre Franklin"/>
              </a:rPr>
              <a:t>SIGN LANGAUGE </a:t>
            </a:r>
            <a:r>
              <a:rPr b="0" lang="pl-PL" sz="4800" spc="-1" strike="noStrike">
                <a:solidFill>
                  <a:srgbClr val="000000"/>
                </a:solidFill>
                <a:latin typeface="Libre Franklin"/>
              </a:rPr>
              <a:t>MNIST</a:t>
            </a:r>
            <a:endParaRPr b="0" lang="pl-P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85640" y="3191040"/>
            <a:ext cx="3333240" cy="2066400"/>
          </a:xfrm>
          <a:prstGeom prst="rect">
            <a:avLst/>
          </a:prstGeom>
          <a:solidFill>
            <a:srgbClr val="fbe5d6"/>
          </a:solidFill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l-PL" sz="1800" spc="-1" strike="noStrike" u="sng">
                <a:solidFill>
                  <a:srgbClr val="000000"/>
                </a:solidFill>
                <a:uFillTx/>
                <a:latin typeface="Libre Franklin"/>
              </a:rPr>
              <a:t>CODE BREAKERS: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1800" spc="-1" strike="noStrike">
                <a:solidFill>
                  <a:srgbClr val="808080"/>
                </a:solidFill>
                <a:latin typeface="Libre Franklin"/>
              </a:rPr>
              <a:t>Monika Janicka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1800" spc="-1" strike="noStrike">
                <a:solidFill>
                  <a:srgbClr val="808080"/>
                </a:solidFill>
                <a:latin typeface="Libre Franklin"/>
              </a:rPr>
              <a:t>Tomasz Kamiński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1800" spc="-1" strike="noStrike">
                <a:solidFill>
                  <a:srgbClr val="808080"/>
                </a:solidFill>
                <a:latin typeface="Libre Franklin"/>
              </a:rPr>
              <a:t>Artur Kłapciński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1800" spc="-1" strike="noStrike">
                <a:solidFill>
                  <a:srgbClr val="808080"/>
                </a:solidFill>
                <a:latin typeface="Libre Franklin"/>
              </a:rPr>
              <a:t>Elżbieta Kondracka-Zwolska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84" name="Obraz 4" descr=""/>
          <p:cNvPicPr/>
          <p:nvPr/>
        </p:nvPicPr>
        <p:blipFill>
          <a:blip r:embed="rId1"/>
          <a:stretch/>
        </p:blipFill>
        <p:spPr>
          <a:xfrm>
            <a:off x="4728600" y="1709280"/>
            <a:ext cx="6334560" cy="448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38440" y="244440"/>
            <a:ext cx="8714880" cy="110124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Libre Franklin"/>
              </a:rPr>
              <a:t>NAJLEPSZY MODEL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Symbol zastępczy zawartości 4" descr=""/>
          <p:cNvPicPr/>
          <p:nvPr/>
        </p:nvPicPr>
        <p:blipFill>
          <a:blip r:embed="rId1"/>
          <a:srcRect l="0" t="0" r="0" b="2231"/>
          <a:stretch/>
        </p:blipFill>
        <p:spPr>
          <a:xfrm>
            <a:off x="8007480" y="1544040"/>
            <a:ext cx="3749400" cy="5069160"/>
          </a:xfrm>
          <a:prstGeom prst="rect">
            <a:avLst/>
          </a:prstGeom>
          <a:ln w="0">
            <a:noFill/>
          </a:ln>
        </p:spPr>
      </p:pic>
      <p:pic>
        <p:nvPicPr>
          <p:cNvPr id="108" name="Obraz 3" descr=""/>
          <p:cNvPicPr/>
          <p:nvPr/>
        </p:nvPicPr>
        <p:blipFill>
          <a:blip r:embed="rId2"/>
          <a:stretch/>
        </p:blipFill>
        <p:spPr>
          <a:xfrm>
            <a:off x="259200" y="2221920"/>
            <a:ext cx="7548480" cy="341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6975360" cy="82332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Libre Franklin"/>
              </a:rPr>
              <a:t>NAJLEPSZY MODEL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Obraz 4" descr=""/>
          <p:cNvPicPr/>
          <p:nvPr/>
        </p:nvPicPr>
        <p:blipFill>
          <a:blip r:embed="rId1"/>
          <a:srcRect l="0" t="423" r="0" b="0"/>
          <a:stretch/>
        </p:blipFill>
        <p:spPr>
          <a:xfrm>
            <a:off x="9528480" y="95040"/>
            <a:ext cx="2036160" cy="6667560"/>
          </a:xfrm>
          <a:prstGeom prst="rect">
            <a:avLst/>
          </a:prstGeom>
          <a:ln w="0">
            <a:noFill/>
          </a:ln>
        </p:spPr>
      </p:pic>
      <p:pic>
        <p:nvPicPr>
          <p:cNvPr id="111" name="Obraz 3" descr=""/>
          <p:cNvPicPr/>
          <p:nvPr/>
        </p:nvPicPr>
        <p:blipFill>
          <a:blip r:embed="rId2"/>
          <a:stretch/>
        </p:blipFill>
        <p:spPr>
          <a:xfrm>
            <a:off x="245520" y="1480320"/>
            <a:ext cx="8988840" cy="511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Obraz 6" descr=""/>
          <p:cNvPicPr/>
          <p:nvPr/>
        </p:nvPicPr>
        <p:blipFill>
          <a:blip r:embed="rId1"/>
          <a:stretch/>
        </p:blipFill>
        <p:spPr>
          <a:xfrm>
            <a:off x="424440" y="408240"/>
            <a:ext cx="7339320" cy="6256080"/>
          </a:xfrm>
          <a:prstGeom prst="rect">
            <a:avLst/>
          </a:prstGeom>
          <a:ln w="0">
            <a:noFill/>
          </a:ln>
        </p:spPr>
      </p:pic>
      <p:pic>
        <p:nvPicPr>
          <p:cNvPr id="113" name="Obraz 2" descr=""/>
          <p:cNvPicPr/>
          <p:nvPr/>
        </p:nvPicPr>
        <p:blipFill>
          <a:blip r:embed="rId2"/>
          <a:stretch/>
        </p:blipFill>
        <p:spPr>
          <a:xfrm>
            <a:off x="7764120" y="408240"/>
            <a:ext cx="4210200" cy="617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609920" y="308520"/>
            <a:ext cx="8671320" cy="82332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PREDYKCJA MODELU -CONFUSION MATRIX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Symbol zastępczy zawartości 4" descr=""/>
          <p:cNvPicPr/>
          <p:nvPr/>
        </p:nvPicPr>
        <p:blipFill>
          <a:blip r:embed="rId1"/>
          <a:stretch/>
        </p:blipFill>
        <p:spPr>
          <a:xfrm>
            <a:off x="2499480" y="1249920"/>
            <a:ext cx="6502680" cy="550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192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l-PL" sz="3200" spc="-1" strike="noStrike">
                <a:solidFill>
                  <a:srgbClr val="000000"/>
                </a:solidFill>
                <a:latin typeface="Libre Franklin"/>
              </a:rPr>
              <a:t>PREDYKCJA MODELU - WIZUALIZACJA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Obraz 4" descr=""/>
          <p:cNvPicPr/>
          <p:nvPr/>
        </p:nvPicPr>
        <p:blipFill>
          <a:blip r:embed="rId1"/>
          <a:stretch/>
        </p:blipFill>
        <p:spPr>
          <a:xfrm>
            <a:off x="2801880" y="1285920"/>
            <a:ext cx="6115320" cy="541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1420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l-PL" sz="3600" spc="-1" strike="noStrike">
                <a:solidFill>
                  <a:srgbClr val="000000"/>
                </a:solidFill>
                <a:latin typeface="Libre Franklin"/>
              </a:rPr>
              <a:t>PREDYKCJA NA WŁASNYM OBRAZKU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Symbol zastępczy zawartości 4" descr=""/>
          <p:cNvPicPr/>
          <p:nvPr/>
        </p:nvPicPr>
        <p:blipFill>
          <a:blip r:embed="rId1"/>
          <a:srcRect l="0" t="0" r="0" b="4151"/>
          <a:stretch/>
        </p:blipFill>
        <p:spPr>
          <a:xfrm>
            <a:off x="838080" y="1877400"/>
            <a:ext cx="6467040" cy="4286880"/>
          </a:xfrm>
          <a:prstGeom prst="rect">
            <a:avLst/>
          </a:prstGeom>
          <a:ln w="0">
            <a:noFill/>
          </a:ln>
        </p:spPr>
      </p:pic>
      <p:pic>
        <p:nvPicPr>
          <p:cNvPr id="120" name="Obraz 3" descr=""/>
          <p:cNvPicPr/>
          <p:nvPr/>
        </p:nvPicPr>
        <p:blipFill>
          <a:blip r:embed="rId2"/>
          <a:srcRect l="83736" t="441" r="0" b="75110"/>
          <a:stretch/>
        </p:blipFill>
        <p:spPr>
          <a:xfrm>
            <a:off x="8016120" y="2539440"/>
            <a:ext cx="2696760" cy="287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9188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Libre Franklin"/>
              </a:rPr>
              <a:t>APLIKACJA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Symbol zastępczy zawartości 4" descr=""/>
          <p:cNvPicPr/>
          <p:nvPr/>
        </p:nvPicPr>
        <p:blipFill>
          <a:blip r:embed="rId1"/>
          <a:stretch/>
        </p:blipFill>
        <p:spPr>
          <a:xfrm>
            <a:off x="2874600" y="1457280"/>
            <a:ext cx="6636960" cy="52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157160" y="3873240"/>
            <a:ext cx="3173760" cy="132516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i="1" lang="pl-PL" sz="4400" spc="-1" strike="noStrike">
                <a:solidFill>
                  <a:srgbClr val="000000"/>
                </a:solidFill>
                <a:latin typeface="Calibri Light"/>
              </a:rPr>
              <a:t>Dziękujemy   </a:t>
            </a:r>
            <a:r>
              <a:rPr b="0" lang="pl-PL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Obraz 3" descr=""/>
          <p:cNvPicPr/>
          <p:nvPr/>
        </p:nvPicPr>
        <p:blipFill>
          <a:blip r:embed="rId1"/>
          <a:stretch/>
        </p:blipFill>
        <p:spPr>
          <a:xfrm>
            <a:off x="1574640" y="1376280"/>
            <a:ext cx="4519080" cy="202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6416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Libre Franklin"/>
              </a:rPr>
              <a:t>Język migowy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333333"/>
                </a:solidFill>
                <a:latin typeface="Libre Franklin"/>
              </a:rPr>
              <a:t>Język migowy to system znaków umownych wykonywanych przy użyciu gestów i mimiki,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333333"/>
                </a:solidFill>
                <a:latin typeface="Libre Franklin"/>
              </a:rPr>
              <a:t>Wbrew utartym opiniom, język migowy nie jest językiem uniwersalnym. Nie ma jednego ogólnoświatowego języka migowego.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333333"/>
                </a:solidFill>
                <a:latin typeface="Libre Franklin"/>
              </a:rPr>
              <a:t>Społeczności Głuche stanowią na całym świecie grupę liczącą około 70 milionów osób. 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333333"/>
                </a:solidFill>
                <a:latin typeface="Libre Franklin"/>
              </a:rPr>
              <a:t>Głuchych od urodzenia, to jest rodzimych użytkowników języka migowego nazywa się Głuchymi, rozpoczynając to słowo wielką literą. 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5616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Libre Franklin"/>
              </a:rPr>
              <a:t>Amerykański język migowy (ASL)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Najbardziej popularna odmiana języka migowego, używana w USA, części Kanady.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Amerykański język migowy wywodzi się ze starofrancuskiego języka migowego. I chociaż ma ten sam alfabet co angielski, nie jest podzbiorem języka angielskiego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ASL powstało niezależnie, z własną strukturą językową.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ASL jest używany przez około pół miliona osób w USA.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Nauka podstawowej komunikacji zajmuje ok. 3-6 miesięcy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4788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Libre Franklin"/>
              </a:rPr>
              <a:t>CEL PROJEKTU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Stworzenie modelu, którego celem będzie rozpoznawanie gestów języka migowego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Aplikacja działająca real-time, pozwalająca zrozumieć, co chce przekazać niema osoba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Klasyfikacja obrazów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1100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Libre Franklin"/>
              </a:rPr>
              <a:t>ZBIÓR DANYCH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076400"/>
            <a:ext cx="10515240" cy="2066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Baza danych gestów rąk z 24 klasami liter (z wyjątkiem J i Z, które wymagają ruchu)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Pojedynczy gest - obrazek zawierający 784 pikseli (28x28)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Dane treningowe – 27 455 przypadków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Dane testowe – 7172 przypadki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Zbiór danych jest zbalansowany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4848840" y="2219400"/>
            <a:ext cx="6504480" cy="427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5616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Libre Franklin"/>
              </a:rPr>
              <a:t>EDA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17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Dane zostały znormalizowane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Libre Franklin"/>
              </a:rPr>
              <a:t>Dane zostały poddane augmentacji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Libre Franklin"/>
              </a:rPr>
              <a:t>      </a:t>
            </a:r>
            <a:r>
              <a:rPr b="0" lang="pl-PL" sz="2400" spc="-1" strike="noStrike">
                <a:solidFill>
                  <a:srgbClr val="000000"/>
                </a:solidFill>
                <a:latin typeface="Libre Franklin"/>
              </a:rPr>
              <a:t>- Losowy obrót niektórych obrazów treningowych o 10 stopni 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Libre Franklin"/>
              </a:rPr>
              <a:t>      </a:t>
            </a:r>
            <a:r>
              <a:rPr b="0" lang="pl-PL" sz="2400" spc="-1" strike="noStrike">
                <a:solidFill>
                  <a:srgbClr val="000000"/>
                </a:solidFill>
                <a:latin typeface="Libre Franklin"/>
              </a:rPr>
              <a:t>- Losowe powiększenie o 10% niektórych obrazów treningowych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Libre Franklin"/>
              </a:rPr>
              <a:t>      </a:t>
            </a:r>
            <a:r>
              <a:rPr b="0" lang="pl-PL" sz="2400" spc="-1" strike="noStrike">
                <a:solidFill>
                  <a:srgbClr val="000000"/>
                </a:solidFill>
                <a:latin typeface="Libre Franklin"/>
              </a:rPr>
              <a:t>- Losowe przesunięcie obrazów w poziomie o 10% szerokości 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Libre Franklin"/>
              </a:rPr>
              <a:t>      </a:t>
            </a:r>
            <a:r>
              <a:rPr b="0" lang="pl-PL" sz="2400" spc="-1" strike="noStrike">
                <a:solidFill>
                  <a:srgbClr val="000000"/>
                </a:solidFill>
                <a:latin typeface="Libre Franklin"/>
              </a:rPr>
              <a:t>- Losowe przesunięcie obrazów w pionie o 10% wysokości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Symbol zastępczy zawartości 2"/>
          <p:cNvSpPr/>
          <p:nvPr/>
        </p:nvSpPr>
        <p:spPr>
          <a:xfrm>
            <a:off x="1533600" y="3029040"/>
            <a:ext cx="8791200" cy="21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5588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l-PL" sz="3600" spc="-1" strike="noStrike">
                <a:solidFill>
                  <a:srgbClr val="000000"/>
                </a:solidFill>
                <a:latin typeface="Libre Franklin"/>
              </a:rPr>
              <a:t>MODELE – KONWOLUCYJNE SIECI NEURONOWE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95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Zostało stworzonych 5 modeli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Wykorzystano: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- Warstwy: Conv2D, MaxPooling, Dropout, Dense, Flatten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- Funkcje aktywacji: relu, softmax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- Optymalizator: Adam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- Metryka – Accuracy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- 20 epok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- callbacks (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EarlyStopping – patience =10, ReduceLROnPlateau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840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l-PL" sz="3600" spc="-1" strike="noStrike">
                <a:solidFill>
                  <a:srgbClr val="000000"/>
                </a:solidFill>
                <a:latin typeface="Libre Franklin"/>
              </a:rPr>
              <a:t>PORÓWNANIE MODELI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0" name="Symbol zastępczy zawartości 3"/>
          <p:cNvGraphicFramePr/>
          <p:nvPr/>
        </p:nvGraphicFramePr>
        <p:xfrm>
          <a:off x="838080" y="1550160"/>
          <a:ext cx="10515240" cy="3054240"/>
        </p:xfrm>
        <a:graphic>
          <a:graphicData uri="http://schemas.openxmlformats.org/drawingml/2006/table">
            <a:tbl>
              <a:tblPr/>
              <a:tblGrid>
                <a:gridCol w="1323000"/>
                <a:gridCol w="1362960"/>
                <a:gridCol w="1695600"/>
                <a:gridCol w="6133680"/>
              </a:tblGrid>
              <a:tr h="6462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Model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Accuracy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Liczba warstw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Zastosowano dodatkowo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6685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Model_1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0,8739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9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6267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Model_2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0,9464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10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551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Model_3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0,8626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Dropout, </a:t>
                      </a:r>
                      <a:endParaRPr b="0" lang="pl-P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BatchNormalization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81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Model_4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0,9675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Dropout, </a:t>
                      </a:r>
                      <a:endParaRPr b="0" lang="pl-P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BatchNormalization, </a:t>
                      </a:r>
                      <a:endParaRPr b="0" lang="pl-P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Callbacks (EarlyStopping - patience=10, ReduceLROnPlateau)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10119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Model_5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1,0000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Dropout, </a:t>
                      </a:r>
                      <a:endParaRPr b="0" lang="pl-P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BatchNormalization, </a:t>
                      </a:r>
                      <a:endParaRPr b="0" lang="pl-P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Callbacks (EarlyStopping - patience=10, ReduceLROnPlateau), augmentacja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38360" y="204480"/>
            <a:ext cx="7581600" cy="676080"/>
          </a:xfrm>
          <a:prstGeom prst="rect">
            <a:avLst/>
          </a:prstGeom>
          <a:solidFill>
            <a:srgbClr val="f8cbad"/>
          </a:solidFill>
          <a:ln w="0">
            <a:noFill/>
          </a:ln>
        </p:spPr>
        <p:txBody>
          <a:bodyPr anchor="ctr">
            <a:normAutofit fontScale="96000"/>
          </a:bodyPr>
          <a:p>
            <a:pPr algn="ctr"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Libre Franklin"/>
              </a:rPr>
              <a:t>1 MODEL BAZOWY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Obraz 4" descr=""/>
          <p:cNvPicPr/>
          <p:nvPr/>
        </p:nvPicPr>
        <p:blipFill>
          <a:blip r:embed="rId1"/>
          <a:srcRect l="0" t="0" r="51902" b="0"/>
          <a:stretch/>
        </p:blipFill>
        <p:spPr>
          <a:xfrm>
            <a:off x="5437440" y="1154160"/>
            <a:ext cx="2882520" cy="2730240"/>
          </a:xfrm>
          <a:prstGeom prst="rect">
            <a:avLst/>
          </a:prstGeom>
          <a:ln w="0">
            <a:noFill/>
          </a:ln>
        </p:spPr>
      </p:pic>
      <p:pic>
        <p:nvPicPr>
          <p:cNvPr id="103" name="Obraz 5" descr=""/>
          <p:cNvPicPr/>
          <p:nvPr/>
        </p:nvPicPr>
        <p:blipFill>
          <a:blip r:embed="rId2"/>
          <a:srcRect l="50498" t="0" r="0" b="0"/>
          <a:stretch/>
        </p:blipFill>
        <p:spPr>
          <a:xfrm>
            <a:off x="5509080" y="3884760"/>
            <a:ext cx="3018240" cy="2768040"/>
          </a:xfrm>
          <a:prstGeom prst="rect">
            <a:avLst/>
          </a:prstGeom>
          <a:ln w="0">
            <a:noFill/>
          </a:ln>
        </p:spPr>
      </p:pic>
      <p:pic>
        <p:nvPicPr>
          <p:cNvPr id="104" name="Obraz 8" descr=""/>
          <p:cNvPicPr/>
          <p:nvPr/>
        </p:nvPicPr>
        <p:blipFill>
          <a:blip r:embed="rId3"/>
          <a:stretch/>
        </p:blipFill>
        <p:spPr>
          <a:xfrm>
            <a:off x="8611200" y="489240"/>
            <a:ext cx="3571920" cy="60678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260280" y="1620000"/>
            <a:ext cx="517716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LibreOffice/7.2.4.1$Windows_X86_64 LibreOffice_project/27d75539669ac387bb498e35313b970b7fe9c4f9</Application>
  <AppVersion>15.0000</AppVersion>
  <Words>420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2022-10-19T21:01:48Z</dcterms:created>
  <dc:creator>Ela</dc:creator>
  <dc:description/>
  <dc:language>pl-PL</dc:language>
  <cp:lastModifiedBy/>
  <dcterms:modified xsi:type="dcterms:W3CDTF">2022-10-23T12:13:50Z</dcterms:modified>
  <cp:revision>13</cp:revision>
  <dc:subject/>
  <dc:title>SIGN LANGAUGE MNIST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Panoramiczny</vt:lpwstr>
  </property>
  <property fmtid="{D5CDD505-2E9C-101B-9397-08002B2CF9AE}" pid="3" name="Slides">
    <vt:i4>17</vt:i4>
  </property>
</Properties>
</file>