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63" r:id="rId2"/>
    <p:sldId id="264" r:id="rId3"/>
    <p:sldId id="286" r:id="rId4"/>
    <p:sldId id="282" r:id="rId5"/>
    <p:sldId id="281" r:id="rId6"/>
    <p:sldId id="284" r:id="rId7"/>
    <p:sldId id="285" r:id="rId8"/>
    <p:sldId id="259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CF9BC"/>
    <a:srgbClr val="FFF2CC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810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onm\OneDrive\Dokumenty\_ARON\5.Nauka\DS\99_projekty\3_Machine_Learning\aron\random_files\matrix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Arkusz1!$C$8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57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6C0-4049-8C0E-8201FC023736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C0-4049-8C0E-8201FC023736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6C0-4049-8C0E-8201FC023736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C0-4049-8C0E-8201FC0237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Arkusz1!$B$9:$B$12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Arkusz1!$C$9:$C$12</c:f>
              <c:numCache>
                <c:formatCode>General</c:formatCode>
                <c:ptCount val="4"/>
                <c:pt idx="0">
                  <c:v>63</c:v>
                </c:pt>
                <c:pt idx="1">
                  <c:v>577</c:v>
                </c:pt>
                <c:pt idx="2">
                  <c:v>535</c:v>
                </c:pt>
                <c:pt idx="3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0-4049-8C0E-8201FC023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27"/>
        <c:axId val="797374287"/>
        <c:axId val="399031119"/>
      </c:barChart>
      <c:catAx>
        <c:axId val="79737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99031119"/>
        <c:crosses val="autoZero"/>
        <c:auto val="1"/>
        <c:lblAlgn val="ctr"/>
        <c:lblOffset val="100"/>
        <c:noMultiLvlLbl val="0"/>
      </c:catAx>
      <c:valAx>
        <c:axId val="3990311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97374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400"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08802-96DF-4B71-A27B-BF94C7788414}" type="datetimeFigureOut">
              <a:rPr lang="pl-PL" smtClean="0"/>
              <a:t>13.02.2023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4A6C7-CA9F-4B86-922A-8336D8F50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240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024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360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718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948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798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352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07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Kilka słów na marginesie. Konieczne jest zaznaczenie, że na potrzeby zbudowania aplikacji wprowadziliśmy losowość położenia restauracji w obrębie dzielnicy w której restauracja się znajduje. W pracach nad rozwojem aplikacji potrzebne byłoby uzyskanie dokładnych </a:t>
            </a:r>
            <a:r>
              <a:rPr lang="pl-PL" dirty="0" err="1"/>
              <a:t>koordynatów</a:t>
            </a:r>
            <a:r>
              <a:rPr lang="pl-PL" dirty="0"/>
              <a:t> geograficznych każdej restauracji ze zbiory danych</a:t>
            </a:r>
          </a:p>
          <a:p>
            <a:endParaRPr lang="pl-PL" dirty="0"/>
          </a:p>
          <a:p>
            <a:r>
              <a:rPr lang="pl-PL" dirty="0"/>
              <a:t>Rozbudowując </a:t>
            </a:r>
            <a:r>
              <a:rPr lang="pl-PL" dirty="0" err="1"/>
              <a:t>aplikaje</a:t>
            </a:r>
            <a:r>
              <a:rPr lang="pl-PL" dirty="0"/>
              <a:t> warto byłoby wskazać użytkownikowi sposób dojścia z uwzględnieniem mapy ulic na podobnej zasadzie jak działa </a:t>
            </a:r>
            <a:r>
              <a:rPr lang="pl-PL" dirty="0" err="1"/>
              <a:t>google</a:t>
            </a:r>
            <a:r>
              <a:rPr lang="pl-PL" dirty="0"/>
              <a:t> </a:t>
            </a:r>
            <a:r>
              <a:rPr lang="pl-PL" dirty="0" err="1"/>
              <a:t>maps</a:t>
            </a:r>
            <a:endParaRPr lang="pl-PL" dirty="0"/>
          </a:p>
          <a:p>
            <a:endParaRPr lang="pl-PL" dirty="0"/>
          </a:p>
          <a:p>
            <a:r>
              <a:rPr lang="pl-PL" dirty="0"/>
              <a:t>Dodatkowo – warto </a:t>
            </a:r>
            <a:r>
              <a:rPr lang="pl-PL" dirty="0" err="1"/>
              <a:t>zastawowić</a:t>
            </a:r>
            <a:r>
              <a:rPr lang="pl-PL" dirty="0"/>
              <a:t> się nad </a:t>
            </a:r>
            <a:r>
              <a:rPr lang="pl-PL" dirty="0" err="1"/>
              <a:t>roszerzeniem</a:t>
            </a:r>
            <a:r>
              <a:rPr lang="pl-PL" dirty="0"/>
              <a:t> panelu wyboru użytkownika (np. o rodzaj restauracji), a także warto przeprowadzić test zachowania silnika rekomendacyjnego przy </a:t>
            </a:r>
            <a:r>
              <a:rPr lang="pl-PL" dirty="0" err="1"/>
              <a:t>standardyzacji</a:t>
            </a:r>
            <a:r>
              <a:rPr lang="pl-PL" dirty="0"/>
              <a:t> danych w miejsce użytej normalizacji min max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A6C7-CA9F-4B86-922A-8336D8F505FB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840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45044D-6F3B-83D0-34AF-2B8A50B61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26505B-B274-97C1-430D-398226A4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06E611-3839-9D7C-82E8-9734DD24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5B2187-9CF6-AB2E-FC22-B47F7CB0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AE71F6-DF45-2549-3785-A5E74F37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0D6206-1EC1-5AF5-A5B5-A281A7AB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113B58-80B2-25A7-8720-6A880A963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8B806B-1822-CABC-FAB5-EF8591F0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AD0D69-9802-2F88-80A1-203EF81D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63CCB1-4B94-1EE5-F7BB-1194F3E5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46AE651-ED0C-3ACC-C9FE-90B2723AD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E6B6974-5859-B1A9-E4EC-ACC8C8701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5A23FC-5BEF-15A6-EBAE-9C3BFD4C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9A903B-0372-6F3F-2530-26A169A2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6034E7-3A74-3FD8-87FF-5E6569E2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4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C6EBBB-1187-6F5B-B81F-C825AB63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024916-D059-298B-A347-338C8CC8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909597-8239-1B3F-5817-E7D97F9F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06FEF8-D7A7-7AF5-6ADF-7BF1CF1E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2672C9-D3B1-6E59-A5AF-BE749EC7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2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0CAC81-2568-1696-91FC-EE2C9101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1A4E07-BE89-BB19-1176-AECF066D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F4FC68-2778-43C3-FBCB-BFA4CF60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DD71FC-8A5A-5C08-4C9D-3E2424CA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FB7358-A912-FFEB-0B62-8F6B30C8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4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86A814-0B05-7042-70AE-8ACAFBE8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DF17A3-4735-C63A-D4F0-C785E77E3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7976D96-BCDC-80FA-D732-E26B93F5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E976DE-D3E2-AE5A-B942-6AEE2914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0B99339-65F9-F543-1FA6-9C9E9F0E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84B195-0185-531B-63CA-74FE0F02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0B1991-536C-C43A-9A46-B65D1D8B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C3B4E5-2A6A-6DEA-6112-D191D3BA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BA0CD8A-1DF8-EB68-9366-11902BF2E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33F5B62-7BF2-58D7-8330-6B37C77F0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5135932-7AA2-6483-EDF4-C2CD3F677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8FB964E-DEA4-00AB-CB2C-623E9CE2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3C12AFD-BE2B-4C4A-472F-4802673D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E2CDDD3-888A-D7CA-5204-766DF58C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0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DF35FE-1744-F074-1E7E-FDC4B0D0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8AD8922-EC32-1C8C-96D7-D23E23E1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73B90BE-47F1-ACCB-7FCE-0BC4817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2834C49-6064-5902-E27F-0BCBBD65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3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A74CDEE-C6D0-0EF0-4E80-7981BE3C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F47359C-A8CE-94D8-BDD2-ACB627B4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9C83859-10DF-2880-7BC5-500CEDF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25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0276B8-C4A3-E158-B840-F95EA1AC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9B8075-4D86-C19D-238C-EB6D6642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B168566-08B0-1201-6D7C-956A1F77D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D25B791-0C72-8C38-33FE-E2025D4F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B538C1-6542-46F8-E31E-7360BDCD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5CB708B-0302-3398-6EFF-EB8E53FF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48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F92E7-045D-5B76-326D-57958A1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AC194E-594B-BA97-0624-226AA51B9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7347E1B-2C8C-B448-0075-FD55B42EC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212F4B-9E02-8183-E04F-2EBFD9F7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7A39-E216-4683-A284-86E14D33AAA9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092EDEA-5F27-22FE-F9E5-D561C466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5EEA115-5620-6CD7-8013-A54D0038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9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2BA8756-A9D8-139F-4234-652706DF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A1C7BB-0DA0-A3A0-EBAC-3B81A7CA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A646AD-6FEF-BC0B-54CA-A70FC1490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7A39-E216-4683-A284-86E14D33AAA9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6717B6-BB07-48D2-043E-33205AEAE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3C3979-A04A-ABD0-56F8-FF94EAA55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0D42-9112-448E-BB11-BD4767DC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6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oshareacademy/jdszr8-ri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411239" y="887171"/>
            <a:ext cx="11070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latin typeface="Arial Black" panose="020B0A04020102020204" pitchFamily="34" charset="0"/>
                <a:cs typeface="Aharoni" panose="02010803020104030203" pitchFamily="2" charset="-79"/>
              </a:rPr>
              <a:t>Kontrola Jakości przy produkcji wina z wykorzystaniem ML</a:t>
            </a:r>
            <a:endParaRPr lang="en-GB" sz="4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D4D00BA-16DF-90EE-6CB2-9E1AAE56CB72}"/>
              </a:ext>
            </a:extLst>
          </p:cNvPr>
          <p:cNvSpPr txBox="1"/>
          <p:nvPr/>
        </p:nvSpPr>
        <p:spPr>
          <a:xfrm>
            <a:off x="2109278" y="2948441"/>
            <a:ext cx="79734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/>
              <a:t>Opracowane przez zespół </a:t>
            </a:r>
            <a:r>
              <a:rPr lang="pl-PL" sz="2800" b="1" dirty="0"/>
              <a:t>„RIVA”</a:t>
            </a:r>
          </a:p>
          <a:p>
            <a:pPr algn="ctr"/>
            <a:r>
              <a:rPr lang="pl-PL" sz="2800" dirty="0">
                <a:hlinkClick r:id="rId3"/>
              </a:rPr>
              <a:t>https://github.com/infoshareacademy/jdszr8-riva</a:t>
            </a:r>
            <a:endParaRPr lang="pl-PL" sz="2800" b="1" dirty="0"/>
          </a:p>
          <a:p>
            <a:pPr algn="ctr"/>
            <a:endParaRPr lang="pl-PL" sz="2800" dirty="0"/>
          </a:p>
          <a:p>
            <a:pPr algn="ctr"/>
            <a:r>
              <a:rPr lang="pl-PL" sz="2800" dirty="0">
                <a:solidFill>
                  <a:schemeClr val="bg1">
                    <a:lumMod val="65000"/>
                  </a:schemeClr>
                </a:solidFill>
              </a:rPr>
              <a:t>Data Science </a:t>
            </a:r>
            <a:r>
              <a:rPr lang="pl-PL" sz="2800" dirty="0" err="1">
                <a:solidFill>
                  <a:schemeClr val="bg1">
                    <a:lumMod val="65000"/>
                  </a:schemeClr>
                </a:solidFill>
              </a:rPr>
              <a:t>Bootcamp</a:t>
            </a:r>
            <a:r>
              <a:rPr lang="pl-PL" sz="2800" dirty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pl-PL" sz="2800" dirty="0" err="1">
                <a:solidFill>
                  <a:schemeClr val="bg1">
                    <a:lumMod val="65000"/>
                  </a:schemeClr>
                </a:solidFill>
              </a:rPr>
              <a:t>Infoshare</a:t>
            </a:r>
            <a:r>
              <a:rPr lang="pl-PL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l-PL" sz="2800" dirty="0" err="1">
                <a:solidFill>
                  <a:schemeClr val="bg1">
                    <a:lumMod val="65000"/>
                  </a:schemeClr>
                </a:solidFill>
              </a:rPr>
              <a:t>Academy</a:t>
            </a:r>
            <a:r>
              <a:rPr lang="pl-PL" sz="2800" dirty="0">
                <a:solidFill>
                  <a:schemeClr val="bg1">
                    <a:lumMod val="65000"/>
                  </a:schemeClr>
                </a:solidFill>
              </a:rPr>
              <a:t> 2023/02</a:t>
            </a:r>
          </a:p>
        </p:txBody>
      </p:sp>
    </p:spTree>
    <p:extLst>
      <p:ext uri="{BB962C8B-B14F-4D97-AF65-F5344CB8AC3E}">
        <p14:creationId xmlns:p14="http://schemas.microsoft.com/office/powerpoint/2010/main" val="416897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164425" y="103461"/>
            <a:ext cx="1153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Arial Black" panose="020B0A04020102020204" pitchFamily="34" charset="0"/>
                <a:cs typeface="Aharoni" panose="02010803020104030203" pitchFamily="2" charset="-79"/>
              </a:rPr>
              <a:t>Plan prezentacji</a:t>
            </a:r>
            <a:endParaRPr lang="en-GB" sz="3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pole tekstowe 1">
            <a:extLst>
              <a:ext uri="{FF2B5EF4-FFF2-40B4-BE49-F238E27FC236}">
                <a16:creationId xmlns:a16="http://schemas.microsoft.com/office/drawing/2014/main" id="{8604482D-B406-12FF-E89D-EA9CC408E6DF}"/>
              </a:ext>
            </a:extLst>
          </p:cNvPr>
          <p:cNvSpPr txBox="1"/>
          <p:nvPr/>
        </p:nvSpPr>
        <p:spPr>
          <a:xfrm>
            <a:off x="954134" y="1805944"/>
            <a:ext cx="81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400" b="1" dirty="0"/>
              <a:t>1.</a:t>
            </a:r>
          </a:p>
        </p:txBody>
      </p:sp>
      <p:sp>
        <p:nvSpPr>
          <p:cNvPr id="16" name="pole tekstowe 2">
            <a:extLst>
              <a:ext uri="{FF2B5EF4-FFF2-40B4-BE49-F238E27FC236}">
                <a16:creationId xmlns:a16="http://schemas.microsoft.com/office/drawing/2014/main" id="{E8F17C38-AEDF-6091-C0EC-0C5ED10FE704}"/>
              </a:ext>
            </a:extLst>
          </p:cNvPr>
          <p:cNvSpPr txBox="1"/>
          <p:nvPr/>
        </p:nvSpPr>
        <p:spPr>
          <a:xfrm>
            <a:off x="1768946" y="1885725"/>
            <a:ext cx="723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Przedstawienie zagadnienia</a:t>
            </a:r>
          </a:p>
        </p:txBody>
      </p:sp>
      <p:sp>
        <p:nvSpPr>
          <p:cNvPr id="17" name="pole tekstowe 3">
            <a:extLst>
              <a:ext uri="{FF2B5EF4-FFF2-40B4-BE49-F238E27FC236}">
                <a16:creationId xmlns:a16="http://schemas.microsoft.com/office/drawing/2014/main" id="{4E6E3480-17D6-27D2-71C1-B58EF8323CF6}"/>
              </a:ext>
            </a:extLst>
          </p:cNvPr>
          <p:cNvSpPr txBox="1"/>
          <p:nvPr/>
        </p:nvSpPr>
        <p:spPr>
          <a:xfrm>
            <a:off x="954134" y="2969841"/>
            <a:ext cx="81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400" b="1" dirty="0"/>
              <a:t>2.</a:t>
            </a:r>
          </a:p>
        </p:txBody>
      </p:sp>
      <p:sp>
        <p:nvSpPr>
          <p:cNvPr id="18" name="pole tekstowe 4">
            <a:extLst>
              <a:ext uri="{FF2B5EF4-FFF2-40B4-BE49-F238E27FC236}">
                <a16:creationId xmlns:a16="http://schemas.microsoft.com/office/drawing/2014/main" id="{4481BA86-9F36-2027-1A7D-D4BE105D5AD0}"/>
              </a:ext>
            </a:extLst>
          </p:cNvPr>
          <p:cNvSpPr txBox="1"/>
          <p:nvPr/>
        </p:nvSpPr>
        <p:spPr>
          <a:xfrm>
            <a:off x="1768945" y="4210659"/>
            <a:ext cx="723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Prezentacja aplikacji web-owej</a:t>
            </a:r>
          </a:p>
        </p:txBody>
      </p:sp>
      <p:sp>
        <p:nvSpPr>
          <p:cNvPr id="19" name="pole tekstowe 5">
            <a:extLst>
              <a:ext uri="{FF2B5EF4-FFF2-40B4-BE49-F238E27FC236}">
                <a16:creationId xmlns:a16="http://schemas.microsoft.com/office/drawing/2014/main" id="{C9B01D92-7C54-27DA-1488-E9843BD24E58}"/>
              </a:ext>
            </a:extLst>
          </p:cNvPr>
          <p:cNvSpPr txBox="1"/>
          <p:nvPr/>
        </p:nvSpPr>
        <p:spPr>
          <a:xfrm>
            <a:off x="954134" y="4114287"/>
            <a:ext cx="81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400" b="1" dirty="0"/>
              <a:t>3.</a:t>
            </a:r>
          </a:p>
        </p:txBody>
      </p:sp>
      <p:sp>
        <p:nvSpPr>
          <p:cNvPr id="20" name="pole tekstowe 6">
            <a:extLst>
              <a:ext uri="{FF2B5EF4-FFF2-40B4-BE49-F238E27FC236}">
                <a16:creationId xmlns:a16="http://schemas.microsoft.com/office/drawing/2014/main" id="{AAC5C980-D5A2-2370-ACAF-F79FB043F0FA}"/>
              </a:ext>
            </a:extLst>
          </p:cNvPr>
          <p:cNvSpPr txBox="1"/>
          <p:nvPr/>
        </p:nvSpPr>
        <p:spPr>
          <a:xfrm>
            <a:off x="1768946" y="3062173"/>
            <a:ext cx="8129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Ewaluacja i wybór modelu predykcyjnego</a:t>
            </a:r>
          </a:p>
        </p:txBody>
      </p:sp>
      <p:sp>
        <p:nvSpPr>
          <p:cNvPr id="3" name="pole tekstowe 4">
            <a:extLst>
              <a:ext uri="{FF2B5EF4-FFF2-40B4-BE49-F238E27FC236}">
                <a16:creationId xmlns:a16="http://schemas.microsoft.com/office/drawing/2014/main" id="{E6C10670-4334-6761-357E-BC6457274D1A}"/>
              </a:ext>
            </a:extLst>
          </p:cNvPr>
          <p:cNvSpPr txBox="1"/>
          <p:nvPr/>
        </p:nvSpPr>
        <p:spPr>
          <a:xfrm>
            <a:off x="1768945" y="5543811"/>
            <a:ext cx="723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Rekomendacje na przyszłość</a:t>
            </a:r>
          </a:p>
        </p:txBody>
      </p:sp>
      <p:sp>
        <p:nvSpPr>
          <p:cNvPr id="4" name="pole tekstowe 5">
            <a:extLst>
              <a:ext uri="{FF2B5EF4-FFF2-40B4-BE49-F238E27FC236}">
                <a16:creationId xmlns:a16="http://schemas.microsoft.com/office/drawing/2014/main" id="{7DE21051-059E-4A55-3471-1A03DA703D37}"/>
              </a:ext>
            </a:extLst>
          </p:cNvPr>
          <p:cNvSpPr txBox="1"/>
          <p:nvPr/>
        </p:nvSpPr>
        <p:spPr>
          <a:xfrm>
            <a:off x="954134" y="5447439"/>
            <a:ext cx="81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400" b="1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90869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164425" y="103461"/>
            <a:ext cx="1153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Arial Black" panose="020B0A04020102020204" pitchFamily="34" charset="0"/>
                <a:cs typeface="Aharoni" panose="02010803020104030203" pitchFamily="2" charset="-79"/>
              </a:rPr>
              <a:t>Kilka słów o zbiorze danych</a:t>
            </a:r>
            <a:endParaRPr lang="en-GB" sz="3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68EBFB3-7C71-6769-5936-B5DB6F65FA94}"/>
              </a:ext>
            </a:extLst>
          </p:cNvPr>
          <p:cNvSpPr txBox="1"/>
          <p:nvPr/>
        </p:nvSpPr>
        <p:spPr>
          <a:xfrm>
            <a:off x="760432" y="1453982"/>
            <a:ext cx="5630843" cy="102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1400" b="0" i="0" dirty="0">
                <a:effectLst/>
                <a:latin typeface="Arial" panose="020B0604020202020204" pitchFamily="34" charset="0"/>
              </a:rPr>
              <a:t>Zbiór danych pochodzi z 2009 roku z winiarni w Portugali, dotyczy wina czerwonego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1400" dirty="0">
                <a:latin typeface="Arial" panose="020B0604020202020204" pitchFamily="34" charset="0"/>
              </a:rPr>
              <a:t>Ilość próbek: 1359</a:t>
            </a:r>
            <a:endParaRPr lang="en-GB" sz="1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96368B1-4E07-4601-E9A5-E9265EF13E73}"/>
              </a:ext>
            </a:extLst>
          </p:cNvPr>
          <p:cNvSpPr txBox="1"/>
          <p:nvPr/>
        </p:nvSpPr>
        <p:spPr>
          <a:xfrm>
            <a:off x="164425" y="6385207"/>
            <a:ext cx="611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i="1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en-GB" sz="1400" i="1" dirty="0">
                <a:solidFill>
                  <a:schemeClr val="bg1">
                    <a:lumMod val="65000"/>
                  </a:schemeClr>
                </a:solidFill>
              </a:rPr>
              <a:t>https://www.kaggle.com/datasets/uciml/red-wine-quality-cortez-et-al-2009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9BDD98B-961E-4740-02C5-D5BB118AC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32" y="3142957"/>
            <a:ext cx="1034063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Fixed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acidity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. 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The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predominant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fixed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acids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in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wine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,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such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as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tartaric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,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succinic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,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citric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, and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malic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acids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Volatile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acidity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. 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The high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acetic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acid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present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in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wine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,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which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causes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an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unpleasant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vinegar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taste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Citric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acid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. 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A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weak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organic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acid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used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to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increase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the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freshness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and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flavor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of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wine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Residual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sugar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. 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The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amount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of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sugar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left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after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fermentation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Chlorides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. 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The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amount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of salt in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wine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. The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lower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chloride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rate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creates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better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quality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wines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Free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sulfur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dioxide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. 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SO2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is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used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for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preventing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wine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from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oxidation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and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microbial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spoilage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Total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sulfur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dioxide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. 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The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amount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of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free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and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bound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forms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of SO2.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Density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.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Depends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on the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alcohol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and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sugar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content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.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Better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wines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usually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have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lower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densities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pH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.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Used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to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check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the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level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of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acidity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or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alkalinity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of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wine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Sulfates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.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An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antibacterial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and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antioxidant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agent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added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 to </a:t>
            </a:r>
            <a:r>
              <a:rPr lang="pl-PL" altLang="pl-PL" sz="1400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wine</a:t>
            </a:r>
            <a:r>
              <a:rPr lang="pl-PL" altLang="pl-PL" sz="1400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Alcohol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inherit"/>
              </a:rPr>
              <a:t>. </a:t>
            </a:r>
            <a:r>
              <a:rPr kumimoji="0" lang="pl-PL" altLang="pl-PL" sz="1400" b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The </a:t>
            </a:r>
            <a:r>
              <a:rPr kumimoji="0" lang="pl-PL" altLang="pl-PL" sz="1400" b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percentage</a:t>
            </a:r>
            <a:r>
              <a:rPr kumimoji="0" lang="pl-PL" altLang="pl-PL" sz="1400" b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 of </a:t>
            </a:r>
            <a:r>
              <a:rPr kumimoji="0" lang="pl-PL" altLang="pl-PL" sz="1400" b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alcohol</a:t>
            </a:r>
            <a:r>
              <a:rPr kumimoji="0" lang="pl-PL" altLang="pl-PL" sz="1400" b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 in </a:t>
            </a:r>
            <a:r>
              <a:rPr kumimoji="0" lang="pl-PL" altLang="pl-PL" sz="1400" b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wine</a:t>
            </a:r>
            <a:r>
              <a:rPr kumimoji="0" lang="pl-PL" altLang="pl-PL" sz="1400" b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. A </a:t>
            </a:r>
            <a:r>
              <a:rPr kumimoji="0" lang="pl-PL" altLang="pl-PL" sz="1400" b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higher</a:t>
            </a:r>
            <a:r>
              <a:rPr kumimoji="0" lang="pl-PL" altLang="pl-PL" sz="1400" b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pl-PL" altLang="pl-PL" sz="1400" b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concentration</a:t>
            </a:r>
            <a:r>
              <a:rPr kumimoji="0" lang="pl-PL" altLang="pl-PL" sz="1400" b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pl-PL" altLang="pl-PL" sz="1400" b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leads</a:t>
            </a:r>
            <a:r>
              <a:rPr kumimoji="0" lang="pl-PL" altLang="pl-PL" sz="1400" b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 to </a:t>
            </a:r>
            <a:r>
              <a:rPr kumimoji="0" lang="pl-PL" altLang="pl-PL" sz="1400" b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better</a:t>
            </a:r>
            <a:r>
              <a:rPr kumimoji="0" lang="pl-PL" altLang="pl-PL" sz="1400" b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pl-PL" altLang="pl-PL" sz="1400" b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quality</a:t>
            </a:r>
            <a:r>
              <a:rPr kumimoji="0" lang="pl-PL" altLang="pl-PL" sz="1400" b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inherit"/>
              </a:rPr>
              <a:t>.</a:t>
            </a:r>
            <a:endParaRPr kumimoji="0" lang="pl-PL" altLang="pl-PL" sz="4000" b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Wykres 7">
            <a:extLst>
              <a:ext uri="{FF2B5EF4-FFF2-40B4-BE49-F238E27FC236}">
                <a16:creationId xmlns:a16="http://schemas.microsoft.com/office/drawing/2014/main" id="{98EBB88D-B78D-DCC5-11AE-5E46E2545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350140"/>
              </p:ext>
            </p:extLst>
          </p:nvPr>
        </p:nvGraphicFramePr>
        <p:xfrm>
          <a:off x="7925177" y="845336"/>
          <a:ext cx="3771900" cy="1765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pole tekstowe 22">
            <a:extLst>
              <a:ext uri="{FF2B5EF4-FFF2-40B4-BE49-F238E27FC236}">
                <a16:creationId xmlns:a16="http://schemas.microsoft.com/office/drawing/2014/main" id="{B52BEAA0-4902-6FEB-C5D9-E6E125A48C6A}"/>
              </a:ext>
            </a:extLst>
          </p:cNvPr>
          <p:cNvSpPr txBox="1"/>
          <p:nvPr/>
        </p:nvSpPr>
        <p:spPr>
          <a:xfrm>
            <a:off x="7844214" y="446995"/>
            <a:ext cx="3933825" cy="38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l-PL" sz="1400" b="1" dirty="0">
                <a:sym typeface="Wingdings" panose="05000000000000000000" pitchFamily="2" charset="2"/>
              </a:rPr>
              <a:t>Liczba próbek w ramach danej grupy jakościowej</a:t>
            </a:r>
            <a:endParaRPr lang="pl-PL" sz="1100" b="1" dirty="0"/>
          </a:p>
        </p:txBody>
      </p:sp>
      <p:sp>
        <p:nvSpPr>
          <p:cNvPr id="12" name="pole tekstowe 22">
            <a:extLst>
              <a:ext uri="{FF2B5EF4-FFF2-40B4-BE49-F238E27FC236}">
                <a16:creationId xmlns:a16="http://schemas.microsoft.com/office/drawing/2014/main" id="{23C79904-7E5E-D1AB-68D3-265B37769620}"/>
              </a:ext>
            </a:extLst>
          </p:cNvPr>
          <p:cNvSpPr txBox="1"/>
          <p:nvPr/>
        </p:nvSpPr>
        <p:spPr>
          <a:xfrm>
            <a:off x="164424" y="845336"/>
            <a:ext cx="4559975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800" b="1" dirty="0">
                <a:solidFill>
                  <a:srgbClr val="C00000"/>
                </a:solidFill>
              </a:rPr>
              <a:t>Informacje ogólne o danych*:</a:t>
            </a:r>
            <a:endParaRPr lang="pl-PL" sz="2000" b="1" dirty="0">
              <a:solidFill>
                <a:srgbClr val="C00000"/>
              </a:solidFill>
            </a:endParaRPr>
          </a:p>
        </p:txBody>
      </p:sp>
      <p:sp>
        <p:nvSpPr>
          <p:cNvPr id="13" name="pole tekstowe 22">
            <a:extLst>
              <a:ext uri="{FF2B5EF4-FFF2-40B4-BE49-F238E27FC236}">
                <a16:creationId xmlns:a16="http://schemas.microsoft.com/office/drawing/2014/main" id="{B51A0834-D3EA-463C-2298-673769F2062D}"/>
              </a:ext>
            </a:extLst>
          </p:cNvPr>
          <p:cNvSpPr txBox="1"/>
          <p:nvPr/>
        </p:nvSpPr>
        <p:spPr>
          <a:xfrm>
            <a:off x="164425" y="2417789"/>
            <a:ext cx="57887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800" b="1" dirty="0">
                <a:solidFill>
                  <a:srgbClr val="C00000"/>
                </a:solidFill>
              </a:rPr>
              <a:t>Informacje o cechach wina:</a:t>
            </a:r>
            <a:endParaRPr lang="pl-PL" sz="2000" b="1" dirty="0">
              <a:solidFill>
                <a:srgbClr val="C00000"/>
              </a:solidFill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7BA44CB2-D502-2419-B91F-01134AAFAAA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695575" y="1728321"/>
            <a:ext cx="5229602" cy="607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96E45E09-E979-DEA4-F0C3-F90B771CE70D}"/>
              </a:ext>
            </a:extLst>
          </p:cNvPr>
          <p:cNvSpPr txBox="1"/>
          <p:nvPr/>
        </p:nvSpPr>
        <p:spPr>
          <a:xfrm>
            <a:off x="7937202" y="2611306"/>
            <a:ext cx="3605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100" i="1" u="sng" dirty="0"/>
              <a:t>Legenda</a:t>
            </a:r>
            <a:r>
              <a:rPr lang="pl-PL" sz="1100" i="1" dirty="0"/>
              <a:t>: 0 – klasa najgorsza,  3 klasa najlepsza</a:t>
            </a:r>
            <a:endParaRPr lang="en-GB" sz="1100" i="1" dirty="0"/>
          </a:p>
        </p:txBody>
      </p:sp>
    </p:spTree>
    <p:extLst>
      <p:ext uri="{BB962C8B-B14F-4D97-AF65-F5344CB8AC3E}">
        <p14:creationId xmlns:p14="http://schemas.microsoft.com/office/powerpoint/2010/main" val="12625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12970A9B-5489-C06A-8652-3A0DE7F89AE6}"/>
              </a:ext>
            </a:extLst>
          </p:cNvPr>
          <p:cNvSpPr/>
          <p:nvPr/>
        </p:nvSpPr>
        <p:spPr>
          <a:xfrm>
            <a:off x="69850" y="103461"/>
            <a:ext cx="3397250" cy="564193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164424" y="103461"/>
            <a:ext cx="11786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Arial Black" panose="020B0A04020102020204" pitchFamily="34" charset="0"/>
                <a:cs typeface="Aharoni" panose="02010803020104030203" pitchFamily="2" charset="-79"/>
              </a:rPr>
              <a:t>Dobra reputacja = sprostanie oczekiwaniom klientów dużym wyzwaniem</a:t>
            </a:r>
            <a:endParaRPr lang="en-GB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B2611075-46D0-C127-4596-929644276E1A}"/>
              </a:ext>
            </a:extLst>
          </p:cNvPr>
          <p:cNvSpPr/>
          <p:nvPr/>
        </p:nvSpPr>
        <p:spPr>
          <a:xfrm>
            <a:off x="5664454" y="3655778"/>
            <a:ext cx="482321" cy="4220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A0F6DA48-567A-C158-CFEB-7FE2AEB9266E}"/>
              </a:ext>
            </a:extLst>
          </p:cNvPr>
          <p:cNvGraphicFramePr>
            <a:graphicFrameLocks noGrp="1"/>
          </p:cNvGraphicFramePr>
          <p:nvPr/>
        </p:nvGraphicFramePr>
        <p:xfrm>
          <a:off x="825124" y="1788615"/>
          <a:ext cx="4425072" cy="324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268">
                  <a:extLst>
                    <a:ext uri="{9D8B030D-6E8A-4147-A177-3AD203B41FA5}">
                      <a16:colId xmlns:a16="http://schemas.microsoft.com/office/drawing/2014/main" val="2758354036"/>
                    </a:ext>
                  </a:extLst>
                </a:gridCol>
                <a:gridCol w="1106268">
                  <a:extLst>
                    <a:ext uri="{9D8B030D-6E8A-4147-A177-3AD203B41FA5}">
                      <a16:colId xmlns:a16="http://schemas.microsoft.com/office/drawing/2014/main" val="833417635"/>
                    </a:ext>
                  </a:extLst>
                </a:gridCol>
                <a:gridCol w="1106268">
                  <a:extLst>
                    <a:ext uri="{9D8B030D-6E8A-4147-A177-3AD203B41FA5}">
                      <a16:colId xmlns:a16="http://schemas.microsoft.com/office/drawing/2014/main" val="4210782116"/>
                    </a:ext>
                  </a:extLst>
                </a:gridCol>
                <a:gridCol w="1106268">
                  <a:extLst>
                    <a:ext uri="{9D8B030D-6E8A-4147-A177-3AD203B41FA5}">
                      <a16:colId xmlns:a16="http://schemas.microsoft.com/office/drawing/2014/main" val="2797112301"/>
                    </a:ext>
                  </a:extLst>
                </a:gridCol>
              </a:tblGrid>
              <a:tr h="8114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49891"/>
                  </a:ext>
                </a:extLst>
              </a:tr>
              <a:tr h="8114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28419"/>
                  </a:ext>
                </a:extLst>
              </a:tr>
              <a:tr h="8114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91969"/>
                  </a:ext>
                </a:extLst>
              </a:tr>
              <a:tr h="8114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13514"/>
                  </a:ext>
                </a:extLst>
              </a:tr>
            </a:tbl>
          </a:graphicData>
        </a:graphic>
      </p:graphicFrame>
      <p:pic>
        <p:nvPicPr>
          <p:cNvPr id="14" name="Grafika 13" descr="Znacznik wyboru z wypełnieniem pełnym">
            <a:extLst>
              <a:ext uri="{FF2B5EF4-FFF2-40B4-BE49-F238E27FC236}">
                <a16:creationId xmlns:a16="http://schemas.microsoft.com/office/drawing/2014/main" id="{E49A1011-2304-D46E-FB44-BE910039B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688" y="1768033"/>
            <a:ext cx="804203" cy="804203"/>
          </a:xfrm>
          <a:prstGeom prst="rect">
            <a:avLst/>
          </a:prstGeom>
        </p:spPr>
      </p:pic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511CD36F-0C68-EA55-7ABA-B7C2F20FCDA0}"/>
              </a:ext>
            </a:extLst>
          </p:cNvPr>
          <p:cNvSpPr/>
          <p:nvPr/>
        </p:nvSpPr>
        <p:spPr>
          <a:xfrm>
            <a:off x="2052166" y="1803009"/>
            <a:ext cx="804204" cy="804203"/>
          </a:xfrm>
          <a:prstGeom prst="mathMultiply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3D447C86-D149-8019-0364-7C0F8C00F4DB}"/>
              </a:ext>
            </a:extLst>
          </p:cNvPr>
          <p:cNvSpPr/>
          <p:nvPr/>
        </p:nvSpPr>
        <p:spPr>
          <a:xfrm>
            <a:off x="3119660" y="1817235"/>
            <a:ext cx="804204" cy="804203"/>
          </a:xfrm>
          <a:prstGeom prst="mathMultiply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834E3E14-7891-A09D-D806-71B37652D3FF}"/>
              </a:ext>
            </a:extLst>
          </p:cNvPr>
          <p:cNvSpPr/>
          <p:nvPr/>
        </p:nvSpPr>
        <p:spPr>
          <a:xfrm>
            <a:off x="4252413" y="1817235"/>
            <a:ext cx="804204" cy="804203"/>
          </a:xfrm>
          <a:prstGeom prst="mathMultiply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76D0E01C-8785-2516-FA97-F74185E96F0D}"/>
              </a:ext>
            </a:extLst>
          </p:cNvPr>
          <p:cNvSpPr/>
          <p:nvPr/>
        </p:nvSpPr>
        <p:spPr>
          <a:xfrm>
            <a:off x="4252413" y="2547944"/>
            <a:ext cx="804204" cy="804203"/>
          </a:xfrm>
          <a:prstGeom prst="mathMultiply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C6383B-E429-952B-F92B-478C4FE1FF1A}"/>
              </a:ext>
            </a:extLst>
          </p:cNvPr>
          <p:cNvSpPr/>
          <p:nvPr/>
        </p:nvSpPr>
        <p:spPr>
          <a:xfrm>
            <a:off x="4270807" y="3435380"/>
            <a:ext cx="804204" cy="804203"/>
          </a:xfrm>
          <a:prstGeom prst="mathMultiply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ole tekstowe 22">
            <a:extLst>
              <a:ext uri="{FF2B5EF4-FFF2-40B4-BE49-F238E27FC236}">
                <a16:creationId xmlns:a16="http://schemas.microsoft.com/office/drawing/2014/main" id="{692D171D-0F34-C2DF-0C8B-67A809456219}"/>
              </a:ext>
            </a:extLst>
          </p:cNvPr>
          <p:cNvSpPr txBox="1"/>
          <p:nvPr/>
        </p:nvSpPr>
        <p:spPr>
          <a:xfrm>
            <a:off x="1576718" y="1016223"/>
            <a:ext cx="2741443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800" b="1" dirty="0"/>
              <a:t>Predykcja jakości</a:t>
            </a:r>
            <a:endParaRPr lang="pl-PL" sz="2000" b="1" dirty="0"/>
          </a:p>
        </p:txBody>
      </p:sp>
      <p:sp>
        <p:nvSpPr>
          <p:cNvPr id="33" name="pole tekstowe 22">
            <a:extLst>
              <a:ext uri="{FF2B5EF4-FFF2-40B4-BE49-F238E27FC236}">
                <a16:creationId xmlns:a16="http://schemas.microsoft.com/office/drawing/2014/main" id="{590D5DFF-79BD-627A-C453-1D57F4D991E1}"/>
              </a:ext>
            </a:extLst>
          </p:cNvPr>
          <p:cNvSpPr txBox="1"/>
          <p:nvPr/>
        </p:nvSpPr>
        <p:spPr>
          <a:xfrm rot="16200000">
            <a:off x="-1162298" y="3093075"/>
            <a:ext cx="303806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800" b="1" dirty="0"/>
              <a:t>Prawdziwa jakość</a:t>
            </a:r>
            <a:endParaRPr lang="pl-PL" sz="2000" b="1" dirty="0"/>
          </a:p>
        </p:txBody>
      </p:sp>
      <p:sp>
        <p:nvSpPr>
          <p:cNvPr id="34" name="pole tekstowe 1">
            <a:extLst>
              <a:ext uri="{FF2B5EF4-FFF2-40B4-BE49-F238E27FC236}">
                <a16:creationId xmlns:a16="http://schemas.microsoft.com/office/drawing/2014/main" id="{8BEB7B15-93C0-4DFF-C61F-DDE672C379B8}"/>
              </a:ext>
            </a:extLst>
          </p:cNvPr>
          <p:cNvSpPr txBox="1"/>
          <p:nvPr/>
        </p:nvSpPr>
        <p:spPr>
          <a:xfrm>
            <a:off x="5496451" y="1901159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6" name="pole tekstowe 22">
            <a:extLst>
              <a:ext uri="{FF2B5EF4-FFF2-40B4-BE49-F238E27FC236}">
                <a16:creationId xmlns:a16="http://schemas.microsoft.com/office/drawing/2014/main" id="{F88D3FF4-DC71-F821-0AC8-5900788B7416}"/>
              </a:ext>
            </a:extLst>
          </p:cNvPr>
          <p:cNvSpPr txBox="1"/>
          <p:nvPr/>
        </p:nvSpPr>
        <p:spPr>
          <a:xfrm>
            <a:off x="5562226" y="5843987"/>
            <a:ext cx="1229780" cy="6718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l-PL" sz="2800" dirty="0">
                <a:solidFill>
                  <a:schemeClr val="bg1">
                    <a:lumMod val="65000"/>
                  </a:schemeClr>
                </a:solidFill>
              </a:rPr>
              <a:t>Jakość</a:t>
            </a:r>
            <a:endParaRPr lang="pl-PL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pole tekstowe 1">
            <a:extLst>
              <a:ext uri="{FF2B5EF4-FFF2-40B4-BE49-F238E27FC236}">
                <a16:creationId xmlns:a16="http://schemas.microsoft.com/office/drawing/2014/main" id="{25158F7A-BBBC-6C74-AE4B-40ADB3EA2FA6}"/>
              </a:ext>
            </a:extLst>
          </p:cNvPr>
          <p:cNvSpPr txBox="1"/>
          <p:nvPr/>
        </p:nvSpPr>
        <p:spPr>
          <a:xfrm>
            <a:off x="5496451" y="2677867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39" name="pole tekstowe 1">
            <a:extLst>
              <a:ext uri="{FF2B5EF4-FFF2-40B4-BE49-F238E27FC236}">
                <a16:creationId xmlns:a16="http://schemas.microsoft.com/office/drawing/2014/main" id="{03F9AA4B-C728-7650-1EED-52AB7A0C0427}"/>
              </a:ext>
            </a:extLst>
          </p:cNvPr>
          <p:cNvSpPr txBox="1"/>
          <p:nvPr/>
        </p:nvSpPr>
        <p:spPr>
          <a:xfrm>
            <a:off x="5496451" y="3547923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0" name="pole tekstowe 1">
            <a:extLst>
              <a:ext uri="{FF2B5EF4-FFF2-40B4-BE49-F238E27FC236}">
                <a16:creationId xmlns:a16="http://schemas.microsoft.com/office/drawing/2014/main" id="{EEFFA73D-FD94-4774-5636-5CBA940B14C2}"/>
              </a:ext>
            </a:extLst>
          </p:cNvPr>
          <p:cNvSpPr txBox="1"/>
          <p:nvPr/>
        </p:nvSpPr>
        <p:spPr>
          <a:xfrm>
            <a:off x="5496451" y="4306619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41" name="pole tekstowe 1">
            <a:extLst>
              <a:ext uri="{FF2B5EF4-FFF2-40B4-BE49-F238E27FC236}">
                <a16:creationId xmlns:a16="http://schemas.microsoft.com/office/drawing/2014/main" id="{056ABC58-426B-67DC-E874-86824972EF07}"/>
              </a:ext>
            </a:extLst>
          </p:cNvPr>
          <p:cNvSpPr txBox="1"/>
          <p:nvPr/>
        </p:nvSpPr>
        <p:spPr>
          <a:xfrm>
            <a:off x="1215796" y="5151951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42" name="pole tekstowe 1">
            <a:extLst>
              <a:ext uri="{FF2B5EF4-FFF2-40B4-BE49-F238E27FC236}">
                <a16:creationId xmlns:a16="http://schemas.microsoft.com/office/drawing/2014/main" id="{7B7F59E4-F08D-A269-E16F-C2ECD380A551}"/>
              </a:ext>
            </a:extLst>
          </p:cNvPr>
          <p:cNvSpPr txBox="1"/>
          <p:nvPr/>
        </p:nvSpPr>
        <p:spPr>
          <a:xfrm>
            <a:off x="2223396" y="5151951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3" name="pole tekstowe 1">
            <a:extLst>
              <a:ext uri="{FF2B5EF4-FFF2-40B4-BE49-F238E27FC236}">
                <a16:creationId xmlns:a16="http://schemas.microsoft.com/office/drawing/2014/main" id="{18474B4B-037C-0F88-240E-F0BB737EDCF2}"/>
              </a:ext>
            </a:extLst>
          </p:cNvPr>
          <p:cNvSpPr txBox="1"/>
          <p:nvPr/>
        </p:nvSpPr>
        <p:spPr>
          <a:xfrm>
            <a:off x="3293331" y="5151951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4" name="pole tekstowe 1">
            <a:extLst>
              <a:ext uri="{FF2B5EF4-FFF2-40B4-BE49-F238E27FC236}">
                <a16:creationId xmlns:a16="http://schemas.microsoft.com/office/drawing/2014/main" id="{3F6C8CD6-9A19-2074-F2A6-27B23722EEA9}"/>
              </a:ext>
            </a:extLst>
          </p:cNvPr>
          <p:cNvSpPr txBox="1"/>
          <p:nvPr/>
        </p:nvSpPr>
        <p:spPr>
          <a:xfrm>
            <a:off x="4384522" y="5151951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C3216579-C125-9605-A096-289719B47C2E}"/>
              </a:ext>
            </a:extLst>
          </p:cNvPr>
          <p:cNvCxnSpPr>
            <a:cxnSpLocks/>
            <a:stCxn id="36" idx="1"/>
            <a:endCxn id="44" idx="3"/>
          </p:cNvCxnSpPr>
          <p:nvPr/>
        </p:nvCxnSpPr>
        <p:spPr>
          <a:xfrm flipH="1" flipV="1">
            <a:off x="4924507" y="5382784"/>
            <a:ext cx="637719" cy="7971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ECB2EC2D-6C2A-4595-3663-65D4D2646621}"/>
              </a:ext>
            </a:extLst>
          </p:cNvPr>
          <p:cNvCxnSpPr>
            <a:cxnSpLocks/>
            <a:stCxn id="36" idx="0"/>
            <a:endCxn id="40" idx="2"/>
          </p:cNvCxnSpPr>
          <p:nvPr/>
        </p:nvCxnSpPr>
        <p:spPr>
          <a:xfrm flipH="1" flipV="1">
            <a:off x="5766444" y="4768284"/>
            <a:ext cx="410672" cy="107570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2788EABC-B98F-6294-5C7B-F46B89874ABC}"/>
              </a:ext>
            </a:extLst>
          </p:cNvPr>
          <p:cNvSpPr/>
          <p:nvPr/>
        </p:nvSpPr>
        <p:spPr>
          <a:xfrm>
            <a:off x="1000563" y="1876503"/>
            <a:ext cx="4162040" cy="67144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22B8EBDC-35C1-DD12-8C45-A712CEB64D9C}"/>
              </a:ext>
            </a:extLst>
          </p:cNvPr>
          <p:cNvSpPr/>
          <p:nvPr/>
        </p:nvSpPr>
        <p:spPr>
          <a:xfrm>
            <a:off x="743796" y="1661545"/>
            <a:ext cx="1450979" cy="9685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ole tekstowe 22">
            <a:extLst>
              <a:ext uri="{FF2B5EF4-FFF2-40B4-BE49-F238E27FC236}">
                <a16:creationId xmlns:a16="http://schemas.microsoft.com/office/drawing/2014/main" id="{0144C896-2614-F9C4-7518-5DD01B99B4D6}"/>
              </a:ext>
            </a:extLst>
          </p:cNvPr>
          <p:cNvSpPr txBox="1"/>
          <p:nvPr/>
        </p:nvSpPr>
        <p:spPr>
          <a:xfrm>
            <a:off x="6792006" y="1788615"/>
            <a:ext cx="5158567" cy="457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000" dirty="0">
                <a:solidFill>
                  <a:srgbClr val="C00000"/>
                </a:solidFill>
              </a:rPr>
              <a:t>Diagnozujemy wina najsłabszej jakości (jakość 0) i je utylizujemy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000" dirty="0">
                <a:solidFill>
                  <a:srgbClr val="C00000"/>
                </a:solidFill>
              </a:rPr>
              <a:t>Nie dopuszczamy, aby wina standardowej jakości  (1 oraz 2) zostały sprzedawane jako wina najlepszej jakości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000" dirty="0">
                <a:solidFill>
                  <a:srgbClr val="C00000"/>
                </a:solidFill>
              </a:rPr>
              <a:t>Wina słabszej jakości przechodzące do win wyższej jakości nie spełniają oczekiwań kupujących i skutkują utratą reputacji. Nie można do tego dopuścić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l-PL" sz="1600" dirty="0">
              <a:solidFill>
                <a:srgbClr val="C00000"/>
              </a:solidFill>
            </a:endParaRPr>
          </a:p>
        </p:txBody>
      </p:sp>
      <p:sp>
        <p:nvSpPr>
          <p:cNvPr id="21" name="pole tekstowe 22">
            <a:extLst>
              <a:ext uri="{FF2B5EF4-FFF2-40B4-BE49-F238E27FC236}">
                <a16:creationId xmlns:a16="http://schemas.microsoft.com/office/drawing/2014/main" id="{B9B374DD-7857-A89C-5736-2564F2CD85C7}"/>
              </a:ext>
            </a:extLst>
          </p:cNvPr>
          <p:cNvSpPr txBox="1"/>
          <p:nvPr/>
        </p:nvSpPr>
        <p:spPr>
          <a:xfrm>
            <a:off x="6784842" y="1016223"/>
            <a:ext cx="2741443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800" b="1" dirty="0">
                <a:solidFill>
                  <a:srgbClr val="C00000"/>
                </a:solidFill>
              </a:rPr>
              <a:t>Komentarz:</a:t>
            </a:r>
            <a:endParaRPr lang="pl-PL" sz="2000" b="1" dirty="0">
              <a:solidFill>
                <a:srgbClr val="C00000"/>
              </a:solidFill>
            </a:endParaRPr>
          </a:p>
        </p:txBody>
      </p:sp>
      <p:pic>
        <p:nvPicPr>
          <p:cNvPr id="9" name="Grafika 8" descr="Znacznik wyboru z wypełnieniem pełnym">
            <a:extLst>
              <a:ext uri="{FF2B5EF4-FFF2-40B4-BE49-F238E27FC236}">
                <a16:creationId xmlns:a16="http://schemas.microsoft.com/office/drawing/2014/main" id="{04CE12D0-8850-0C28-0F6E-3F5C2B7B2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9808" y="2652640"/>
            <a:ext cx="804203" cy="804203"/>
          </a:xfrm>
          <a:prstGeom prst="rect">
            <a:avLst/>
          </a:prstGeom>
        </p:spPr>
      </p:pic>
      <p:pic>
        <p:nvPicPr>
          <p:cNvPr id="10" name="Grafika 9" descr="Znacznik wyboru z wypełnieniem pełnym">
            <a:extLst>
              <a:ext uri="{FF2B5EF4-FFF2-40B4-BE49-F238E27FC236}">
                <a16:creationId xmlns:a16="http://schemas.microsoft.com/office/drawing/2014/main" id="{E9507FAE-C8D3-993F-FAFB-FABBED5CA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7479" y="2652640"/>
            <a:ext cx="804203" cy="804203"/>
          </a:xfrm>
          <a:prstGeom prst="rect">
            <a:avLst/>
          </a:prstGeom>
        </p:spPr>
      </p:pic>
      <p:pic>
        <p:nvPicPr>
          <p:cNvPr id="12" name="Grafika 11" descr="Znacznik wyboru z wypełnieniem pełnym">
            <a:extLst>
              <a:ext uri="{FF2B5EF4-FFF2-40B4-BE49-F238E27FC236}">
                <a16:creationId xmlns:a16="http://schemas.microsoft.com/office/drawing/2014/main" id="{85FD95A2-E321-0E68-C9AF-A8AA9E4C8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7479" y="3429000"/>
            <a:ext cx="804203" cy="804203"/>
          </a:xfrm>
          <a:prstGeom prst="rect">
            <a:avLst/>
          </a:prstGeom>
        </p:spPr>
      </p:pic>
      <p:pic>
        <p:nvPicPr>
          <p:cNvPr id="13" name="Grafika 12" descr="Znacznik wyboru z wypełnieniem pełnym">
            <a:extLst>
              <a:ext uri="{FF2B5EF4-FFF2-40B4-BE49-F238E27FC236}">
                <a16:creationId xmlns:a16="http://schemas.microsoft.com/office/drawing/2014/main" id="{E2CCA0FE-5E36-0A8E-E21E-EB69338CC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1785" y="3429000"/>
            <a:ext cx="804203" cy="8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4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12970A9B-5489-C06A-8652-3A0DE7F89AE6}"/>
              </a:ext>
            </a:extLst>
          </p:cNvPr>
          <p:cNvSpPr/>
          <p:nvPr/>
        </p:nvSpPr>
        <p:spPr>
          <a:xfrm>
            <a:off x="69850" y="103461"/>
            <a:ext cx="2825640" cy="564193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164424" y="103461"/>
            <a:ext cx="11786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Arial Black" panose="020B0A04020102020204" pitchFamily="34" charset="0"/>
                <a:cs typeface="Aharoni" panose="02010803020104030203" pitchFamily="2" charset="-79"/>
              </a:rPr>
              <a:t>Duży zarobek = adekwatne ceny względem jakości wina pozwalają zwiększyć zyski</a:t>
            </a:r>
            <a:endParaRPr lang="en-GB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B2611075-46D0-C127-4596-929644276E1A}"/>
              </a:ext>
            </a:extLst>
          </p:cNvPr>
          <p:cNvSpPr/>
          <p:nvPr/>
        </p:nvSpPr>
        <p:spPr>
          <a:xfrm>
            <a:off x="5664454" y="3655778"/>
            <a:ext cx="482321" cy="4220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A0F6DA48-567A-C158-CFEB-7FE2AEB9266E}"/>
              </a:ext>
            </a:extLst>
          </p:cNvPr>
          <p:cNvGraphicFramePr>
            <a:graphicFrameLocks noGrp="1"/>
          </p:cNvGraphicFramePr>
          <p:nvPr/>
        </p:nvGraphicFramePr>
        <p:xfrm>
          <a:off x="825124" y="1788615"/>
          <a:ext cx="4425072" cy="324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268">
                  <a:extLst>
                    <a:ext uri="{9D8B030D-6E8A-4147-A177-3AD203B41FA5}">
                      <a16:colId xmlns:a16="http://schemas.microsoft.com/office/drawing/2014/main" val="2758354036"/>
                    </a:ext>
                  </a:extLst>
                </a:gridCol>
                <a:gridCol w="1106268">
                  <a:extLst>
                    <a:ext uri="{9D8B030D-6E8A-4147-A177-3AD203B41FA5}">
                      <a16:colId xmlns:a16="http://schemas.microsoft.com/office/drawing/2014/main" val="833417635"/>
                    </a:ext>
                  </a:extLst>
                </a:gridCol>
                <a:gridCol w="1106268">
                  <a:extLst>
                    <a:ext uri="{9D8B030D-6E8A-4147-A177-3AD203B41FA5}">
                      <a16:colId xmlns:a16="http://schemas.microsoft.com/office/drawing/2014/main" val="4210782116"/>
                    </a:ext>
                  </a:extLst>
                </a:gridCol>
                <a:gridCol w="1106268">
                  <a:extLst>
                    <a:ext uri="{9D8B030D-6E8A-4147-A177-3AD203B41FA5}">
                      <a16:colId xmlns:a16="http://schemas.microsoft.com/office/drawing/2014/main" val="2797112301"/>
                    </a:ext>
                  </a:extLst>
                </a:gridCol>
              </a:tblGrid>
              <a:tr h="8114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49891"/>
                  </a:ext>
                </a:extLst>
              </a:tr>
              <a:tr h="8114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28419"/>
                  </a:ext>
                </a:extLst>
              </a:tr>
              <a:tr h="8114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91969"/>
                  </a:ext>
                </a:extLst>
              </a:tr>
              <a:tr h="8114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13514"/>
                  </a:ext>
                </a:extLst>
              </a:tr>
            </a:tbl>
          </a:graphicData>
        </a:graphic>
      </p:graphicFrame>
      <p:pic>
        <p:nvPicPr>
          <p:cNvPr id="14" name="Grafika 13" descr="Znacznik wyboru z wypełnieniem pełnym">
            <a:extLst>
              <a:ext uri="{FF2B5EF4-FFF2-40B4-BE49-F238E27FC236}">
                <a16:creationId xmlns:a16="http://schemas.microsoft.com/office/drawing/2014/main" id="{E49A1011-2304-D46E-FB44-BE910039B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0808" y="4245108"/>
            <a:ext cx="804203" cy="804203"/>
          </a:xfrm>
          <a:prstGeom prst="rect">
            <a:avLst/>
          </a:prstGeom>
        </p:spPr>
      </p:pic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511CD36F-0C68-EA55-7ABA-B7C2F20FCDA0}"/>
              </a:ext>
            </a:extLst>
          </p:cNvPr>
          <p:cNvSpPr/>
          <p:nvPr/>
        </p:nvSpPr>
        <p:spPr>
          <a:xfrm>
            <a:off x="3159159" y="4226848"/>
            <a:ext cx="804204" cy="804203"/>
          </a:xfrm>
          <a:prstGeom prst="mathMultiply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3D447C86-D149-8019-0364-7C0F8C00F4DB}"/>
              </a:ext>
            </a:extLst>
          </p:cNvPr>
          <p:cNvSpPr/>
          <p:nvPr/>
        </p:nvSpPr>
        <p:spPr>
          <a:xfrm>
            <a:off x="2091286" y="4245107"/>
            <a:ext cx="804204" cy="804203"/>
          </a:xfrm>
          <a:prstGeom prst="mathMultiply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834E3E14-7891-A09D-D806-71B37652D3FF}"/>
              </a:ext>
            </a:extLst>
          </p:cNvPr>
          <p:cNvSpPr/>
          <p:nvPr/>
        </p:nvSpPr>
        <p:spPr>
          <a:xfrm>
            <a:off x="964133" y="4205611"/>
            <a:ext cx="804204" cy="804203"/>
          </a:xfrm>
          <a:prstGeom prst="mathMultiply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76D0E01C-8785-2516-FA97-F74185E96F0D}"/>
              </a:ext>
            </a:extLst>
          </p:cNvPr>
          <p:cNvSpPr/>
          <p:nvPr/>
        </p:nvSpPr>
        <p:spPr>
          <a:xfrm>
            <a:off x="964133" y="2634789"/>
            <a:ext cx="804204" cy="804203"/>
          </a:xfrm>
          <a:prstGeom prst="mathMultiply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C6383B-E429-952B-F92B-478C4FE1FF1A}"/>
              </a:ext>
            </a:extLst>
          </p:cNvPr>
          <p:cNvSpPr/>
          <p:nvPr/>
        </p:nvSpPr>
        <p:spPr>
          <a:xfrm>
            <a:off x="956331" y="3411415"/>
            <a:ext cx="804204" cy="804203"/>
          </a:xfrm>
          <a:prstGeom prst="mathMultiply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ole tekstowe 22">
            <a:extLst>
              <a:ext uri="{FF2B5EF4-FFF2-40B4-BE49-F238E27FC236}">
                <a16:creationId xmlns:a16="http://schemas.microsoft.com/office/drawing/2014/main" id="{692D171D-0F34-C2DF-0C8B-67A809456219}"/>
              </a:ext>
            </a:extLst>
          </p:cNvPr>
          <p:cNvSpPr txBox="1"/>
          <p:nvPr/>
        </p:nvSpPr>
        <p:spPr>
          <a:xfrm>
            <a:off x="1576718" y="1016223"/>
            <a:ext cx="2741443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800" b="1" dirty="0"/>
              <a:t>Predykcja jakości</a:t>
            </a:r>
            <a:endParaRPr lang="pl-PL" sz="2000" b="1" dirty="0"/>
          </a:p>
        </p:txBody>
      </p:sp>
      <p:sp>
        <p:nvSpPr>
          <p:cNvPr id="33" name="pole tekstowe 22">
            <a:extLst>
              <a:ext uri="{FF2B5EF4-FFF2-40B4-BE49-F238E27FC236}">
                <a16:creationId xmlns:a16="http://schemas.microsoft.com/office/drawing/2014/main" id="{590D5DFF-79BD-627A-C453-1D57F4D991E1}"/>
              </a:ext>
            </a:extLst>
          </p:cNvPr>
          <p:cNvSpPr txBox="1"/>
          <p:nvPr/>
        </p:nvSpPr>
        <p:spPr>
          <a:xfrm rot="16200000">
            <a:off x="-1162298" y="3093075"/>
            <a:ext cx="303806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800" b="1" dirty="0"/>
              <a:t>Prawdziwa jakość</a:t>
            </a:r>
            <a:endParaRPr lang="pl-PL" sz="2000" b="1" dirty="0"/>
          </a:p>
        </p:txBody>
      </p:sp>
      <p:sp>
        <p:nvSpPr>
          <p:cNvPr id="34" name="pole tekstowe 1">
            <a:extLst>
              <a:ext uri="{FF2B5EF4-FFF2-40B4-BE49-F238E27FC236}">
                <a16:creationId xmlns:a16="http://schemas.microsoft.com/office/drawing/2014/main" id="{8BEB7B15-93C0-4DFF-C61F-DDE672C379B8}"/>
              </a:ext>
            </a:extLst>
          </p:cNvPr>
          <p:cNvSpPr txBox="1"/>
          <p:nvPr/>
        </p:nvSpPr>
        <p:spPr>
          <a:xfrm>
            <a:off x="5496451" y="1901159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6" name="pole tekstowe 22">
            <a:extLst>
              <a:ext uri="{FF2B5EF4-FFF2-40B4-BE49-F238E27FC236}">
                <a16:creationId xmlns:a16="http://schemas.microsoft.com/office/drawing/2014/main" id="{F88D3FF4-DC71-F821-0AC8-5900788B7416}"/>
              </a:ext>
            </a:extLst>
          </p:cNvPr>
          <p:cNvSpPr txBox="1"/>
          <p:nvPr/>
        </p:nvSpPr>
        <p:spPr>
          <a:xfrm>
            <a:off x="5562226" y="5843987"/>
            <a:ext cx="1229780" cy="6718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l-PL" sz="2800" dirty="0">
                <a:solidFill>
                  <a:schemeClr val="bg1">
                    <a:lumMod val="65000"/>
                  </a:schemeClr>
                </a:solidFill>
              </a:rPr>
              <a:t>Jakość</a:t>
            </a:r>
            <a:endParaRPr lang="pl-PL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pole tekstowe 1">
            <a:extLst>
              <a:ext uri="{FF2B5EF4-FFF2-40B4-BE49-F238E27FC236}">
                <a16:creationId xmlns:a16="http://schemas.microsoft.com/office/drawing/2014/main" id="{25158F7A-BBBC-6C74-AE4B-40ADB3EA2FA6}"/>
              </a:ext>
            </a:extLst>
          </p:cNvPr>
          <p:cNvSpPr txBox="1"/>
          <p:nvPr/>
        </p:nvSpPr>
        <p:spPr>
          <a:xfrm>
            <a:off x="5496451" y="2677867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39" name="pole tekstowe 1">
            <a:extLst>
              <a:ext uri="{FF2B5EF4-FFF2-40B4-BE49-F238E27FC236}">
                <a16:creationId xmlns:a16="http://schemas.microsoft.com/office/drawing/2014/main" id="{03F9AA4B-C728-7650-1EED-52AB7A0C0427}"/>
              </a:ext>
            </a:extLst>
          </p:cNvPr>
          <p:cNvSpPr txBox="1"/>
          <p:nvPr/>
        </p:nvSpPr>
        <p:spPr>
          <a:xfrm>
            <a:off x="5496451" y="3547923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0" name="pole tekstowe 1">
            <a:extLst>
              <a:ext uri="{FF2B5EF4-FFF2-40B4-BE49-F238E27FC236}">
                <a16:creationId xmlns:a16="http://schemas.microsoft.com/office/drawing/2014/main" id="{EEFFA73D-FD94-4774-5636-5CBA940B14C2}"/>
              </a:ext>
            </a:extLst>
          </p:cNvPr>
          <p:cNvSpPr txBox="1"/>
          <p:nvPr/>
        </p:nvSpPr>
        <p:spPr>
          <a:xfrm>
            <a:off x="5496451" y="4306619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41" name="pole tekstowe 1">
            <a:extLst>
              <a:ext uri="{FF2B5EF4-FFF2-40B4-BE49-F238E27FC236}">
                <a16:creationId xmlns:a16="http://schemas.microsoft.com/office/drawing/2014/main" id="{056ABC58-426B-67DC-E874-86824972EF07}"/>
              </a:ext>
            </a:extLst>
          </p:cNvPr>
          <p:cNvSpPr txBox="1"/>
          <p:nvPr/>
        </p:nvSpPr>
        <p:spPr>
          <a:xfrm>
            <a:off x="1215796" y="5151951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42" name="pole tekstowe 1">
            <a:extLst>
              <a:ext uri="{FF2B5EF4-FFF2-40B4-BE49-F238E27FC236}">
                <a16:creationId xmlns:a16="http://schemas.microsoft.com/office/drawing/2014/main" id="{7B7F59E4-F08D-A269-E16F-C2ECD380A551}"/>
              </a:ext>
            </a:extLst>
          </p:cNvPr>
          <p:cNvSpPr txBox="1"/>
          <p:nvPr/>
        </p:nvSpPr>
        <p:spPr>
          <a:xfrm>
            <a:off x="2223396" y="5151951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3" name="pole tekstowe 1">
            <a:extLst>
              <a:ext uri="{FF2B5EF4-FFF2-40B4-BE49-F238E27FC236}">
                <a16:creationId xmlns:a16="http://schemas.microsoft.com/office/drawing/2014/main" id="{18474B4B-037C-0F88-240E-F0BB737EDCF2}"/>
              </a:ext>
            </a:extLst>
          </p:cNvPr>
          <p:cNvSpPr txBox="1"/>
          <p:nvPr/>
        </p:nvSpPr>
        <p:spPr>
          <a:xfrm>
            <a:off x="3293331" y="5151951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4" name="pole tekstowe 1">
            <a:extLst>
              <a:ext uri="{FF2B5EF4-FFF2-40B4-BE49-F238E27FC236}">
                <a16:creationId xmlns:a16="http://schemas.microsoft.com/office/drawing/2014/main" id="{3F6C8CD6-9A19-2074-F2A6-27B23722EEA9}"/>
              </a:ext>
            </a:extLst>
          </p:cNvPr>
          <p:cNvSpPr txBox="1"/>
          <p:nvPr/>
        </p:nvSpPr>
        <p:spPr>
          <a:xfrm>
            <a:off x="4384522" y="5151951"/>
            <a:ext cx="5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C3216579-C125-9605-A096-289719B47C2E}"/>
              </a:ext>
            </a:extLst>
          </p:cNvPr>
          <p:cNvCxnSpPr>
            <a:cxnSpLocks/>
            <a:stCxn id="36" idx="1"/>
            <a:endCxn id="44" idx="3"/>
          </p:cNvCxnSpPr>
          <p:nvPr/>
        </p:nvCxnSpPr>
        <p:spPr>
          <a:xfrm flipH="1" flipV="1">
            <a:off x="4924507" y="5382784"/>
            <a:ext cx="637719" cy="7971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ECB2EC2D-6C2A-4595-3663-65D4D2646621}"/>
              </a:ext>
            </a:extLst>
          </p:cNvPr>
          <p:cNvCxnSpPr>
            <a:cxnSpLocks/>
            <a:stCxn id="36" idx="0"/>
            <a:endCxn id="40" idx="2"/>
          </p:cNvCxnSpPr>
          <p:nvPr/>
        </p:nvCxnSpPr>
        <p:spPr>
          <a:xfrm flipH="1" flipV="1">
            <a:off x="5766444" y="4768284"/>
            <a:ext cx="410672" cy="107570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2788EABC-B98F-6294-5C7B-F46B89874ABC}"/>
              </a:ext>
            </a:extLst>
          </p:cNvPr>
          <p:cNvSpPr/>
          <p:nvPr/>
        </p:nvSpPr>
        <p:spPr>
          <a:xfrm>
            <a:off x="946297" y="4266485"/>
            <a:ext cx="4162040" cy="67144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22B8EBDC-35C1-DD12-8C45-A712CEB64D9C}"/>
              </a:ext>
            </a:extLst>
          </p:cNvPr>
          <p:cNvSpPr/>
          <p:nvPr/>
        </p:nvSpPr>
        <p:spPr>
          <a:xfrm>
            <a:off x="3993881" y="4152603"/>
            <a:ext cx="1450979" cy="9685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ole tekstowe 22">
            <a:extLst>
              <a:ext uri="{FF2B5EF4-FFF2-40B4-BE49-F238E27FC236}">
                <a16:creationId xmlns:a16="http://schemas.microsoft.com/office/drawing/2014/main" id="{0144C896-2614-F9C4-7518-5DD01B99B4D6}"/>
              </a:ext>
            </a:extLst>
          </p:cNvPr>
          <p:cNvSpPr txBox="1"/>
          <p:nvPr/>
        </p:nvSpPr>
        <p:spPr>
          <a:xfrm>
            <a:off x="6792006" y="1788615"/>
            <a:ext cx="5158567" cy="457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000" dirty="0">
                <a:solidFill>
                  <a:srgbClr val="C00000"/>
                </a:solidFill>
              </a:rPr>
              <a:t>Diagnozujemy wina najlepszej jakości (3) i sprzedajemy je po wyższych cenach (wzrost masy marży)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000" dirty="0">
                <a:solidFill>
                  <a:srgbClr val="C00000"/>
                </a:solidFill>
              </a:rPr>
              <a:t>Nie dopuszczamy, aby wina standardowej jakości  (1 oraz 2) zostały zutylizowane jako wina najgorszej jakości (nie dopuszczamy do utraty marży  </a:t>
            </a:r>
            <a:r>
              <a:rPr lang="pl-PL" sz="2000" dirty="0">
                <a:solidFill>
                  <a:srgbClr val="C00000"/>
                </a:solidFill>
                <a:sym typeface="Wingdings" panose="05000000000000000000" pitchFamily="2" charset="2"/>
              </a:rPr>
              <a:t>&lt;-&gt; wzrost masy marży</a:t>
            </a:r>
            <a:r>
              <a:rPr lang="pl-PL" sz="2000" dirty="0">
                <a:solidFill>
                  <a:srgbClr val="C00000"/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000" dirty="0">
                <a:solidFill>
                  <a:srgbClr val="C00000"/>
                </a:solidFill>
              </a:rPr>
              <a:t>Oba działania spowodują wzrost masy marży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l-PL" sz="1600" dirty="0">
              <a:solidFill>
                <a:srgbClr val="C00000"/>
              </a:solidFill>
            </a:endParaRPr>
          </a:p>
        </p:txBody>
      </p:sp>
      <p:sp>
        <p:nvSpPr>
          <p:cNvPr id="21" name="pole tekstowe 22">
            <a:extLst>
              <a:ext uri="{FF2B5EF4-FFF2-40B4-BE49-F238E27FC236}">
                <a16:creationId xmlns:a16="http://schemas.microsoft.com/office/drawing/2014/main" id="{B9B374DD-7857-A89C-5736-2564F2CD85C7}"/>
              </a:ext>
            </a:extLst>
          </p:cNvPr>
          <p:cNvSpPr txBox="1"/>
          <p:nvPr/>
        </p:nvSpPr>
        <p:spPr>
          <a:xfrm>
            <a:off x="6784842" y="1016223"/>
            <a:ext cx="2741443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800" b="1" dirty="0">
                <a:solidFill>
                  <a:srgbClr val="C00000"/>
                </a:solidFill>
              </a:rPr>
              <a:t>Komentarz:</a:t>
            </a:r>
            <a:endParaRPr lang="pl-PL" sz="2000" b="1" dirty="0">
              <a:solidFill>
                <a:srgbClr val="C00000"/>
              </a:solidFill>
            </a:endParaRPr>
          </a:p>
        </p:txBody>
      </p:sp>
      <p:pic>
        <p:nvPicPr>
          <p:cNvPr id="9" name="Grafika 8" descr="Znacznik wyboru z wypełnieniem pełnym">
            <a:extLst>
              <a:ext uri="{FF2B5EF4-FFF2-40B4-BE49-F238E27FC236}">
                <a16:creationId xmlns:a16="http://schemas.microsoft.com/office/drawing/2014/main" id="{5ECCBAB4-FD89-292E-79FD-34CDD2EB8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9808" y="2652640"/>
            <a:ext cx="804203" cy="804203"/>
          </a:xfrm>
          <a:prstGeom prst="rect">
            <a:avLst/>
          </a:prstGeom>
        </p:spPr>
      </p:pic>
      <p:pic>
        <p:nvPicPr>
          <p:cNvPr id="10" name="Grafika 9" descr="Znacznik wyboru z wypełnieniem pełnym">
            <a:extLst>
              <a:ext uri="{FF2B5EF4-FFF2-40B4-BE49-F238E27FC236}">
                <a16:creationId xmlns:a16="http://schemas.microsoft.com/office/drawing/2014/main" id="{42A98114-DD77-0644-621A-78E259B1C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7479" y="2652640"/>
            <a:ext cx="804203" cy="804203"/>
          </a:xfrm>
          <a:prstGeom prst="rect">
            <a:avLst/>
          </a:prstGeom>
        </p:spPr>
      </p:pic>
      <p:pic>
        <p:nvPicPr>
          <p:cNvPr id="12" name="Grafika 11" descr="Znacznik wyboru z wypełnieniem pełnym">
            <a:extLst>
              <a:ext uri="{FF2B5EF4-FFF2-40B4-BE49-F238E27FC236}">
                <a16:creationId xmlns:a16="http://schemas.microsoft.com/office/drawing/2014/main" id="{E30944BD-8D78-C57F-55DC-B608CA4F1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7479" y="3429000"/>
            <a:ext cx="804203" cy="804203"/>
          </a:xfrm>
          <a:prstGeom prst="rect">
            <a:avLst/>
          </a:prstGeom>
        </p:spPr>
      </p:pic>
      <p:pic>
        <p:nvPicPr>
          <p:cNvPr id="13" name="Grafika 12" descr="Znacznik wyboru z wypełnieniem pełnym">
            <a:extLst>
              <a:ext uri="{FF2B5EF4-FFF2-40B4-BE49-F238E27FC236}">
                <a16:creationId xmlns:a16="http://schemas.microsoft.com/office/drawing/2014/main" id="{E50FFF23-A0AD-2F48-D928-9EF217A8F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1785" y="3429000"/>
            <a:ext cx="804203" cy="8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7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164424" y="103461"/>
            <a:ext cx="1178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Arial Black" panose="020B0A04020102020204" pitchFamily="34" charset="0"/>
                <a:cs typeface="Aharoni" panose="02010803020104030203" pitchFamily="2" charset="-79"/>
              </a:rPr>
              <a:t>Wybór modelu – metryka szyta na miarę </a:t>
            </a:r>
            <a:endParaRPr lang="en-GB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81" name="Grupa 80">
            <a:extLst>
              <a:ext uri="{FF2B5EF4-FFF2-40B4-BE49-F238E27FC236}">
                <a16:creationId xmlns:a16="http://schemas.microsoft.com/office/drawing/2014/main" id="{E38A0538-963C-3F4F-7169-78C9D3FE57C8}"/>
              </a:ext>
            </a:extLst>
          </p:cNvPr>
          <p:cNvGrpSpPr/>
          <p:nvPr/>
        </p:nvGrpSpPr>
        <p:grpSpPr>
          <a:xfrm>
            <a:off x="865153" y="1188991"/>
            <a:ext cx="543375" cy="1510589"/>
            <a:chOff x="242853" y="1493791"/>
            <a:chExt cx="543375" cy="1510589"/>
          </a:xfrm>
        </p:grpSpPr>
        <p:sp>
          <p:nvSpPr>
            <p:cNvPr id="28" name="pole tekstowe 1">
              <a:extLst>
                <a:ext uri="{FF2B5EF4-FFF2-40B4-BE49-F238E27FC236}">
                  <a16:creationId xmlns:a16="http://schemas.microsoft.com/office/drawing/2014/main" id="{A1E5ECF7-F0B1-4BE6-C7DF-4CE7B7D6A496}"/>
                </a:ext>
              </a:extLst>
            </p:cNvPr>
            <p:cNvSpPr txBox="1"/>
            <p:nvPr/>
          </p:nvSpPr>
          <p:spPr>
            <a:xfrm>
              <a:off x="242854" y="1493791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</a:p>
          </p:txBody>
        </p:sp>
        <p:sp>
          <p:nvSpPr>
            <p:cNvPr id="29" name="pole tekstowe 1">
              <a:extLst>
                <a:ext uri="{FF2B5EF4-FFF2-40B4-BE49-F238E27FC236}">
                  <a16:creationId xmlns:a16="http://schemas.microsoft.com/office/drawing/2014/main" id="{C5EB55F2-FF5C-E91C-354F-29DDAB3EB12A}"/>
                </a:ext>
              </a:extLst>
            </p:cNvPr>
            <p:cNvSpPr txBox="1"/>
            <p:nvPr/>
          </p:nvSpPr>
          <p:spPr>
            <a:xfrm>
              <a:off x="242854" y="1884469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30" name="pole tekstowe 1">
              <a:extLst>
                <a:ext uri="{FF2B5EF4-FFF2-40B4-BE49-F238E27FC236}">
                  <a16:creationId xmlns:a16="http://schemas.microsoft.com/office/drawing/2014/main" id="{5B1A7DD9-717E-E1C8-0D00-A012B006CC97}"/>
                </a:ext>
              </a:extLst>
            </p:cNvPr>
            <p:cNvSpPr txBox="1"/>
            <p:nvPr/>
          </p:nvSpPr>
          <p:spPr>
            <a:xfrm>
              <a:off x="242854" y="2275147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31" name="pole tekstowe 1">
              <a:extLst>
                <a:ext uri="{FF2B5EF4-FFF2-40B4-BE49-F238E27FC236}">
                  <a16:creationId xmlns:a16="http://schemas.microsoft.com/office/drawing/2014/main" id="{A575E157-386E-42C4-9C13-9B79FADE2942}"/>
                </a:ext>
              </a:extLst>
            </p:cNvPr>
            <p:cNvSpPr txBox="1"/>
            <p:nvPr/>
          </p:nvSpPr>
          <p:spPr>
            <a:xfrm>
              <a:off x="242853" y="2665826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80" name="Grupa 79">
            <a:extLst>
              <a:ext uri="{FF2B5EF4-FFF2-40B4-BE49-F238E27FC236}">
                <a16:creationId xmlns:a16="http://schemas.microsoft.com/office/drawing/2014/main" id="{DF0537AE-9F85-311E-1CEC-057FEDB15BF2}"/>
              </a:ext>
            </a:extLst>
          </p:cNvPr>
          <p:cNvGrpSpPr/>
          <p:nvPr/>
        </p:nvGrpSpPr>
        <p:grpSpPr>
          <a:xfrm>
            <a:off x="1408527" y="2806122"/>
            <a:ext cx="2173496" cy="338554"/>
            <a:chOff x="786227" y="3110922"/>
            <a:chExt cx="2173496" cy="338554"/>
          </a:xfrm>
        </p:grpSpPr>
        <p:sp>
          <p:nvSpPr>
            <p:cNvPr id="35" name="pole tekstowe 1">
              <a:extLst>
                <a:ext uri="{FF2B5EF4-FFF2-40B4-BE49-F238E27FC236}">
                  <a16:creationId xmlns:a16="http://schemas.microsoft.com/office/drawing/2014/main" id="{17E1C805-A29D-4F46-7C17-58F832E8848B}"/>
                </a:ext>
              </a:extLst>
            </p:cNvPr>
            <p:cNvSpPr txBox="1"/>
            <p:nvPr/>
          </p:nvSpPr>
          <p:spPr>
            <a:xfrm>
              <a:off x="786227" y="3110922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</a:p>
          </p:txBody>
        </p:sp>
        <p:sp>
          <p:nvSpPr>
            <p:cNvPr id="37" name="pole tekstowe 1">
              <a:extLst>
                <a:ext uri="{FF2B5EF4-FFF2-40B4-BE49-F238E27FC236}">
                  <a16:creationId xmlns:a16="http://schemas.microsoft.com/office/drawing/2014/main" id="{3333CAF9-E736-0DCB-DAD7-93285E6C6BE5}"/>
                </a:ext>
              </a:extLst>
            </p:cNvPr>
            <p:cNvSpPr txBox="1"/>
            <p:nvPr/>
          </p:nvSpPr>
          <p:spPr>
            <a:xfrm>
              <a:off x="1329601" y="3110922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45" name="pole tekstowe 1">
              <a:extLst>
                <a:ext uri="{FF2B5EF4-FFF2-40B4-BE49-F238E27FC236}">
                  <a16:creationId xmlns:a16="http://schemas.microsoft.com/office/drawing/2014/main" id="{06339E3A-6BD1-20D6-56FF-3B2580E0B819}"/>
                </a:ext>
              </a:extLst>
            </p:cNvPr>
            <p:cNvSpPr txBox="1"/>
            <p:nvPr/>
          </p:nvSpPr>
          <p:spPr>
            <a:xfrm>
              <a:off x="1872975" y="3110922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47" name="pole tekstowe 1">
              <a:extLst>
                <a:ext uri="{FF2B5EF4-FFF2-40B4-BE49-F238E27FC236}">
                  <a16:creationId xmlns:a16="http://schemas.microsoft.com/office/drawing/2014/main" id="{5B22BBBC-2421-9217-6E1C-DFF54687D482}"/>
                </a:ext>
              </a:extLst>
            </p:cNvPr>
            <p:cNvSpPr txBox="1"/>
            <p:nvPr/>
          </p:nvSpPr>
          <p:spPr>
            <a:xfrm>
              <a:off x="2416349" y="3110922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79" name="Grupa 78">
            <a:extLst>
              <a:ext uri="{FF2B5EF4-FFF2-40B4-BE49-F238E27FC236}">
                <a16:creationId xmlns:a16="http://schemas.microsoft.com/office/drawing/2014/main" id="{AAA56296-7CBE-7001-074C-C00AC225DC1F}"/>
              </a:ext>
            </a:extLst>
          </p:cNvPr>
          <p:cNvGrpSpPr/>
          <p:nvPr/>
        </p:nvGrpSpPr>
        <p:grpSpPr>
          <a:xfrm>
            <a:off x="1429091" y="1126459"/>
            <a:ext cx="2248388" cy="1619084"/>
            <a:chOff x="806791" y="1431259"/>
            <a:chExt cx="2248388" cy="1619084"/>
          </a:xfrm>
        </p:grpSpPr>
        <p:pic>
          <p:nvPicPr>
            <p:cNvPr id="60" name="Obraz 59">
              <a:extLst>
                <a:ext uri="{FF2B5EF4-FFF2-40B4-BE49-F238E27FC236}">
                  <a16:creationId xmlns:a16="http://schemas.microsoft.com/office/drawing/2014/main" id="{3BD26ABF-1DF7-74A1-CE37-BA457E971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791" y="1431259"/>
              <a:ext cx="2248388" cy="1619084"/>
            </a:xfrm>
            <a:prstGeom prst="rect">
              <a:avLst/>
            </a:prstGeom>
          </p:spPr>
        </p:pic>
        <p:sp>
          <p:nvSpPr>
            <p:cNvPr id="58" name="Znak mnożenia 57">
              <a:extLst>
                <a:ext uri="{FF2B5EF4-FFF2-40B4-BE49-F238E27FC236}">
                  <a16:creationId xmlns:a16="http://schemas.microsoft.com/office/drawing/2014/main" id="{34ED0BF6-6861-A309-9C41-60340A7CDDB1}"/>
                </a:ext>
              </a:extLst>
            </p:cNvPr>
            <p:cNvSpPr/>
            <p:nvPr/>
          </p:nvSpPr>
          <p:spPr>
            <a:xfrm>
              <a:off x="806791" y="1462445"/>
              <a:ext cx="548525" cy="430479"/>
            </a:xfrm>
            <a:prstGeom prst="mathMultiply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a 77">
            <a:extLst>
              <a:ext uri="{FF2B5EF4-FFF2-40B4-BE49-F238E27FC236}">
                <a16:creationId xmlns:a16="http://schemas.microsoft.com/office/drawing/2014/main" id="{6CD8A236-3CA1-5FE7-D895-42AF894A845D}"/>
              </a:ext>
            </a:extLst>
          </p:cNvPr>
          <p:cNvGrpSpPr/>
          <p:nvPr/>
        </p:nvGrpSpPr>
        <p:grpSpPr>
          <a:xfrm>
            <a:off x="4604729" y="1126459"/>
            <a:ext cx="2248388" cy="1619084"/>
            <a:chOff x="3347429" y="1431259"/>
            <a:chExt cx="2248388" cy="1619084"/>
          </a:xfrm>
        </p:grpSpPr>
        <p:pic>
          <p:nvPicPr>
            <p:cNvPr id="62" name="Obraz 61">
              <a:extLst>
                <a:ext uri="{FF2B5EF4-FFF2-40B4-BE49-F238E27FC236}">
                  <a16:creationId xmlns:a16="http://schemas.microsoft.com/office/drawing/2014/main" id="{1CA19D90-C06A-77E9-D456-C78538D8E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7429" y="1431259"/>
              <a:ext cx="2248388" cy="1619084"/>
            </a:xfrm>
            <a:prstGeom prst="rect">
              <a:avLst/>
            </a:prstGeom>
          </p:spPr>
        </p:pic>
        <p:sp>
          <p:nvSpPr>
            <p:cNvPr id="63" name="Znak mnożenia 62">
              <a:extLst>
                <a:ext uri="{FF2B5EF4-FFF2-40B4-BE49-F238E27FC236}">
                  <a16:creationId xmlns:a16="http://schemas.microsoft.com/office/drawing/2014/main" id="{2FEC96EC-E97A-4ED4-BB3F-FCD286DC2C0F}"/>
                </a:ext>
              </a:extLst>
            </p:cNvPr>
            <p:cNvSpPr/>
            <p:nvPr/>
          </p:nvSpPr>
          <p:spPr>
            <a:xfrm>
              <a:off x="5011317" y="2619864"/>
              <a:ext cx="548525" cy="430479"/>
            </a:xfrm>
            <a:prstGeom prst="mathMultiply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upa 76">
            <a:extLst>
              <a:ext uri="{FF2B5EF4-FFF2-40B4-BE49-F238E27FC236}">
                <a16:creationId xmlns:a16="http://schemas.microsoft.com/office/drawing/2014/main" id="{4DB38526-BA11-98BF-5918-4797C3BBCE85}"/>
              </a:ext>
            </a:extLst>
          </p:cNvPr>
          <p:cNvGrpSpPr/>
          <p:nvPr/>
        </p:nvGrpSpPr>
        <p:grpSpPr>
          <a:xfrm>
            <a:off x="7938911" y="1126459"/>
            <a:ext cx="2248388" cy="1619084"/>
            <a:chOff x="6135511" y="1431259"/>
            <a:chExt cx="2248388" cy="1619084"/>
          </a:xfrm>
        </p:grpSpPr>
        <p:pic>
          <p:nvPicPr>
            <p:cNvPr id="64" name="Obraz 63">
              <a:extLst>
                <a:ext uri="{FF2B5EF4-FFF2-40B4-BE49-F238E27FC236}">
                  <a16:creationId xmlns:a16="http://schemas.microsoft.com/office/drawing/2014/main" id="{CB979713-0846-A8C7-6B22-62EE48DFA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5511" y="1431259"/>
              <a:ext cx="2248388" cy="1619084"/>
            </a:xfrm>
            <a:prstGeom prst="rect">
              <a:avLst/>
            </a:prstGeom>
          </p:spPr>
        </p:pic>
        <p:sp>
          <p:nvSpPr>
            <p:cNvPr id="17" name="Znak mnożenia 16">
              <a:extLst>
                <a:ext uri="{FF2B5EF4-FFF2-40B4-BE49-F238E27FC236}">
                  <a16:creationId xmlns:a16="http://schemas.microsoft.com/office/drawing/2014/main" id="{DB4BD3AC-E26B-23E6-9A13-0F3263E7565C}"/>
                </a:ext>
              </a:extLst>
            </p:cNvPr>
            <p:cNvSpPr/>
            <p:nvPr/>
          </p:nvSpPr>
          <p:spPr>
            <a:xfrm>
              <a:off x="6252219" y="1861608"/>
              <a:ext cx="440682" cy="398894"/>
            </a:xfrm>
            <a:prstGeom prst="mathMultiply">
              <a:avLst/>
            </a:prstGeom>
            <a:solidFill>
              <a:srgbClr val="FF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Znak mnożenia 66">
              <a:extLst>
                <a:ext uri="{FF2B5EF4-FFF2-40B4-BE49-F238E27FC236}">
                  <a16:creationId xmlns:a16="http://schemas.microsoft.com/office/drawing/2014/main" id="{850AB8B3-A25F-C4AB-5FF4-C1FDA79279F9}"/>
                </a:ext>
              </a:extLst>
            </p:cNvPr>
            <p:cNvSpPr/>
            <p:nvPr/>
          </p:nvSpPr>
          <p:spPr>
            <a:xfrm>
              <a:off x="6252219" y="2204834"/>
              <a:ext cx="440682" cy="398894"/>
            </a:xfrm>
            <a:prstGeom prst="mathMultiply">
              <a:avLst/>
            </a:prstGeom>
            <a:solidFill>
              <a:srgbClr val="FF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Znak mnożenia 67">
              <a:extLst>
                <a:ext uri="{FF2B5EF4-FFF2-40B4-BE49-F238E27FC236}">
                  <a16:creationId xmlns:a16="http://schemas.microsoft.com/office/drawing/2014/main" id="{556ABB8B-4958-39DF-118A-2FA6118D85D7}"/>
                </a:ext>
              </a:extLst>
            </p:cNvPr>
            <p:cNvSpPr/>
            <p:nvPr/>
          </p:nvSpPr>
          <p:spPr>
            <a:xfrm>
              <a:off x="6252219" y="2560988"/>
              <a:ext cx="440682" cy="398894"/>
            </a:xfrm>
            <a:prstGeom prst="mathMultiply">
              <a:avLst/>
            </a:prstGeom>
            <a:solidFill>
              <a:srgbClr val="FF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Znak mnożenia 68">
              <a:extLst>
                <a:ext uri="{FF2B5EF4-FFF2-40B4-BE49-F238E27FC236}">
                  <a16:creationId xmlns:a16="http://schemas.microsoft.com/office/drawing/2014/main" id="{5DFDA707-9E9C-EDA1-31E9-E78B9AD44607}"/>
                </a:ext>
              </a:extLst>
            </p:cNvPr>
            <p:cNvSpPr/>
            <p:nvPr/>
          </p:nvSpPr>
          <p:spPr>
            <a:xfrm>
              <a:off x="7814319" y="1493791"/>
              <a:ext cx="440682" cy="398894"/>
            </a:xfrm>
            <a:prstGeom prst="mathMultiply">
              <a:avLst/>
            </a:prstGeom>
            <a:solidFill>
              <a:srgbClr val="FF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Znak mnożenia 69">
              <a:extLst>
                <a:ext uri="{FF2B5EF4-FFF2-40B4-BE49-F238E27FC236}">
                  <a16:creationId xmlns:a16="http://schemas.microsoft.com/office/drawing/2014/main" id="{9851BD2C-2DCA-9825-22C1-978990646EC8}"/>
                </a:ext>
              </a:extLst>
            </p:cNvPr>
            <p:cNvSpPr/>
            <p:nvPr/>
          </p:nvSpPr>
          <p:spPr>
            <a:xfrm>
              <a:off x="7814319" y="1837017"/>
              <a:ext cx="440682" cy="398894"/>
            </a:xfrm>
            <a:prstGeom prst="mathMultiply">
              <a:avLst/>
            </a:prstGeom>
            <a:solidFill>
              <a:srgbClr val="FF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Znak mnożenia 70">
              <a:extLst>
                <a:ext uri="{FF2B5EF4-FFF2-40B4-BE49-F238E27FC236}">
                  <a16:creationId xmlns:a16="http://schemas.microsoft.com/office/drawing/2014/main" id="{703362E2-8D30-9CF3-0475-72BA4CD5FC5E}"/>
                </a:ext>
              </a:extLst>
            </p:cNvPr>
            <p:cNvSpPr/>
            <p:nvPr/>
          </p:nvSpPr>
          <p:spPr>
            <a:xfrm>
              <a:off x="7814319" y="2193171"/>
              <a:ext cx="440682" cy="398894"/>
            </a:xfrm>
            <a:prstGeom prst="mathMultiply">
              <a:avLst/>
            </a:prstGeom>
            <a:solidFill>
              <a:srgbClr val="FF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Znak mnożenia 71">
              <a:extLst>
                <a:ext uri="{FF2B5EF4-FFF2-40B4-BE49-F238E27FC236}">
                  <a16:creationId xmlns:a16="http://schemas.microsoft.com/office/drawing/2014/main" id="{74F3EA77-53B8-808C-EDC0-5618F7896C19}"/>
                </a:ext>
              </a:extLst>
            </p:cNvPr>
            <p:cNvSpPr/>
            <p:nvPr/>
          </p:nvSpPr>
          <p:spPr>
            <a:xfrm>
              <a:off x="6779652" y="1493791"/>
              <a:ext cx="440682" cy="398894"/>
            </a:xfrm>
            <a:prstGeom prst="mathMultiply">
              <a:avLst/>
            </a:prstGeom>
            <a:solidFill>
              <a:srgbClr val="FF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Znak mnożenia 72">
              <a:extLst>
                <a:ext uri="{FF2B5EF4-FFF2-40B4-BE49-F238E27FC236}">
                  <a16:creationId xmlns:a16="http://schemas.microsoft.com/office/drawing/2014/main" id="{3E3F2DF0-49AF-FD8C-BC87-99FC2D5E19EB}"/>
                </a:ext>
              </a:extLst>
            </p:cNvPr>
            <p:cNvSpPr/>
            <p:nvPr/>
          </p:nvSpPr>
          <p:spPr>
            <a:xfrm>
              <a:off x="7259705" y="1493791"/>
              <a:ext cx="440682" cy="398894"/>
            </a:xfrm>
            <a:prstGeom prst="mathMultiply">
              <a:avLst/>
            </a:prstGeom>
            <a:solidFill>
              <a:srgbClr val="FF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Znak mnożenia 74">
              <a:extLst>
                <a:ext uri="{FF2B5EF4-FFF2-40B4-BE49-F238E27FC236}">
                  <a16:creationId xmlns:a16="http://schemas.microsoft.com/office/drawing/2014/main" id="{BC05776A-EF67-1ED8-25A6-130D80784DAA}"/>
                </a:ext>
              </a:extLst>
            </p:cNvPr>
            <p:cNvSpPr/>
            <p:nvPr/>
          </p:nvSpPr>
          <p:spPr>
            <a:xfrm>
              <a:off x="6779652" y="2580513"/>
              <a:ext cx="440682" cy="398894"/>
            </a:xfrm>
            <a:prstGeom prst="mathMultiply">
              <a:avLst/>
            </a:prstGeom>
            <a:solidFill>
              <a:srgbClr val="FF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Znak mnożenia 75">
              <a:extLst>
                <a:ext uri="{FF2B5EF4-FFF2-40B4-BE49-F238E27FC236}">
                  <a16:creationId xmlns:a16="http://schemas.microsoft.com/office/drawing/2014/main" id="{BE94D29E-17E1-A141-103B-AECEDC45F5E6}"/>
                </a:ext>
              </a:extLst>
            </p:cNvPr>
            <p:cNvSpPr/>
            <p:nvPr/>
          </p:nvSpPr>
          <p:spPr>
            <a:xfrm>
              <a:off x="7259705" y="2580513"/>
              <a:ext cx="440682" cy="398894"/>
            </a:xfrm>
            <a:prstGeom prst="mathMultiply">
              <a:avLst/>
            </a:prstGeom>
            <a:solidFill>
              <a:srgbClr val="FF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2" name="Nawias klamrowy zamykający 81">
            <a:extLst>
              <a:ext uri="{FF2B5EF4-FFF2-40B4-BE49-F238E27FC236}">
                <a16:creationId xmlns:a16="http://schemas.microsoft.com/office/drawing/2014/main" id="{E3627333-0B13-EF63-0FCA-F9E60D0EB97F}"/>
              </a:ext>
            </a:extLst>
          </p:cNvPr>
          <p:cNvSpPr/>
          <p:nvPr/>
        </p:nvSpPr>
        <p:spPr>
          <a:xfrm rot="5400000">
            <a:off x="3949033" y="574300"/>
            <a:ext cx="389801" cy="570753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a 82">
            <a:extLst>
              <a:ext uri="{FF2B5EF4-FFF2-40B4-BE49-F238E27FC236}">
                <a16:creationId xmlns:a16="http://schemas.microsoft.com/office/drawing/2014/main" id="{65AAAD07-722D-1436-2EE3-0D4502831755}"/>
              </a:ext>
            </a:extLst>
          </p:cNvPr>
          <p:cNvGrpSpPr/>
          <p:nvPr/>
        </p:nvGrpSpPr>
        <p:grpSpPr>
          <a:xfrm>
            <a:off x="4679621" y="2806122"/>
            <a:ext cx="2173496" cy="338554"/>
            <a:chOff x="786227" y="3110922"/>
            <a:chExt cx="2173496" cy="338554"/>
          </a:xfrm>
        </p:grpSpPr>
        <p:sp>
          <p:nvSpPr>
            <p:cNvPr id="84" name="pole tekstowe 1">
              <a:extLst>
                <a:ext uri="{FF2B5EF4-FFF2-40B4-BE49-F238E27FC236}">
                  <a16:creationId xmlns:a16="http://schemas.microsoft.com/office/drawing/2014/main" id="{BEC10D97-7F69-F4D4-58EE-C4E69FAE41A2}"/>
                </a:ext>
              </a:extLst>
            </p:cNvPr>
            <p:cNvSpPr txBox="1"/>
            <p:nvPr/>
          </p:nvSpPr>
          <p:spPr>
            <a:xfrm>
              <a:off x="786227" y="3110922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</a:p>
          </p:txBody>
        </p:sp>
        <p:sp>
          <p:nvSpPr>
            <p:cNvPr id="85" name="pole tekstowe 1">
              <a:extLst>
                <a:ext uri="{FF2B5EF4-FFF2-40B4-BE49-F238E27FC236}">
                  <a16:creationId xmlns:a16="http://schemas.microsoft.com/office/drawing/2014/main" id="{C0DB0436-6AB7-6A56-236F-399E0F8FC927}"/>
                </a:ext>
              </a:extLst>
            </p:cNvPr>
            <p:cNvSpPr txBox="1"/>
            <p:nvPr/>
          </p:nvSpPr>
          <p:spPr>
            <a:xfrm>
              <a:off x="1329601" y="3110922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86" name="pole tekstowe 1">
              <a:extLst>
                <a:ext uri="{FF2B5EF4-FFF2-40B4-BE49-F238E27FC236}">
                  <a16:creationId xmlns:a16="http://schemas.microsoft.com/office/drawing/2014/main" id="{817C213E-3A6A-40C5-820A-66B178F9A34D}"/>
                </a:ext>
              </a:extLst>
            </p:cNvPr>
            <p:cNvSpPr txBox="1"/>
            <p:nvPr/>
          </p:nvSpPr>
          <p:spPr>
            <a:xfrm>
              <a:off x="1872975" y="3110922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87" name="pole tekstowe 1">
              <a:extLst>
                <a:ext uri="{FF2B5EF4-FFF2-40B4-BE49-F238E27FC236}">
                  <a16:creationId xmlns:a16="http://schemas.microsoft.com/office/drawing/2014/main" id="{C3915D3B-1120-6DCF-FD7A-08ACCC492605}"/>
                </a:ext>
              </a:extLst>
            </p:cNvPr>
            <p:cNvSpPr txBox="1"/>
            <p:nvPr/>
          </p:nvSpPr>
          <p:spPr>
            <a:xfrm>
              <a:off x="2416349" y="3110922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88" name="Grupa 87">
            <a:extLst>
              <a:ext uri="{FF2B5EF4-FFF2-40B4-BE49-F238E27FC236}">
                <a16:creationId xmlns:a16="http://schemas.microsoft.com/office/drawing/2014/main" id="{4E911A63-6D5F-FC21-F064-F31325392E11}"/>
              </a:ext>
            </a:extLst>
          </p:cNvPr>
          <p:cNvGrpSpPr/>
          <p:nvPr/>
        </p:nvGrpSpPr>
        <p:grpSpPr>
          <a:xfrm>
            <a:off x="8055619" y="2806122"/>
            <a:ext cx="2173496" cy="338554"/>
            <a:chOff x="786227" y="3110922"/>
            <a:chExt cx="2173496" cy="338554"/>
          </a:xfrm>
        </p:grpSpPr>
        <p:sp>
          <p:nvSpPr>
            <p:cNvPr id="89" name="pole tekstowe 1">
              <a:extLst>
                <a:ext uri="{FF2B5EF4-FFF2-40B4-BE49-F238E27FC236}">
                  <a16:creationId xmlns:a16="http://schemas.microsoft.com/office/drawing/2014/main" id="{254ADD1F-D05B-2A9B-51D4-64B3595F46AF}"/>
                </a:ext>
              </a:extLst>
            </p:cNvPr>
            <p:cNvSpPr txBox="1"/>
            <p:nvPr/>
          </p:nvSpPr>
          <p:spPr>
            <a:xfrm>
              <a:off x="786227" y="3110922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</a:p>
          </p:txBody>
        </p:sp>
        <p:sp>
          <p:nvSpPr>
            <p:cNvPr id="90" name="pole tekstowe 1">
              <a:extLst>
                <a:ext uri="{FF2B5EF4-FFF2-40B4-BE49-F238E27FC236}">
                  <a16:creationId xmlns:a16="http://schemas.microsoft.com/office/drawing/2014/main" id="{0DF90B77-3A91-2459-8FF2-BB6275F80337}"/>
                </a:ext>
              </a:extLst>
            </p:cNvPr>
            <p:cNvSpPr txBox="1"/>
            <p:nvPr/>
          </p:nvSpPr>
          <p:spPr>
            <a:xfrm>
              <a:off x="1329601" y="3110922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91" name="pole tekstowe 1">
              <a:extLst>
                <a:ext uri="{FF2B5EF4-FFF2-40B4-BE49-F238E27FC236}">
                  <a16:creationId xmlns:a16="http://schemas.microsoft.com/office/drawing/2014/main" id="{47E5F782-669B-2C93-9170-AC63731E0C30}"/>
                </a:ext>
              </a:extLst>
            </p:cNvPr>
            <p:cNvSpPr txBox="1"/>
            <p:nvPr/>
          </p:nvSpPr>
          <p:spPr>
            <a:xfrm>
              <a:off x="1872975" y="3110922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92" name="pole tekstowe 1">
              <a:extLst>
                <a:ext uri="{FF2B5EF4-FFF2-40B4-BE49-F238E27FC236}">
                  <a16:creationId xmlns:a16="http://schemas.microsoft.com/office/drawing/2014/main" id="{C93387C1-E29C-FB3E-E38D-48FD1D20A6E7}"/>
                </a:ext>
              </a:extLst>
            </p:cNvPr>
            <p:cNvSpPr txBox="1"/>
            <p:nvPr/>
          </p:nvSpPr>
          <p:spPr>
            <a:xfrm>
              <a:off x="2416349" y="3110922"/>
              <a:ext cx="543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6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</p:grpSp>
      <p:sp>
        <p:nvSpPr>
          <p:cNvPr id="93" name="Prostokąt 92">
            <a:extLst>
              <a:ext uri="{FF2B5EF4-FFF2-40B4-BE49-F238E27FC236}">
                <a16:creationId xmlns:a16="http://schemas.microsoft.com/office/drawing/2014/main" id="{D55D888F-B428-BD3D-1B60-A188716DF330}"/>
              </a:ext>
            </a:extLst>
          </p:cNvPr>
          <p:cNvSpPr/>
          <p:nvPr/>
        </p:nvSpPr>
        <p:spPr>
          <a:xfrm>
            <a:off x="1552547" y="3854233"/>
            <a:ext cx="5182772" cy="512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rgbClr val="00B050"/>
                </a:solidFill>
              </a:rPr>
              <a:t>Średnia ze wskazanych dwóch metryk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95" name="Nawias klamrowy zamykający 94">
            <a:extLst>
              <a:ext uri="{FF2B5EF4-FFF2-40B4-BE49-F238E27FC236}">
                <a16:creationId xmlns:a16="http://schemas.microsoft.com/office/drawing/2014/main" id="{1347EEF1-D506-3740-E435-F17FB9B8A7B8}"/>
              </a:ext>
            </a:extLst>
          </p:cNvPr>
          <p:cNvSpPr/>
          <p:nvPr/>
        </p:nvSpPr>
        <p:spPr>
          <a:xfrm rot="5400000">
            <a:off x="8868204" y="2143991"/>
            <a:ext cx="389801" cy="256815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Prostokąt 95">
            <a:extLst>
              <a:ext uri="{FF2B5EF4-FFF2-40B4-BE49-F238E27FC236}">
                <a16:creationId xmlns:a16="http://schemas.microsoft.com/office/drawing/2014/main" id="{4B7E0365-93CD-9091-C544-F9658537A63D}"/>
              </a:ext>
            </a:extLst>
          </p:cNvPr>
          <p:cNvSpPr/>
          <p:nvPr/>
        </p:nvSpPr>
        <p:spPr>
          <a:xfrm>
            <a:off x="7920905" y="3877607"/>
            <a:ext cx="2518175" cy="512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rgbClr val="FF7575"/>
                </a:solidFill>
              </a:rPr>
              <a:t>Wskaźnik dedykowany </a:t>
            </a:r>
            <a:endParaRPr lang="en-GB" b="1" dirty="0">
              <a:solidFill>
                <a:srgbClr val="FF7575"/>
              </a:solidFill>
            </a:endParaRPr>
          </a:p>
        </p:txBody>
      </p:sp>
      <p:sp>
        <p:nvSpPr>
          <p:cNvPr id="97" name="Prostokąt 96">
            <a:extLst>
              <a:ext uri="{FF2B5EF4-FFF2-40B4-BE49-F238E27FC236}">
                <a16:creationId xmlns:a16="http://schemas.microsoft.com/office/drawing/2014/main" id="{E96674CC-6854-D0F6-9150-03DB5C18F03D}"/>
              </a:ext>
            </a:extLst>
          </p:cNvPr>
          <p:cNvSpPr/>
          <p:nvPr/>
        </p:nvSpPr>
        <p:spPr>
          <a:xfrm>
            <a:off x="1411299" y="1195003"/>
            <a:ext cx="2241403" cy="35421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Prostokąt 97">
            <a:extLst>
              <a:ext uri="{FF2B5EF4-FFF2-40B4-BE49-F238E27FC236}">
                <a16:creationId xmlns:a16="http://schemas.microsoft.com/office/drawing/2014/main" id="{E3392EFE-1068-C96E-4123-B4DB55E1B43E}"/>
              </a:ext>
            </a:extLst>
          </p:cNvPr>
          <p:cNvSpPr/>
          <p:nvPr/>
        </p:nvSpPr>
        <p:spPr>
          <a:xfrm>
            <a:off x="4630752" y="2324859"/>
            <a:ext cx="2241403" cy="35421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Prostokąt 98">
            <a:extLst>
              <a:ext uri="{FF2B5EF4-FFF2-40B4-BE49-F238E27FC236}">
                <a16:creationId xmlns:a16="http://schemas.microsoft.com/office/drawing/2014/main" id="{BBB1B5B7-9EC8-2EB9-BCF9-7D320065635E}"/>
              </a:ext>
            </a:extLst>
          </p:cNvPr>
          <p:cNvSpPr/>
          <p:nvPr/>
        </p:nvSpPr>
        <p:spPr>
          <a:xfrm>
            <a:off x="7903032" y="1171330"/>
            <a:ext cx="2284267" cy="152825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nak minus 99">
            <a:extLst>
              <a:ext uri="{FF2B5EF4-FFF2-40B4-BE49-F238E27FC236}">
                <a16:creationId xmlns:a16="http://schemas.microsoft.com/office/drawing/2014/main" id="{100A1375-1511-E1D7-9922-122194FB335D}"/>
              </a:ext>
            </a:extLst>
          </p:cNvPr>
          <p:cNvSpPr/>
          <p:nvPr/>
        </p:nvSpPr>
        <p:spPr>
          <a:xfrm>
            <a:off x="7028580" y="3917583"/>
            <a:ext cx="685800" cy="410605"/>
          </a:xfrm>
          <a:prstGeom prst="mathMinu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03" name="pole tekstowe 102">
            <a:extLst>
              <a:ext uri="{FF2B5EF4-FFF2-40B4-BE49-F238E27FC236}">
                <a16:creationId xmlns:a16="http://schemas.microsoft.com/office/drawing/2014/main" id="{5DD21DBB-835F-9330-A78F-A5C58189C660}"/>
              </a:ext>
            </a:extLst>
          </p:cNvPr>
          <p:cNvSpPr txBox="1"/>
          <p:nvPr/>
        </p:nvSpPr>
        <p:spPr>
          <a:xfrm>
            <a:off x="3651735" y="988936"/>
            <a:ext cx="35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Σ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38C417E3-5476-C6C4-5951-0C02163652B7}"/>
              </a:ext>
            </a:extLst>
          </p:cNvPr>
          <p:cNvSpPr txBox="1"/>
          <p:nvPr/>
        </p:nvSpPr>
        <p:spPr>
          <a:xfrm>
            <a:off x="4364175" y="2563539"/>
            <a:ext cx="35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Σ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pole tekstowe 104">
            <a:extLst>
              <a:ext uri="{FF2B5EF4-FFF2-40B4-BE49-F238E27FC236}">
                <a16:creationId xmlns:a16="http://schemas.microsoft.com/office/drawing/2014/main" id="{C3AAD9C0-B3A8-3D2C-C5A9-8EAE534DFFE1}"/>
              </a:ext>
            </a:extLst>
          </p:cNvPr>
          <p:cNvSpPr txBox="1"/>
          <p:nvPr/>
        </p:nvSpPr>
        <p:spPr>
          <a:xfrm>
            <a:off x="10223178" y="2560877"/>
            <a:ext cx="35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Σ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Znak mnożenia 105">
            <a:extLst>
              <a:ext uri="{FF2B5EF4-FFF2-40B4-BE49-F238E27FC236}">
                <a16:creationId xmlns:a16="http://schemas.microsoft.com/office/drawing/2014/main" id="{D75F7FA7-3FCD-0F8D-DC06-196105710105}"/>
              </a:ext>
            </a:extLst>
          </p:cNvPr>
          <p:cNvSpPr/>
          <p:nvPr/>
        </p:nvSpPr>
        <p:spPr>
          <a:xfrm>
            <a:off x="4654179" y="2306581"/>
            <a:ext cx="548525" cy="43047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Znak mnożenia 106">
            <a:extLst>
              <a:ext uri="{FF2B5EF4-FFF2-40B4-BE49-F238E27FC236}">
                <a16:creationId xmlns:a16="http://schemas.microsoft.com/office/drawing/2014/main" id="{77A4FF8C-ADBF-E2B5-99F3-0A57728E821F}"/>
              </a:ext>
            </a:extLst>
          </p:cNvPr>
          <p:cNvSpPr/>
          <p:nvPr/>
        </p:nvSpPr>
        <p:spPr>
          <a:xfrm>
            <a:off x="5199546" y="2306581"/>
            <a:ext cx="548525" cy="43047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nak mnożenia 107">
            <a:extLst>
              <a:ext uri="{FF2B5EF4-FFF2-40B4-BE49-F238E27FC236}">
                <a16:creationId xmlns:a16="http://schemas.microsoft.com/office/drawing/2014/main" id="{76DAB072-7875-BBBA-20A7-0932764BEBF5}"/>
              </a:ext>
            </a:extLst>
          </p:cNvPr>
          <p:cNvSpPr/>
          <p:nvPr/>
        </p:nvSpPr>
        <p:spPr>
          <a:xfrm>
            <a:off x="5758323" y="2306581"/>
            <a:ext cx="548525" cy="43047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Znak mnożenia 108">
            <a:extLst>
              <a:ext uri="{FF2B5EF4-FFF2-40B4-BE49-F238E27FC236}">
                <a16:creationId xmlns:a16="http://schemas.microsoft.com/office/drawing/2014/main" id="{6E364C62-BDD5-45E9-75A9-287809ED9AC3}"/>
              </a:ext>
            </a:extLst>
          </p:cNvPr>
          <p:cNvSpPr/>
          <p:nvPr/>
        </p:nvSpPr>
        <p:spPr>
          <a:xfrm>
            <a:off x="1940042" y="1174495"/>
            <a:ext cx="548525" cy="43047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nak mnożenia 109">
            <a:extLst>
              <a:ext uri="{FF2B5EF4-FFF2-40B4-BE49-F238E27FC236}">
                <a16:creationId xmlns:a16="http://schemas.microsoft.com/office/drawing/2014/main" id="{6AD0DFFF-F419-6D72-708D-0566DA841DC8}"/>
              </a:ext>
            </a:extLst>
          </p:cNvPr>
          <p:cNvSpPr/>
          <p:nvPr/>
        </p:nvSpPr>
        <p:spPr>
          <a:xfrm>
            <a:off x="2485409" y="1174495"/>
            <a:ext cx="548525" cy="43047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Znak mnożenia 110">
            <a:extLst>
              <a:ext uri="{FF2B5EF4-FFF2-40B4-BE49-F238E27FC236}">
                <a16:creationId xmlns:a16="http://schemas.microsoft.com/office/drawing/2014/main" id="{1CC59238-3082-C2E6-960A-335ED4154055}"/>
              </a:ext>
            </a:extLst>
          </p:cNvPr>
          <p:cNvSpPr/>
          <p:nvPr/>
        </p:nvSpPr>
        <p:spPr>
          <a:xfrm>
            <a:off x="3044186" y="1174495"/>
            <a:ext cx="548525" cy="43047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Znak mnożenia 111">
            <a:extLst>
              <a:ext uri="{FF2B5EF4-FFF2-40B4-BE49-F238E27FC236}">
                <a16:creationId xmlns:a16="http://schemas.microsoft.com/office/drawing/2014/main" id="{B3564822-FF5B-4631-27DE-3236725A2B27}"/>
              </a:ext>
            </a:extLst>
          </p:cNvPr>
          <p:cNvSpPr/>
          <p:nvPr/>
        </p:nvSpPr>
        <p:spPr>
          <a:xfrm>
            <a:off x="7999141" y="1173198"/>
            <a:ext cx="548525" cy="43047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Znak mnożenia 112">
            <a:extLst>
              <a:ext uri="{FF2B5EF4-FFF2-40B4-BE49-F238E27FC236}">
                <a16:creationId xmlns:a16="http://schemas.microsoft.com/office/drawing/2014/main" id="{F3CB4FE4-2331-A67D-0076-B90AD9997459}"/>
              </a:ext>
            </a:extLst>
          </p:cNvPr>
          <p:cNvSpPr/>
          <p:nvPr/>
        </p:nvSpPr>
        <p:spPr>
          <a:xfrm>
            <a:off x="9582095" y="2303394"/>
            <a:ext cx="548525" cy="43047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Znak mnożenia 113">
            <a:extLst>
              <a:ext uri="{FF2B5EF4-FFF2-40B4-BE49-F238E27FC236}">
                <a16:creationId xmlns:a16="http://schemas.microsoft.com/office/drawing/2014/main" id="{3C5458A3-9176-A269-0B6A-A7849F0360A3}"/>
              </a:ext>
            </a:extLst>
          </p:cNvPr>
          <p:cNvSpPr/>
          <p:nvPr/>
        </p:nvSpPr>
        <p:spPr>
          <a:xfrm>
            <a:off x="8553755" y="1556808"/>
            <a:ext cx="548525" cy="43047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Znak mnożenia 114">
            <a:extLst>
              <a:ext uri="{FF2B5EF4-FFF2-40B4-BE49-F238E27FC236}">
                <a16:creationId xmlns:a16="http://schemas.microsoft.com/office/drawing/2014/main" id="{E0A20E42-E8FB-C457-8CA3-2E182EC5B7AE}"/>
              </a:ext>
            </a:extLst>
          </p:cNvPr>
          <p:cNvSpPr/>
          <p:nvPr/>
        </p:nvSpPr>
        <p:spPr>
          <a:xfrm>
            <a:off x="9049056" y="1572347"/>
            <a:ext cx="548525" cy="43047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Znak mnożenia 115">
            <a:extLst>
              <a:ext uri="{FF2B5EF4-FFF2-40B4-BE49-F238E27FC236}">
                <a16:creationId xmlns:a16="http://schemas.microsoft.com/office/drawing/2014/main" id="{3205D12E-D8F7-ACDB-2866-D48F08CBB0EA}"/>
              </a:ext>
            </a:extLst>
          </p:cNvPr>
          <p:cNvSpPr/>
          <p:nvPr/>
        </p:nvSpPr>
        <p:spPr>
          <a:xfrm>
            <a:off x="8553755" y="1924625"/>
            <a:ext cx="548525" cy="43047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nak mnożenia 116">
            <a:extLst>
              <a:ext uri="{FF2B5EF4-FFF2-40B4-BE49-F238E27FC236}">
                <a16:creationId xmlns:a16="http://schemas.microsoft.com/office/drawing/2014/main" id="{2B02E7DF-F866-06F2-C7A0-B9B5E78774A6}"/>
              </a:ext>
            </a:extLst>
          </p:cNvPr>
          <p:cNvSpPr/>
          <p:nvPr/>
        </p:nvSpPr>
        <p:spPr>
          <a:xfrm>
            <a:off x="9049056" y="1940164"/>
            <a:ext cx="548525" cy="43047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C49B1520-DB53-EE10-9103-BC6350427A15}"/>
              </a:ext>
            </a:extLst>
          </p:cNvPr>
          <p:cNvSpPr txBox="1"/>
          <p:nvPr/>
        </p:nvSpPr>
        <p:spPr>
          <a:xfrm>
            <a:off x="3324427" y="4486054"/>
            <a:ext cx="21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Im </a:t>
            </a:r>
            <a:r>
              <a:rPr lang="pl-PL" u="sng" dirty="0">
                <a:solidFill>
                  <a:srgbClr val="00B050"/>
                </a:solidFill>
              </a:rPr>
              <a:t>wyższa</a:t>
            </a:r>
            <a:r>
              <a:rPr lang="pl-PL" dirty="0"/>
              <a:t> tym lepiej </a:t>
            </a:r>
            <a:endParaRPr lang="en-GB" dirty="0"/>
          </a:p>
        </p:txBody>
      </p:sp>
      <p:sp>
        <p:nvSpPr>
          <p:cNvPr id="119" name="pole tekstowe 118">
            <a:extLst>
              <a:ext uri="{FF2B5EF4-FFF2-40B4-BE49-F238E27FC236}">
                <a16:creationId xmlns:a16="http://schemas.microsoft.com/office/drawing/2014/main" id="{3BA87270-A264-F7CC-54AD-EA0349F3AEBA}"/>
              </a:ext>
            </a:extLst>
          </p:cNvPr>
          <p:cNvSpPr txBox="1"/>
          <p:nvPr/>
        </p:nvSpPr>
        <p:spPr>
          <a:xfrm>
            <a:off x="8226470" y="4471528"/>
            <a:ext cx="21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Im </a:t>
            </a:r>
            <a:r>
              <a:rPr lang="pl-PL" u="sng" dirty="0">
                <a:solidFill>
                  <a:srgbClr val="FF7575"/>
                </a:solidFill>
              </a:rPr>
              <a:t>niższy</a:t>
            </a:r>
            <a:r>
              <a:rPr lang="pl-PL" dirty="0"/>
              <a:t> tym lepiej </a:t>
            </a:r>
            <a:endParaRPr lang="en-GB" dirty="0"/>
          </a:p>
        </p:txBody>
      </p:sp>
      <p:sp>
        <p:nvSpPr>
          <p:cNvPr id="3" name="pole tekstowe 22">
            <a:extLst>
              <a:ext uri="{FF2B5EF4-FFF2-40B4-BE49-F238E27FC236}">
                <a16:creationId xmlns:a16="http://schemas.microsoft.com/office/drawing/2014/main" id="{2353AB85-76AC-7AD0-E983-36E6FE187946}"/>
              </a:ext>
            </a:extLst>
          </p:cNvPr>
          <p:cNvSpPr txBox="1"/>
          <p:nvPr/>
        </p:nvSpPr>
        <p:spPr>
          <a:xfrm>
            <a:off x="488020" y="5540399"/>
            <a:ext cx="1146255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000" dirty="0">
                <a:solidFill>
                  <a:srgbClr val="C00000"/>
                </a:solidFill>
              </a:rPr>
              <a:t>Badano 5 algorytmów uczenia maszynowego i 5 różnych metod skalowania danych </a:t>
            </a:r>
            <a:r>
              <a:rPr lang="pl-PL" sz="2000" dirty="0">
                <a:solidFill>
                  <a:srgbClr val="C00000"/>
                </a:solidFill>
                <a:sym typeface="Wingdings" panose="05000000000000000000" pitchFamily="2" charset="2"/>
              </a:rPr>
              <a:t> stworzono łącznie 25 unikalnych modeli predykcyjnych. Do dalszego porównania wyselekcjonowano wybrane modele</a:t>
            </a:r>
            <a:endParaRPr lang="pl-PL" sz="1600" dirty="0">
              <a:solidFill>
                <a:srgbClr val="C00000"/>
              </a:solidFill>
            </a:endParaRPr>
          </a:p>
        </p:txBody>
      </p:sp>
      <p:sp>
        <p:nvSpPr>
          <p:cNvPr id="4" name="pole tekstowe 22">
            <a:extLst>
              <a:ext uri="{FF2B5EF4-FFF2-40B4-BE49-F238E27FC236}">
                <a16:creationId xmlns:a16="http://schemas.microsoft.com/office/drawing/2014/main" id="{9D44A963-E457-7073-4C31-6CA8322F3F45}"/>
              </a:ext>
            </a:extLst>
          </p:cNvPr>
          <p:cNvSpPr txBox="1"/>
          <p:nvPr/>
        </p:nvSpPr>
        <p:spPr>
          <a:xfrm>
            <a:off x="480856" y="4768007"/>
            <a:ext cx="6091602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800" b="1" dirty="0">
                <a:solidFill>
                  <a:srgbClr val="C00000"/>
                </a:solidFill>
              </a:rPr>
              <a:t>Komentarz:</a:t>
            </a:r>
            <a:endParaRPr lang="pl-PL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7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ostokąt 32">
            <a:extLst>
              <a:ext uri="{FF2B5EF4-FFF2-40B4-BE49-F238E27FC236}">
                <a16:creationId xmlns:a16="http://schemas.microsoft.com/office/drawing/2014/main" id="{ED56A882-9225-657E-501A-4172C344CDE9}"/>
              </a:ext>
            </a:extLst>
          </p:cNvPr>
          <p:cNvSpPr/>
          <p:nvPr/>
        </p:nvSpPr>
        <p:spPr>
          <a:xfrm>
            <a:off x="444500" y="701466"/>
            <a:ext cx="4375063" cy="59025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164424" y="88034"/>
            <a:ext cx="1178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Arial Black" panose="020B0A04020102020204" pitchFamily="34" charset="0"/>
                <a:cs typeface="Aharoni" panose="02010803020104030203" pitchFamily="2" charset="-79"/>
              </a:rPr>
              <a:t>Wyniki modelu – mamy zwycięzcę!</a:t>
            </a:r>
            <a:endParaRPr lang="en-GB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42FAC614-7563-37AC-684E-10DCE1FD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094" y="2463799"/>
            <a:ext cx="3147233" cy="3880799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DB9C1EE0-7E82-669F-2EB7-9B5B20EAC6F6}"/>
              </a:ext>
            </a:extLst>
          </p:cNvPr>
          <p:cNvSpPr/>
          <p:nvPr/>
        </p:nvSpPr>
        <p:spPr>
          <a:xfrm>
            <a:off x="8726932" y="1851504"/>
            <a:ext cx="298839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rgbClr val="002060"/>
                </a:solidFill>
              </a:rPr>
              <a:t>XGBoost</a:t>
            </a:r>
            <a:endParaRPr lang="pl-PL" dirty="0">
              <a:solidFill>
                <a:srgbClr val="002060"/>
              </a:solidFill>
            </a:endParaRPr>
          </a:p>
          <a:p>
            <a:pPr algn="ctr"/>
            <a:r>
              <a:rPr lang="pl-PL" dirty="0" err="1">
                <a:solidFill>
                  <a:srgbClr val="002060"/>
                </a:solidFill>
              </a:rPr>
              <a:t>score</a:t>
            </a:r>
            <a:r>
              <a:rPr lang="pl-PL" dirty="0">
                <a:solidFill>
                  <a:srgbClr val="002060"/>
                </a:solidFill>
              </a:rPr>
              <a:t> = 0.22</a:t>
            </a:r>
            <a:endParaRPr lang="en-GB" dirty="0">
              <a:solidFill>
                <a:srgbClr val="002060"/>
              </a:solidFill>
            </a:endParaRPr>
          </a:p>
        </p:txBody>
      </p:sp>
      <p:grpSp>
        <p:nvGrpSpPr>
          <p:cNvPr id="42" name="Grupa 41">
            <a:extLst>
              <a:ext uri="{FF2B5EF4-FFF2-40B4-BE49-F238E27FC236}">
                <a16:creationId xmlns:a16="http://schemas.microsoft.com/office/drawing/2014/main" id="{F6DCE939-BC35-149D-1D35-02C8519337C3}"/>
              </a:ext>
            </a:extLst>
          </p:cNvPr>
          <p:cNvGrpSpPr/>
          <p:nvPr/>
        </p:nvGrpSpPr>
        <p:grpSpPr>
          <a:xfrm>
            <a:off x="7321306" y="694149"/>
            <a:ext cx="4486901" cy="537230"/>
            <a:chOff x="7372438" y="694148"/>
            <a:chExt cx="4486901" cy="537230"/>
          </a:xfrm>
        </p:grpSpPr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8D8C3413-A6E5-FA31-3D34-2A97177ED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9458704" y="-1169257"/>
              <a:ext cx="314369" cy="4486901"/>
            </a:xfrm>
            <a:prstGeom prst="rect">
              <a:avLst/>
            </a:prstGeom>
          </p:spPr>
        </p:pic>
        <p:sp>
          <p:nvSpPr>
            <p:cNvPr id="20" name="pole tekstowe 22">
              <a:extLst>
                <a:ext uri="{FF2B5EF4-FFF2-40B4-BE49-F238E27FC236}">
                  <a16:creationId xmlns:a16="http://schemas.microsoft.com/office/drawing/2014/main" id="{7D7F0558-2393-3DE2-C308-364816EF6887}"/>
                </a:ext>
              </a:extLst>
            </p:cNvPr>
            <p:cNvSpPr txBox="1"/>
            <p:nvPr/>
          </p:nvSpPr>
          <p:spPr>
            <a:xfrm>
              <a:off x="7372438" y="701466"/>
              <a:ext cx="488862" cy="320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l-PL" sz="1100" i="1" dirty="0"/>
                <a:t>min</a:t>
              </a:r>
              <a:endParaRPr lang="pl-PL" sz="2800" dirty="0"/>
            </a:p>
          </p:txBody>
        </p:sp>
        <p:sp>
          <p:nvSpPr>
            <p:cNvPr id="21" name="pole tekstowe 22">
              <a:extLst>
                <a:ext uri="{FF2B5EF4-FFF2-40B4-BE49-F238E27FC236}">
                  <a16:creationId xmlns:a16="http://schemas.microsoft.com/office/drawing/2014/main" id="{B54A7B53-01CA-7367-F7B7-9B0F1C4906C2}"/>
                </a:ext>
              </a:extLst>
            </p:cNvPr>
            <p:cNvSpPr txBox="1"/>
            <p:nvPr/>
          </p:nvSpPr>
          <p:spPr>
            <a:xfrm>
              <a:off x="11370477" y="694148"/>
              <a:ext cx="488862" cy="320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l-PL" sz="1100" i="1" dirty="0"/>
                <a:t>max</a:t>
              </a:r>
              <a:endParaRPr lang="pl-PL" sz="2800" dirty="0"/>
            </a:p>
          </p:txBody>
        </p:sp>
        <p:sp>
          <p:nvSpPr>
            <p:cNvPr id="22" name="pole tekstowe 22">
              <a:extLst>
                <a:ext uri="{FF2B5EF4-FFF2-40B4-BE49-F238E27FC236}">
                  <a16:creationId xmlns:a16="http://schemas.microsoft.com/office/drawing/2014/main" id="{8B3E1DF0-00E9-63C3-2CF4-8586CD24C307}"/>
                </a:ext>
              </a:extLst>
            </p:cNvPr>
            <p:cNvSpPr txBox="1"/>
            <p:nvPr/>
          </p:nvSpPr>
          <p:spPr>
            <a:xfrm>
              <a:off x="9346056" y="701466"/>
              <a:ext cx="750443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pl-PL" sz="1200" b="1" i="1" dirty="0"/>
                <a:t>skala</a:t>
              </a:r>
              <a:endParaRPr lang="pl-PL" sz="3200" b="1" dirty="0"/>
            </a:p>
          </p:txBody>
        </p:sp>
      </p:grpSp>
      <p:sp>
        <p:nvSpPr>
          <p:cNvPr id="23" name="Prostokąt 22">
            <a:extLst>
              <a:ext uri="{FF2B5EF4-FFF2-40B4-BE49-F238E27FC236}">
                <a16:creationId xmlns:a16="http://schemas.microsoft.com/office/drawing/2014/main" id="{D5DA01B1-0B56-3DB9-B599-F7ACEF9A3C59}"/>
              </a:ext>
            </a:extLst>
          </p:cNvPr>
          <p:cNvSpPr/>
          <p:nvPr/>
        </p:nvSpPr>
        <p:spPr>
          <a:xfrm>
            <a:off x="5463032" y="1851504"/>
            <a:ext cx="298839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rgbClr val="002060"/>
                </a:solidFill>
              </a:rPr>
              <a:t>Logistic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Regression</a:t>
            </a:r>
            <a:endParaRPr lang="pl-PL" dirty="0">
              <a:solidFill>
                <a:srgbClr val="002060"/>
              </a:solidFill>
            </a:endParaRPr>
          </a:p>
          <a:p>
            <a:pPr algn="ctr"/>
            <a:r>
              <a:rPr lang="pl-PL" dirty="0" err="1">
                <a:solidFill>
                  <a:srgbClr val="002060"/>
                </a:solidFill>
              </a:rPr>
              <a:t>score</a:t>
            </a:r>
            <a:r>
              <a:rPr lang="pl-PL" dirty="0">
                <a:solidFill>
                  <a:srgbClr val="002060"/>
                </a:solidFill>
              </a:rPr>
              <a:t> = 0.27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EE0403D1-BC5B-88D4-5E1B-4EF982DB5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194" y="2448023"/>
            <a:ext cx="3147233" cy="3896575"/>
          </a:xfrm>
          <a:prstGeom prst="rect">
            <a:avLst/>
          </a:prstGeom>
        </p:spPr>
      </p:pic>
      <p:sp>
        <p:nvSpPr>
          <p:cNvPr id="26" name="Prostokąt 25">
            <a:extLst>
              <a:ext uri="{FF2B5EF4-FFF2-40B4-BE49-F238E27FC236}">
                <a16:creationId xmlns:a16="http://schemas.microsoft.com/office/drawing/2014/main" id="{20D0EAD0-B2F6-0712-C2F6-86102C94FCEF}"/>
              </a:ext>
            </a:extLst>
          </p:cNvPr>
          <p:cNvSpPr/>
          <p:nvPr/>
        </p:nvSpPr>
        <p:spPr>
          <a:xfrm>
            <a:off x="1020401" y="969768"/>
            <a:ext cx="298839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rgbClr val="C00000"/>
                </a:solidFill>
              </a:rPr>
              <a:t>Support</a:t>
            </a:r>
            <a:r>
              <a:rPr lang="pl-PL" b="1" dirty="0">
                <a:solidFill>
                  <a:srgbClr val="C00000"/>
                </a:solidFill>
              </a:rPr>
              <a:t> </a:t>
            </a:r>
            <a:r>
              <a:rPr lang="pl-PL" b="1" dirty="0" err="1">
                <a:solidFill>
                  <a:srgbClr val="C00000"/>
                </a:solidFill>
              </a:rPr>
              <a:t>Vector</a:t>
            </a:r>
            <a:r>
              <a:rPr lang="pl-PL" b="1" dirty="0">
                <a:solidFill>
                  <a:srgbClr val="C00000"/>
                </a:solidFill>
              </a:rPr>
              <a:t> Machine</a:t>
            </a:r>
          </a:p>
          <a:p>
            <a:pPr algn="ctr"/>
            <a:r>
              <a:rPr lang="pl-PL" b="1" dirty="0" err="1">
                <a:solidFill>
                  <a:srgbClr val="C00000"/>
                </a:solidFill>
              </a:rPr>
              <a:t>score</a:t>
            </a:r>
            <a:r>
              <a:rPr lang="pl-PL" b="1" dirty="0">
                <a:solidFill>
                  <a:srgbClr val="C00000"/>
                </a:solidFill>
              </a:rPr>
              <a:t> = 0.28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87147D03-D82E-D716-2232-B5CAC254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97" y="1667170"/>
            <a:ext cx="3801005" cy="4677428"/>
          </a:xfrm>
          <a:prstGeom prst="rect">
            <a:avLst/>
          </a:prstGeom>
        </p:spPr>
      </p:pic>
      <p:sp>
        <p:nvSpPr>
          <p:cNvPr id="39" name="Gwiazda: 10 punktów 38">
            <a:extLst>
              <a:ext uri="{FF2B5EF4-FFF2-40B4-BE49-F238E27FC236}">
                <a16:creationId xmlns:a16="http://schemas.microsoft.com/office/drawing/2014/main" id="{3BB6A854-3AEB-2BC6-B9E3-E916CCF3D01E}"/>
              </a:ext>
            </a:extLst>
          </p:cNvPr>
          <p:cNvSpPr/>
          <p:nvPr/>
        </p:nvSpPr>
        <p:spPr>
          <a:xfrm>
            <a:off x="4274177" y="658347"/>
            <a:ext cx="958937" cy="1026004"/>
          </a:xfrm>
          <a:prstGeom prst="star10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5400" b="1" dirty="0">
                <a:solidFill>
                  <a:srgbClr val="C00000"/>
                </a:solidFill>
              </a:rPr>
              <a:t>1</a:t>
            </a:r>
            <a:endParaRPr lang="en-GB" sz="5400" b="1" dirty="0">
              <a:solidFill>
                <a:srgbClr val="C00000"/>
              </a:solidFill>
            </a:endParaRPr>
          </a:p>
        </p:txBody>
      </p:sp>
      <p:sp>
        <p:nvSpPr>
          <p:cNvPr id="40" name="Gwiazda: 10 punktów 39">
            <a:extLst>
              <a:ext uri="{FF2B5EF4-FFF2-40B4-BE49-F238E27FC236}">
                <a16:creationId xmlns:a16="http://schemas.microsoft.com/office/drawing/2014/main" id="{3C1EA5E8-573E-2DBA-BDD4-71FFE76A6E2B}"/>
              </a:ext>
            </a:extLst>
          </p:cNvPr>
          <p:cNvSpPr/>
          <p:nvPr/>
        </p:nvSpPr>
        <p:spPr>
          <a:xfrm>
            <a:off x="7951768" y="1799080"/>
            <a:ext cx="637411" cy="612294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rgbClr val="002060"/>
                </a:solidFill>
              </a:rPr>
              <a:t>2</a:t>
            </a:r>
            <a:endParaRPr lang="en-GB" sz="2800" dirty="0">
              <a:solidFill>
                <a:srgbClr val="002060"/>
              </a:solidFill>
            </a:endParaRPr>
          </a:p>
        </p:txBody>
      </p:sp>
      <p:sp>
        <p:nvSpPr>
          <p:cNvPr id="41" name="Gwiazda: 10 punktów 40">
            <a:extLst>
              <a:ext uri="{FF2B5EF4-FFF2-40B4-BE49-F238E27FC236}">
                <a16:creationId xmlns:a16="http://schemas.microsoft.com/office/drawing/2014/main" id="{88EFA0E0-8318-0329-9800-28001F153347}"/>
              </a:ext>
            </a:extLst>
          </p:cNvPr>
          <p:cNvSpPr/>
          <p:nvPr/>
        </p:nvSpPr>
        <p:spPr>
          <a:xfrm>
            <a:off x="11196196" y="1799080"/>
            <a:ext cx="637411" cy="612294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rgbClr val="002060"/>
                </a:solidFill>
              </a:rPr>
              <a:t>3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7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7C7D699-9A05-E23D-D893-E3190A2E9245}"/>
              </a:ext>
            </a:extLst>
          </p:cNvPr>
          <p:cNvSpPr txBox="1"/>
          <p:nvPr/>
        </p:nvSpPr>
        <p:spPr>
          <a:xfrm>
            <a:off x="164424" y="103461"/>
            <a:ext cx="1178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Arial Black" panose="020B0A04020102020204" pitchFamily="34" charset="0"/>
                <a:cs typeface="Aharoni" panose="02010803020104030203" pitchFamily="2" charset="-79"/>
              </a:rPr>
              <a:t>Rekomendacje do dalszej rozbudowy aplikacji</a:t>
            </a:r>
            <a:endParaRPr lang="en-GB" sz="3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pole tekstowe 22">
            <a:extLst>
              <a:ext uri="{FF2B5EF4-FFF2-40B4-BE49-F238E27FC236}">
                <a16:creationId xmlns:a16="http://schemas.microsoft.com/office/drawing/2014/main" id="{1665DAC4-47B3-8089-4AAF-89653E7E238F}"/>
              </a:ext>
            </a:extLst>
          </p:cNvPr>
          <p:cNvSpPr txBox="1"/>
          <p:nvPr/>
        </p:nvSpPr>
        <p:spPr>
          <a:xfrm>
            <a:off x="838200" y="1083915"/>
            <a:ext cx="10515599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rgbClr val="C00000"/>
                </a:solidFill>
              </a:rPr>
              <a:t>Rekomendacja dotycząca rozbudowy aplikacji: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Rozbudowana aplikacji web-owej o importowanie parametrów hurtowo (np. plikiem .</a:t>
            </a:r>
            <a:r>
              <a:rPr lang="pl-PL" sz="2400" dirty="0" err="1"/>
              <a:t>csv</a:t>
            </a:r>
            <a:r>
              <a:rPr lang="pl-PL" sz="2400" dirty="0"/>
              <a:t>) i zwrócenie wyników dla wszystkich win z wczytanego pliku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rgbClr val="C00000"/>
                </a:solidFill>
              </a:rPr>
              <a:t>Rekomendacja dotycząca poprawy procesu produkcyjnego: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Wdrożenie pomiarów każdej beczki wyprodukowanego wina i archiwizacja parametrów pod kątem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Głębsza analiza najlepszej jakości win w celu optymalizacji warunków produkcji przyczyniających się do poprawy jakości wina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4663935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710</Words>
  <Application>Microsoft Office PowerPoint</Application>
  <PresentationFormat>Panoramiczny</PresentationFormat>
  <Paragraphs>124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6" baseType="lpstr">
      <vt:lpstr>arial</vt:lpstr>
      <vt:lpstr>arial</vt:lpstr>
      <vt:lpstr>Arial Black</vt:lpstr>
      <vt:lpstr>Calibri</vt:lpstr>
      <vt:lpstr>Calibri Light</vt:lpstr>
      <vt:lpstr>inherit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Aron Mozejko</dc:creator>
  <cp:lastModifiedBy>Aron Mozejko</cp:lastModifiedBy>
  <cp:revision>60</cp:revision>
  <dcterms:created xsi:type="dcterms:W3CDTF">2022-11-21T20:20:48Z</dcterms:created>
  <dcterms:modified xsi:type="dcterms:W3CDTF">2023-02-13T07:08:39Z</dcterms:modified>
</cp:coreProperties>
</file>