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7" r:id="rId6"/>
    <p:sldId id="268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8802-96DF-4B71-A27B-BF94C7788414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4A6C7-CA9F-4B86-922A-8336D8F50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40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24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0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67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Skupiliśmy się również</a:t>
            </a:r>
            <a:r>
              <a:rPr lang="pl-PL" baseline="0" dirty="0"/>
              <a:t> na analizie lokalizacji poszczególnych restauracji. W tym celu stworzyliśmy aplikację, która na podstawie wybranych preferencji, analizuje wszystkie restauracje i wyświetla nam na mapie top 10 rekomendowanych restauracji.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5097C-4513-4A01-95DA-24EB5E73A1A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755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59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11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/>
              <a:t>Punktem wyjścia dla systemu rekomendacji jest zinfiltrowana tabela o której wspominała Natalia</a:t>
            </a:r>
          </a:p>
          <a:p>
            <a:endParaRPr lang="pl-PL" sz="1800" dirty="0"/>
          </a:p>
          <a:p>
            <a:r>
              <a:rPr lang="pl-PL" sz="1800" dirty="0"/>
              <a:t>Silnik rekomendacyjny wykorzystuje cztery zmienne:</a:t>
            </a:r>
          </a:p>
          <a:p>
            <a:r>
              <a:rPr lang="pl-PL" sz="1800" dirty="0"/>
              <a:t>Ocenę, ilość ocen, koszt oraz odległość</a:t>
            </a:r>
          </a:p>
          <a:p>
            <a:endParaRPr lang="pl-PL" sz="1800" dirty="0"/>
          </a:p>
          <a:p>
            <a:r>
              <a:rPr lang="pl-PL" sz="1800" dirty="0"/>
              <a:t>Aby porównanie zmiennych i sama rekomendacja były możliwe, program normalizuje zmienne, a następnie wybiera TOP10 restauracji, które są zaznaczone na mapie użytkownika wraz informacjami dodatkowymi</a:t>
            </a:r>
            <a:endParaRPr lang="en-GB" sz="1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21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400" dirty="0"/>
              <a:t>Na potrzeby prezentacji slajd ograniczył się do trzech zmiennych i trzech restauracji</a:t>
            </a:r>
          </a:p>
          <a:p>
            <a:endParaRPr lang="pl-PL" sz="1400" dirty="0"/>
          </a:p>
          <a:p>
            <a:r>
              <a:rPr lang="pl-PL" sz="1400" dirty="0"/>
              <a:t>Program wykorzystuje technikę normalizacji Min-Max, która zamienia oryginalne wartości danej zmiennej do wartości z przedziału od 0 do 1</a:t>
            </a:r>
          </a:p>
          <a:p>
            <a:endParaRPr lang="pl-PL" sz="1400" dirty="0"/>
          </a:p>
          <a:p>
            <a:r>
              <a:rPr lang="pl-PL" sz="1400" dirty="0"/>
              <a:t>Tak uzyskane znormalizowane wartości są porównywane do wartości pożądanych/idealnych, dodatkowo skorygowanych o wagi. Silnik rekomendacyjny premiuje np. odległość. Jest to poniekąd odpowiedz na jedną z wad </a:t>
            </a:r>
            <a:r>
              <a:rPr lang="pl-PL" sz="1400" dirty="0" err="1"/>
              <a:t>nromalizacji</a:t>
            </a:r>
            <a:r>
              <a:rPr lang="pl-PL" sz="1400" dirty="0"/>
              <a:t> min-max – jej zbyt dużą wrażliwość na wartości odstające. </a:t>
            </a:r>
          </a:p>
          <a:p>
            <a:endParaRPr lang="pl-PL" sz="1400" dirty="0"/>
          </a:p>
          <a:p>
            <a:r>
              <a:rPr lang="pl-PL" sz="1400" dirty="0"/>
              <a:t>Co bardzo ważne, odległość euklidesowa jest tym lepsza im niższa. TOP-ową restauracją jaka zostałaby zarekomendowana przez nasz program to będą gofry belgijskie</a:t>
            </a:r>
          </a:p>
          <a:p>
            <a:endParaRPr lang="pl-PL" sz="1400" dirty="0"/>
          </a:p>
          <a:p>
            <a:r>
              <a:rPr lang="pl-PL" sz="1400" dirty="0"/>
              <a:t>W analizowanym przypadku wagi nie miały wpływu, ale widzimy, że ze względu na małą odległość gofry belgijskie zyskały silniejszą (bo mniejszą wartość) </a:t>
            </a:r>
            <a:r>
              <a:rPr lang="pl-PL" sz="1400" dirty="0" err="1"/>
              <a:t>rekomdację</a:t>
            </a:r>
            <a:endParaRPr lang="en-GB" sz="1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72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Kilka słów na marginesie. Konieczne jest zaznaczenie, że na potrzeby zbudowania aplikacji wprowadziliśmy losowość położenia restauracji w obrębie dzielnicy w której restauracja się znajduje. W pracach nad rozwojem aplikacji potrzebne byłoby uzyskanie dokładnych </a:t>
            </a:r>
            <a:r>
              <a:rPr lang="pl-PL" dirty="0" err="1"/>
              <a:t>koordynatów</a:t>
            </a:r>
            <a:r>
              <a:rPr lang="pl-PL" dirty="0"/>
              <a:t> geograficznych każdej restauracji ze zbiory danych</a:t>
            </a:r>
          </a:p>
          <a:p>
            <a:endParaRPr lang="pl-PL" dirty="0"/>
          </a:p>
          <a:p>
            <a:r>
              <a:rPr lang="pl-PL" dirty="0"/>
              <a:t>Rozbudowując </a:t>
            </a:r>
            <a:r>
              <a:rPr lang="pl-PL" dirty="0" err="1"/>
              <a:t>aplikaje</a:t>
            </a:r>
            <a:r>
              <a:rPr lang="pl-PL" dirty="0"/>
              <a:t> warto byłoby wskazać użytkownikowi sposób dojścia z uwzględnieniem mapy ulic na podobnej zasadzie jak działa </a:t>
            </a:r>
            <a:r>
              <a:rPr lang="pl-PL" dirty="0" err="1"/>
              <a:t>google</a:t>
            </a:r>
            <a:r>
              <a:rPr lang="pl-PL" dirty="0"/>
              <a:t> </a:t>
            </a:r>
            <a:r>
              <a:rPr lang="pl-PL" dirty="0" err="1"/>
              <a:t>maps</a:t>
            </a:r>
            <a:endParaRPr lang="pl-PL" dirty="0"/>
          </a:p>
          <a:p>
            <a:endParaRPr lang="pl-PL" dirty="0"/>
          </a:p>
          <a:p>
            <a:r>
              <a:rPr lang="pl-PL" dirty="0"/>
              <a:t>Dodatkowo – warto </a:t>
            </a:r>
            <a:r>
              <a:rPr lang="pl-PL" dirty="0" err="1"/>
              <a:t>zastawowić</a:t>
            </a:r>
            <a:r>
              <a:rPr lang="pl-PL" dirty="0"/>
              <a:t> się nad </a:t>
            </a:r>
            <a:r>
              <a:rPr lang="pl-PL" dirty="0" err="1"/>
              <a:t>roszerzeniem</a:t>
            </a:r>
            <a:r>
              <a:rPr lang="pl-PL" dirty="0"/>
              <a:t> panelu wyboru użytkownika (np. o rodzaj restauracji), a także warto przeprowadzić test zachowania silnika rekomendacyjnego przy </a:t>
            </a:r>
            <a:r>
              <a:rPr lang="pl-PL" dirty="0" err="1"/>
              <a:t>standardyzacji</a:t>
            </a:r>
            <a:r>
              <a:rPr lang="pl-PL" dirty="0"/>
              <a:t> danych w miejsce użytej normalizacji min max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4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45044D-6F3B-83D0-34AF-2B8A50B61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26505B-B274-97C1-430D-398226A4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06E611-3839-9D7C-82E8-9734DD24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5B2187-9CF6-AB2E-FC22-B47F7CB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AE71F6-DF45-2549-3785-A5E74F37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0D6206-1EC1-5AF5-A5B5-A281A7AB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113B58-80B2-25A7-8720-6A880A96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8B806B-1822-CABC-FAB5-EF8591F0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AD0D69-9802-2F88-80A1-203EF81D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63CCB1-4B94-1EE5-F7BB-1194F3E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46AE651-ED0C-3ACC-C9FE-90B2723AD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E6B6974-5859-B1A9-E4EC-ACC8C8701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5A23FC-5BEF-15A6-EBAE-9C3BFD4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A903B-0372-6F3F-2530-26A169A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6034E7-3A74-3FD8-87FF-5E6569E2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C6EBBB-1187-6F5B-B81F-C825AB63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024916-D059-298B-A347-338C8CC8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09597-8239-1B3F-5817-E7D97F9F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06FEF8-D7A7-7AF5-6ADF-7BF1CF1E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2672C9-D3B1-6E59-A5AF-BE749EC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2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0CAC81-2568-1696-91FC-EE2C9101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1A4E07-BE89-BB19-1176-AECF066D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F4FC68-2778-43C3-FBCB-BFA4CF60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DD71FC-8A5A-5C08-4C9D-3E2424CA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FB7358-A912-FFEB-0B62-8F6B30C8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86A814-0B05-7042-70AE-8ACAFBE8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DF17A3-4735-C63A-D4F0-C785E77E3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976D96-BCDC-80FA-D732-E26B93F5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E976DE-D3E2-AE5A-B942-6AEE2914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B99339-65F9-F543-1FA6-9C9E9F0E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84B195-0185-531B-63CA-74FE0F02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B1991-536C-C43A-9A46-B65D1D8B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C3B4E5-2A6A-6DEA-6112-D191D3BA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A0CD8A-1DF8-EB68-9366-11902BF2E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3F5B62-7BF2-58D7-8330-6B37C77F0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5135932-7AA2-6483-EDF4-C2CD3F67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8FB964E-DEA4-00AB-CB2C-623E9CE2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3C12AFD-BE2B-4C4A-472F-4802673D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2CDDD3-888A-D7CA-5204-766DF58C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DF35FE-1744-F074-1E7E-FDC4B0D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AD8922-EC32-1C8C-96D7-D23E23E1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73B90BE-47F1-ACCB-7FCE-0BC4817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2834C49-6064-5902-E27F-0BCBBD65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A74CDEE-C6D0-0EF0-4E80-7981BE3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F47359C-A8CE-94D8-BDD2-ACB627B4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9C83859-10DF-2880-7BC5-500CEDF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5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276B8-C4A3-E158-B840-F95EA1AC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B8075-4D86-C19D-238C-EB6D6642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B168566-08B0-1201-6D7C-956A1F77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25B791-0C72-8C38-33FE-E2025D4F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B538C1-6542-46F8-E31E-7360BDC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CB708B-0302-3398-6EFF-EB8E53FF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8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F92E7-045D-5B76-326D-57958A1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AC194E-594B-BA97-0624-226AA51B9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347E1B-2C8C-B448-0075-FD55B42E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212F4B-9E02-8183-E04F-2EBFD9F7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92EDEA-5F27-22FE-F9E5-D561C46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EEA115-5620-6CD7-8013-A54D0038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2BA8756-A9D8-139F-4234-652706DF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A1C7BB-0DA0-A3A0-EBAC-3B81A7CA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A646AD-6FEF-BC0B-54CA-A70FC1490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7A39-E216-4683-A284-86E14D33AAA9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6717B6-BB07-48D2-043E-33205AEAE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3C3979-A04A-ABD0-56F8-FF94EAA55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6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shareacademy/jdszr8-ri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411239" y="887171"/>
            <a:ext cx="11070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 Black" panose="020B0A04020102020204" pitchFamily="34" charset="0"/>
                <a:cs typeface="Aharoni" panose="02010803020104030203" pitchFamily="2" charset="-79"/>
              </a:rPr>
              <a:t>Restauracje w Bengaluru – aplikacja polecająca</a:t>
            </a:r>
            <a:endParaRPr lang="en-GB" sz="4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D4D00BA-16DF-90EE-6CB2-9E1AAE56CB72}"/>
              </a:ext>
            </a:extLst>
          </p:cNvPr>
          <p:cNvSpPr txBox="1"/>
          <p:nvPr/>
        </p:nvSpPr>
        <p:spPr>
          <a:xfrm>
            <a:off x="2109278" y="2948441"/>
            <a:ext cx="79734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/>
              <a:t>Opracowane przez zespół </a:t>
            </a:r>
            <a:r>
              <a:rPr lang="pl-PL" sz="2800" b="1" dirty="0"/>
              <a:t>„RIVA”</a:t>
            </a:r>
          </a:p>
          <a:p>
            <a:pPr algn="ctr"/>
            <a:r>
              <a:rPr lang="pl-PL" sz="2800" dirty="0">
                <a:hlinkClick r:id="rId3"/>
              </a:rPr>
              <a:t>https://github.com/infoshareacademy/jdszr8-riva</a:t>
            </a:r>
            <a:endParaRPr lang="pl-PL" sz="2800" b="1" dirty="0"/>
          </a:p>
          <a:p>
            <a:pPr algn="ctr"/>
            <a:endParaRPr lang="pl-PL" sz="2800" dirty="0"/>
          </a:p>
          <a:p>
            <a:pPr algn="ctr"/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Data Science </a:t>
            </a:r>
            <a:r>
              <a:rPr lang="pl-PL" sz="2800" dirty="0" err="1">
                <a:solidFill>
                  <a:schemeClr val="bg1">
                    <a:lumMod val="65000"/>
                  </a:schemeClr>
                </a:solidFill>
              </a:rPr>
              <a:t>Bootcamp</a:t>
            </a: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pl-PL" sz="2800" dirty="0" err="1">
                <a:solidFill>
                  <a:schemeClr val="bg1">
                    <a:lumMod val="65000"/>
                  </a:schemeClr>
                </a:solidFill>
              </a:rPr>
              <a:t>Infoshare</a:t>
            </a: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2800" dirty="0" err="1">
                <a:solidFill>
                  <a:schemeClr val="bg1">
                    <a:lumMod val="65000"/>
                  </a:schemeClr>
                </a:solidFill>
              </a:rPr>
              <a:t>Academy</a:t>
            </a: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 2022/11</a:t>
            </a:r>
          </a:p>
        </p:txBody>
      </p:sp>
    </p:spTree>
    <p:extLst>
      <p:ext uri="{BB962C8B-B14F-4D97-AF65-F5344CB8AC3E}">
        <p14:creationId xmlns:p14="http://schemas.microsoft.com/office/powerpoint/2010/main" val="41689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03461"/>
            <a:ext cx="115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Plan prezentacji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954134" y="1805944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1.</a:t>
            </a:r>
          </a:p>
        </p:txBody>
      </p:sp>
      <p:sp>
        <p:nvSpPr>
          <p:cNvPr id="16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1768946" y="1913666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Wstęp / Informacje o zestawie danych</a:t>
            </a:r>
          </a:p>
        </p:txBody>
      </p:sp>
      <p:sp>
        <p:nvSpPr>
          <p:cNvPr id="17" name="pole tekstowe 3">
            <a:extLst>
              <a:ext uri="{FF2B5EF4-FFF2-40B4-BE49-F238E27FC236}">
                <a16:creationId xmlns:a16="http://schemas.microsoft.com/office/drawing/2014/main" id="{4E6E3480-17D6-27D2-71C1-B58EF8323CF6}"/>
              </a:ext>
            </a:extLst>
          </p:cNvPr>
          <p:cNvSpPr txBox="1"/>
          <p:nvPr/>
        </p:nvSpPr>
        <p:spPr>
          <a:xfrm>
            <a:off x="954134" y="2969841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2.</a:t>
            </a:r>
          </a:p>
        </p:txBody>
      </p:sp>
      <p:sp>
        <p:nvSpPr>
          <p:cNvPr id="18" name="pole tekstowe 4">
            <a:extLst>
              <a:ext uri="{FF2B5EF4-FFF2-40B4-BE49-F238E27FC236}">
                <a16:creationId xmlns:a16="http://schemas.microsoft.com/office/drawing/2014/main" id="{4481BA86-9F36-2027-1A7D-D4BE105D5AD0}"/>
              </a:ext>
            </a:extLst>
          </p:cNvPr>
          <p:cNvSpPr txBox="1"/>
          <p:nvPr/>
        </p:nvSpPr>
        <p:spPr>
          <a:xfrm>
            <a:off x="1768946" y="3077563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Prezentacja końcowej aplikacji (</a:t>
            </a:r>
            <a:r>
              <a:rPr lang="pl-PL" sz="3200" dirty="0" err="1"/>
              <a:t>Jupyter</a:t>
            </a:r>
            <a:r>
              <a:rPr lang="pl-PL" sz="3200" dirty="0"/>
              <a:t>)</a:t>
            </a:r>
          </a:p>
        </p:txBody>
      </p:sp>
      <p:sp>
        <p:nvSpPr>
          <p:cNvPr id="19" name="pole tekstowe 5">
            <a:extLst>
              <a:ext uri="{FF2B5EF4-FFF2-40B4-BE49-F238E27FC236}">
                <a16:creationId xmlns:a16="http://schemas.microsoft.com/office/drawing/2014/main" id="{C9B01D92-7C54-27DA-1488-E9843BD24E58}"/>
              </a:ext>
            </a:extLst>
          </p:cNvPr>
          <p:cNvSpPr txBox="1"/>
          <p:nvPr/>
        </p:nvSpPr>
        <p:spPr>
          <a:xfrm>
            <a:off x="954134" y="4114287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3.</a:t>
            </a:r>
          </a:p>
        </p:txBody>
      </p:sp>
      <p:sp>
        <p:nvSpPr>
          <p:cNvPr id="20" name="pole tekstowe 6">
            <a:extLst>
              <a:ext uri="{FF2B5EF4-FFF2-40B4-BE49-F238E27FC236}">
                <a16:creationId xmlns:a16="http://schemas.microsoft.com/office/drawing/2014/main" id="{AAC5C980-D5A2-2370-ACAF-F79FB043F0FA}"/>
              </a:ext>
            </a:extLst>
          </p:cNvPr>
          <p:cNvSpPr txBox="1"/>
          <p:nvPr/>
        </p:nvSpPr>
        <p:spPr>
          <a:xfrm>
            <a:off x="1768946" y="4222009"/>
            <a:ext cx="812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Zasada działania silnika rekomendacyjnego</a:t>
            </a:r>
          </a:p>
        </p:txBody>
      </p:sp>
    </p:spTree>
    <p:extLst>
      <p:ext uri="{BB962C8B-B14F-4D97-AF65-F5344CB8AC3E}">
        <p14:creationId xmlns:p14="http://schemas.microsoft.com/office/powerpoint/2010/main" val="19086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08"/>
            <a:ext cx="5048041" cy="35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83868"/>
            <a:ext cx="5048041" cy="337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5815122" y="2463025"/>
            <a:ext cx="566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Aglomeracja w południowych Indiach przekraczająca 10 milionów mieszkańców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Nazywana jest indyjską Doliną Krzemową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Siedziba firm: IBM, Oracle, Intel, Google</a:t>
            </a:r>
            <a:endParaRPr lang="pl-PL" baseline="30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240957" y="1816694"/>
            <a:ext cx="566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Bengaluru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53" y="4597976"/>
            <a:ext cx="34925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5253259" y="103460"/>
            <a:ext cx="5640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 Black" panose="020B0A04020102020204" pitchFamily="34" charset="0"/>
                <a:cs typeface="Aharoni" panose="02010803020104030203" pitchFamily="2" charset="-79"/>
              </a:rPr>
              <a:t>Wstęp</a:t>
            </a:r>
            <a:endParaRPr lang="en-GB" sz="4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27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3427" y="1771610"/>
            <a:ext cx="29235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Analiza kuchni: </a:t>
            </a:r>
          </a:p>
          <a:p>
            <a:r>
              <a:rPr lang="pl-PL" sz="1400" dirty="0"/>
              <a:t>Ilość różnych kuchni: 107</a:t>
            </a:r>
          </a:p>
          <a:p>
            <a:endParaRPr lang="pl-PL" sz="1400" dirty="0"/>
          </a:p>
          <a:p>
            <a:r>
              <a:rPr lang="pl-PL" sz="1400" dirty="0"/>
              <a:t>Top 10 - najczęściej występujące: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North</a:t>
            </a:r>
            <a:r>
              <a:rPr lang="pl-PL" sz="1400" dirty="0"/>
              <a:t> Indian': 4885,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Chinese</a:t>
            </a:r>
            <a:r>
              <a:rPr lang="pl-PL" sz="1400" dirty="0"/>
              <a:t>': 3491,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South</a:t>
            </a:r>
            <a:r>
              <a:rPr lang="pl-PL" sz="1400" dirty="0"/>
              <a:t> Indian': 2328,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'Fast Food': 2098,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 '</a:t>
            </a:r>
            <a:r>
              <a:rPr lang="pl-PL" sz="1400" dirty="0" err="1"/>
              <a:t>Biryani</a:t>
            </a:r>
            <a:r>
              <a:rPr lang="pl-PL" sz="1400" dirty="0"/>
              <a:t>': 1689,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Desserts</a:t>
            </a:r>
            <a:r>
              <a:rPr lang="pl-PL" sz="1400" dirty="0"/>
              <a:t>': 1240,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Beverages</a:t>
            </a:r>
            <a:r>
              <a:rPr lang="pl-PL" sz="1400" dirty="0"/>
              <a:t>': 1104,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'Continental': 918,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Cafe</a:t>
            </a:r>
            <a:r>
              <a:rPr lang="pl-PL" sz="1400" dirty="0"/>
              <a:t>': 750,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'</a:t>
            </a:r>
            <a:r>
              <a:rPr lang="pl-PL" sz="1400" dirty="0" err="1"/>
              <a:t>Street</a:t>
            </a:r>
            <a:r>
              <a:rPr lang="pl-PL" sz="1400" dirty="0"/>
              <a:t> Food': 724.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518497" y="1771610"/>
            <a:ext cx="2314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Średnia cena za obiad: 479,40</a:t>
            </a:r>
          </a:p>
          <a:p>
            <a:r>
              <a:rPr lang="pl-PL" sz="1400" dirty="0"/>
              <a:t>Cena – mediana: 400</a:t>
            </a:r>
          </a:p>
          <a:p>
            <a:r>
              <a:rPr lang="pl-PL" sz="1400" dirty="0"/>
              <a:t>Moda: 300</a:t>
            </a:r>
          </a:p>
          <a:p>
            <a:r>
              <a:rPr lang="pl-PL" sz="1400" dirty="0"/>
              <a:t>Min. cena: 40</a:t>
            </a:r>
          </a:p>
          <a:p>
            <a:r>
              <a:rPr lang="pl-PL" sz="1400" dirty="0"/>
              <a:t>Max. cena: 4500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09600" y="33566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63426" y="1088475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Ilość restauracji: 12066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9518497" y="4640291"/>
            <a:ext cx="239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1 rupia = 0,055 zł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03461"/>
            <a:ext cx="115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Analiza cen i rodzajów kuchni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00" y="5096199"/>
            <a:ext cx="907219" cy="89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97" y="3225956"/>
            <a:ext cx="1803006" cy="134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00BCDC8-F6A0-7620-758A-869EDB22B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702" y="931166"/>
            <a:ext cx="6598795" cy="505552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C105A7A-7C39-D7F3-3ED1-1358F343DD20}"/>
              </a:ext>
            </a:extLst>
          </p:cNvPr>
          <p:cNvSpPr txBox="1"/>
          <p:nvPr/>
        </p:nvSpPr>
        <p:spPr>
          <a:xfrm>
            <a:off x="9518497" y="1069154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Analiza cen: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A5DA575-CAAF-AF6F-113E-1B1926EFE6C1}"/>
              </a:ext>
            </a:extLst>
          </p:cNvPr>
          <p:cNvSpPr txBox="1"/>
          <p:nvPr/>
        </p:nvSpPr>
        <p:spPr>
          <a:xfrm>
            <a:off x="3257834" y="1069154"/>
            <a:ext cx="56763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Wykres częstości </a:t>
            </a:r>
            <a:r>
              <a:rPr lang="pl-PL" sz="2000" b="1" dirty="0"/>
              <a:t>kosztu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637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8" y="1069324"/>
            <a:ext cx="7777463" cy="54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59120"/>
            <a:ext cx="115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Analiza ocen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9004984" y="1069324"/>
            <a:ext cx="21669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Analiza liczby ocen: </a:t>
            </a:r>
          </a:p>
          <a:p>
            <a:endParaRPr lang="pl-PL" dirty="0"/>
          </a:p>
          <a:p>
            <a:r>
              <a:rPr lang="pl-PL" sz="1400" dirty="0"/>
              <a:t>Średnia liczba ocen: 184</a:t>
            </a:r>
          </a:p>
          <a:p>
            <a:r>
              <a:rPr lang="pl-PL" sz="1400" dirty="0"/>
              <a:t>Mediana: 25</a:t>
            </a:r>
          </a:p>
          <a:p>
            <a:r>
              <a:rPr lang="pl-PL" sz="1400" dirty="0"/>
              <a:t>Max ilość: 16345</a:t>
            </a:r>
          </a:p>
          <a:p>
            <a:endParaRPr lang="pl-PL" dirty="0"/>
          </a:p>
          <a:p>
            <a:r>
              <a:rPr lang="pl-PL" sz="1400" dirty="0"/>
              <a:t>Min. Ocena: 1,8</a:t>
            </a:r>
          </a:p>
          <a:p>
            <a:r>
              <a:rPr lang="pl-PL" sz="1400" dirty="0"/>
              <a:t>Średnia ocena: 3,62</a:t>
            </a:r>
          </a:p>
          <a:p>
            <a:r>
              <a:rPr lang="pl-PL" sz="1400" dirty="0"/>
              <a:t>Mediana: 3,7</a:t>
            </a:r>
          </a:p>
          <a:p>
            <a:r>
              <a:rPr lang="pl-PL" sz="1400" dirty="0"/>
              <a:t>Max. Ocena: 4,9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92" y="3764632"/>
            <a:ext cx="26193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43686A1-AF43-48E2-1445-110C8079E8A1}"/>
              </a:ext>
            </a:extLst>
          </p:cNvPr>
          <p:cNvSpPr txBox="1"/>
          <p:nvPr/>
        </p:nvSpPr>
        <p:spPr>
          <a:xfrm>
            <a:off x="848009" y="1002479"/>
            <a:ext cx="56763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Wykres częstości </a:t>
            </a:r>
            <a:r>
              <a:rPr lang="pl-PL" sz="2000" b="1" dirty="0"/>
              <a:t>ocen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102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831476" y="1469692"/>
            <a:ext cx="7468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Restauracja, która posiada największą liczbę ocen (16345) i najwyższą ocenę (4,9),  przy cenie za obiad 1600 (ok. 88 zł)</a:t>
            </a:r>
          </a:p>
          <a:p>
            <a:endParaRPr lang="pl-PL" dirty="0">
              <a:effectLst/>
            </a:endParaRPr>
          </a:p>
          <a:p>
            <a:r>
              <a:rPr lang="pl-PL" dirty="0">
                <a:effectLst/>
              </a:rPr>
              <a:t>Byg Brewski Brewing Company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Picture 2" descr="Byg Brewski Brewing Co. - Hennur, Hennuru, Bengaluru - nearbu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00" y="296259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85" y="2962593"/>
            <a:ext cx="2898616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59120"/>
            <a:ext cx="115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Ciekawostka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780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BBFBE23-D8E9-93F4-2CBB-E68280A8828C}"/>
              </a:ext>
            </a:extLst>
          </p:cNvPr>
          <p:cNvSpPr txBox="1"/>
          <p:nvPr/>
        </p:nvSpPr>
        <p:spPr>
          <a:xfrm>
            <a:off x="164425" y="103461"/>
            <a:ext cx="1072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Silnik rekomendacji restauracji 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4A96801-326D-A09E-CA74-008EDE3D3A0E}"/>
              </a:ext>
            </a:extLst>
          </p:cNvPr>
          <p:cNvSpPr txBox="1"/>
          <p:nvPr/>
        </p:nvSpPr>
        <p:spPr>
          <a:xfrm>
            <a:off x="954133" y="1862125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1.</a:t>
            </a:r>
          </a:p>
        </p:txBody>
      </p:sp>
      <p:sp>
        <p:nvSpPr>
          <p:cNvPr id="4" name="pole tekstowe 2">
            <a:extLst>
              <a:ext uri="{FF2B5EF4-FFF2-40B4-BE49-F238E27FC236}">
                <a16:creationId xmlns:a16="http://schemas.microsoft.com/office/drawing/2014/main" id="{5E2F34DC-0334-F9B1-1215-65B2A0D0EE0E}"/>
              </a:ext>
            </a:extLst>
          </p:cNvPr>
          <p:cNvSpPr txBox="1"/>
          <p:nvPr/>
        </p:nvSpPr>
        <p:spPr>
          <a:xfrm>
            <a:off x="1768945" y="1969847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Punktem wyjścia </a:t>
            </a:r>
            <a:r>
              <a:rPr lang="pl-PL" sz="3200" dirty="0" err="1"/>
              <a:t>zafiltrowana</a:t>
            </a:r>
            <a:r>
              <a:rPr lang="pl-PL" sz="3200" dirty="0"/>
              <a:t> baza danych </a:t>
            </a: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69B2AD63-B239-7D94-C8BD-F5FCEA505BCF}"/>
              </a:ext>
            </a:extLst>
          </p:cNvPr>
          <p:cNvSpPr txBox="1"/>
          <p:nvPr/>
        </p:nvSpPr>
        <p:spPr>
          <a:xfrm>
            <a:off x="954133" y="3026022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2.</a:t>
            </a:r>
          </a:p>
        </p:txBody>
      </p:sp>
      <p:sp>
        <p:nvSpPr>
          <p:cNvPr id="6" name="pole tekstowe 4">
            <a:extLst>
              <a:ext uri="{FF2B5EF4-FFF2-40B4-BE49-F238E27FC236}">
                <a16:creationId xmlns:a16="http://schemas.microsoft.com/office/drawing/2014/main" id="{8429CE6A-8D7D-417B-E023-B2A5F15D4DB3}"/>
              </a:ext>
            </a:extLst>
          </p:cNvPr>
          <p:cNvSpPr txBox="1"/>
          <p:nvPr/>
        </p:nvSpPr>
        <p:spPr>
          <a:xfrm>
            <a:off x="1768945" y="3133744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Normalizacja danych</a:t>
            </a:r>
          </a:p>
        </p:txBody>
      </p:sp>
      <p:sp>
        <p:nvSpPr>
          <p:cNvPr id="7" name="pole tekstowe 5">
            <a:extLst>
              <a:ext uri="{FF2B5EF4-FFF2-40B4-BE49-F238E27FC236}">
                <a16:creationId xmlns:a16="http://schemas.microsoft.com/office/drawing/2014/main" id="{C123D7BA-8796-B484-CF14-5F13B85E82AA}"/>
              </a:ext>
            </a:extLst>
          </p:cNvPr>
          <p:cNvSpPr txBox="1"/>
          <p:nvPr/>
        </p:nvSpPr>
        <p:spPr>
          <a:xfrm>
            <a:off x="954133" y="4170468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3.</a:t>
            </a:r>
          </a:p>
        </p:txBody>
      </p:sp>
      <p:sp>
        <p:nvSpPr>
          <p:cNvPr id="8" name="pole tekstowe 6">
            <a:extLst>
              <a:ext uri="{FF2B5EF4-FFF2-40B4-BE49-F238E27FC236}">
                <a16:creationId xmlns:a16="http://schemas.microsoft.com/office/drawing/2014/main" id="{1CAD9C98-3858-C39A-4514-A393EF7F7CFD}"/>
              </a:ext>
            </a:extLst>
          </p:cNvPr>
          <p:cNvSpPr txBox="1"/>
          <p:nvPr/>
        </p:nvSpPr>
        <p:spPr>
          <a:xfrm>
            <a:off x="1768945" y="4278190"/>
            <a:ext cx="812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Rekomendacja z uwzględnieniem wag</a:t>
            </a:r>
          </a:p>
        </p:txBody>
      </p:sp>
    </p:spTree>
    <p:extLst>
      <p:ext uri="{BB962C8B-B14F-4D97-AF65-F5344CB8AC3E}">
        <p14:creationId xmlns:p14="http://schemas.microsoft.com/office/powerpoint/2010/main" val="2244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03461"/>
            <a:ext cx="1072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Silnik rekomendacji restauracji 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A9F9E78-262E-3B61-76E3-ADD37398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2" y="1082093"/>
            <a:ext cx="5391902" cy="124794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A803EA-D38D-25A4-8EAF-97F9EFCC2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89" y="2417874"/>
            <a:ext cx="5458587" cy="12384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749FD51-CFC5-80E4-7C79-4DC383CF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391" y="4949448"/>
            <a:ext cx="5283174" cy="1524213"/>
          </a:xfrm>
          <a:prstGeom prst="rect">
            <a:avLst/>
          </a:prstGeom>
        </p:spPr>
      </p:pic>
      <p:grpSp>
        <p:nvGrpSpPr>
          <p:cNvPr id="22" name="Grupa 21">
            <a:extLst>
              <a:ext uri="{FF2B5EF4-FFF2-40B4-BE49-F238E27FC236}">
                <a16:creationId xmlns:a16="http://schemas.microsoft.com/office/drawing/2014/main" id="{8A9A006C-B284-D295-D943-EF60BEA2987E}"/>
              </a:ext>
            </a:extLst>
          </p:cNvPr>
          <p:cNvGrpSpPr/>
          <p:nvPr/>
        </p:nvGrpSpPr>
        <p:grpSpPr>
          <a:xfrm>
            <a:off x="8582686" y="1819746"/>
            <a:ext cx="2960482" cy="1457608"/>
            <a:chOff x="8582686" y="1819746"/>
            <a:chExt cx="2960482" cy="1457608"/>
          </a:xfrm>
        </p:grpSpPr>
        <p:sp>
          <p:nvSpPr>
            <p:cNvPr id="13" name="Strzałka: zakrzywiona w lewo 12">
              <a:extLst>
                <a:ext uri="{FF2B5EF4-FFF2-40B4-BE49-F238E27FC236}">
                  <a16:creationId xmlns:a16="http://schemas.microsoft.com/office/drawing/2014/main" id="{603B482E-DD34-6750-2514-E542238ABE00}"/>
                </a:ext>
              </a:extLst>
            </p:cNvPr>
            <p:cNvSpPr/>
            <p:nvPr/>
          </p:nvSpPr>
          <p:spPr>
            <a:xfrm>
              <a:off x="8582686" y="1819746"/>
              <a:ext cx="679009" cy="1457608"/>
            </a:xfrm>
            <a:prstGeom prst="curvedLef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8E6A8810-CBE0-7BF3-8912-8D55E97B699C}"/>
                </a:ext>
              </a:extLst>
            </p:cNvPr>
            <p:cNvSpPr txBox="1"/>
            <p:nvPr/>
          </p:nvSpPr>
          <p:spPr>
            <a:xfrm>
              <a:off x="9408905" y="2138157"/>
              <a:ext cx="2134263" cy="584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>
                  <a:latin typeface="Arial Black" panose="020B0A04020102020204" pitchFamily="34" charset="0"/>
                  <a:cs typeface="Aharoni" panose="02010803020104030203" pitchFamily="2" charset="-79"/>
                </a:rPr>
                <a:t>Normalizacja</a:t>
              </a:r>
            </a:p>
            <a:p>
              <a:pPr algn="ctr"/>
              <a:r>
                <a:rPr lang="pl-PL" sz="1600" dirty="0">
                  <a:latin typeface="Arial Black" panose="020B0A04020102020204" pitchFamily="34" charset="0"/>
                  <a:cs typeface="Aharoni" panose="02010803020104030203" pitchFamily="2" charset="-79"/>
                </a:rPr>
                <a:t>Min-Max</a:t>
              </a:r>
              <a:endParaRPr lang="en-GB" sz="1600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3B85FC76-9D4F-9031-1744-DEC00C16E6AA}"/>
              </a:ext>
            </a:extLst>
          </p:cNvPr>
          <p:cNvGrpSpPr/>
          <p:nvPr/>
        </p:nvGrpSpPr>
        <p:grpSpPr>
          <a:xfrm>
            <a:off x="90536" y="3277354"/>
            <a:ext cx="2886352" cy="3023858"/>
            <a:chOff x="90536" y="3277354"/>
            <a:chExt cx="2886352" cy="3023858"/>
          </a:xfrm>
        </p:grpSpPr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D70E7192-E425-FAB8-7D11-0FFDC97F9C26}"/>
                </a:ext>
              </a:extLst>
            </p:cNvPr>
            <p:cNvSpPr txBox="1"/>
            <p:nvPr/>
          </p:nvSpPr>
          <p:spPr>
            <a:xfrm>
              <a:off x="90536" y="4371398"/>
              <a:ext cx="1584356" cy="584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>
                  <a:latin typeface="Arial Black" panose="020B0A04020102020204" pitchFamily="34" charset="0"/>
                  <a:cs typeface="Aharoni" panose="02010803020104030203" pitchFamily="2" charset="-79"/>
                </a:rPr>
                <a:t>Dystans</a:t>
              </a:r>
            </a:p>
            <a:p>
              <a:pPr algn="ctr"/>
              <a:r>
                <a:rPr lang="pl-PL" sz="1600" dirty="0">
                  <a:latin typeface="Arial Black" panose="020B0A04020102020204" pitchFamily="34" charset="0"/>
                  <a:cs typeface="Aharoni" panose="02010803020104030203" pitchFamily="2" charset="-79"/>
                </a:rPr>
                <a:t>Euklidesowy</a:t>
              </a:r>
              <a:endParaRPr lang="en-GB" sz="1600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9" name="Strzałka: zakrzywiona w prawo 18">
              <a:extLst>
                <a:ext uri="{FF2B5EF4-FFF2-40B4-BE49-F238E27FC236}">
                  <a16:creationId xmlns:a16="http://schemas.microsoft.com/office/drawing/2014/main" id="{5D5BD299-10B3-49CE-0BE7-2A10E213D530}"/>
                </a:ext>
              </a:extLst>
            </p:cNvPr>
            <p:cNvSpPr/>
            <p:nvPr/>
          </p:nvSpPr>
          <p:spPr>
            <a:xfrm>
              <a:off x="1855959" y="3277354"/>
              <a:ext cx="1120929" cy="3023858"/>
            </a:xfrm>
            <a:prstGeom prst="curv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Strzałka: zakrzywiona w prawo 19">
              <a:extLst>
                <a:ext uri="{FF2B5EF4-FFF2-40B4-BE49-F238E27FC236}">
                  <a16:creationId xmlns:a16="http://schemas.microsoft.com/office/drawing/2014/main" id="{38B724C7-1ACF-A792-3B72-F7DA15DA9FB2}"/>
                </a:ext>
              </a:extLst>
            </p:cNvPr>
            <p:cNvSpPr/>
            <p:nvPr/>
          </p:nvSpPr>
          <p:spPr>
            <a:xfrm>
              <a:off x="2093518" y="3963234"/>
              <a:ext cx="812644" cy="1713289"/>
            </a:xfrm>
            <a:prstGeom prst="curv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" name="Prostokąt 23">
            <a:extLst>
              <a:ext uri="{FF2B5EF4-FFF2-40B4-BE49-F238E27FC236}">
                <a16:creationId xmlns:a16="http://schemas.microsoft.com/office/drawing/2014/main" id="{BC832732-DF54-D434-9EB4-838C2038A850}"/>
              </a:ext>
            </a:extLst>
          </p:cNvPr>
          <p:cNvSpPr/>
          <p:nvPr/>
        </p:nvSpPr>
        <p:spPr>
          <a:xfrm>
            <a:off x="2995941" y="1579319"/>
            <a:ext cx="5420481" cy="253496"/>
          </a:xfrm>
          <a:prstGeom prst="rect">
            <a:avLst/>
          </a:prstGeom>
          <a:solidFill>
            <a:srgbClr val="E2F0D9">
              <a:alpha val="30980"/>
            </a:srgbClr>
          </a:solidFill>
          <a:ln w="381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8FB20B5A-98EB-C74D-FE56-F614B1ECDD64}"/>
              </a:ext>
            </a:extLst>
          </p:cNvPr>
          <p:cNvSpPr/>
          <p:nvPr/>
        </p:nvSpPr>
        <p:spPr>
          <a:xfrm>
            <a:off x="6994515" y="5602912"/>
            <a:ext cx="1335103" cy="253496"/>
          </a:xfrm>
          <a:prstGeom prst="rect">
            <a:avLst/>
          </a:prstGeom>
          <a:solidFill>
            <a:srgbClr val="E2F0D9">
              <a:alpha val="30980"/>
            </a:srgbClr>
          </a:solidFill>
          <a:ln w="381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9E73A40D-882E-4AFB-0A1C-D31A52585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232" y="3799416"/>
            <a:ext cx="5372850" cy="990738"/>
          </a:xfrm>
          <a:prstGeom prst="rect">
            <a:avLst/>
          </a:prstGeom>
        </p:spPr>
      </p:pic>
      <p:pic>
        <p:nvPicPr>
          <p:cNvPr id="1026" name="Picture 2" descr="Waffle on WhatsApp 2.22.8.79">
            <a:extLst>
              <a:ext uri="{FF2B5EF4-FFF2-40B4-BE49-F238E27FC236}">
                <a16:creationId xmlns:a16="http://schemas.microsoft.com/office/drawing/2014/main" id="{17136165-2CCF-681A-E2FB-0DE83175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87" y="516608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4" y="103461"/>
            <a:ext cx="1178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Rekomendacje do dalszej rozbudowy aplikacji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pole tekstowe 22">
            <a:extLst>
              <a:ext uri="{FF2B5EF4-FFF2-40B4-BE49-F238E27FC236}">
                <a16:creationId xmlns:a16="http://schemas.microsoft.com/office/drawing/2014/main" id="{1665DAC4-47B3-8089-4AAF-89653E7E238F}"/>
              </a:ext>
            </a:extLst>
          </p:cNvPr>
          <p:cNvSpPr txBox="1"/>
          <p:nvPr/>
        </p:nvSpPr>
        <p:spPr>
          <a:xfrm>
            <a:off x="838200" y="1083915"/>
            <a:ext cx="10515599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Uzupełnienie wszystkich </a:t>
            </a:r>
            <a:r>
              <a:rPr lang="pl-PL" sz="2800" dirty="0" err="1"/>
              <a:t>koordynatów</a:t>
            </a:r>
            <a:r>
              <a:rPr lang="pl-PL" sz="2800" dirty="0"/>
              <a:t> - wykorzystanie rzeczywistej </a:t>
            </a:r>
            <a:r>
              <a:rPr lang="pl-PL" sz="2800" dirty="0" err="1"/>
              <a:t>geo</a:t>
            </a:r>
            <a:r>
              <a:rPr lang="pl-PL" sz="2800" dirty="0"/>
              <a:t>-lokalizacji dla </a:t>
            </a:r>
            <a:r>
              <a:rPr lang="pl-PL" sz="2800" u="sng" dirty="0"/>
              <a:t>każdej</a:t>
            </a:r>
            <a:r>
              <a:rPr lang="pl-PL" sz="2800" dirty="0"/>
              <a:t> restauracji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Wskazanie odległości i czasu dojścia z uwzględnieniem mapy ulic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Rozszerzenie panelu preferencji użytkownika (inne parametry, istotność parametrów)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Test jak silnik rekomendacyjny zachowałby się przy standaryzacji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663935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640</Words>
  <Application>Microsoft Office PowerPoint</Application>
  <PresentationFormat>Panoramiczny</PresentationFormat>
  <Paragraphs>105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Aron Mozejko</dc:creator>
  <cp:lastModifiedBy>Aron Mozejko</cp:lastModifiedBy>
  <cp:revision>31</cp:revision>
  <dcterms:created xsi:type="dcterms:W3CDTF">2022-11-21T20:20:48Z</dcterms:created>
  <dcterms:modified xsi:type="dcterms:W3CDTF">2022-11-27T12:28:05Z</dcterms:modified>
</cp:coreProperties>
</file>