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3.xml" ContentType="application/vnd.openxmlformats-officedocument.drawingml.chartshapes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5" r:id="rId4"/>
    <p:sldId id="265" r:id="rId5"/>
    <p:sldId id="261" r:id="rId6"/>
    <p:sldId id="267" r:id="rId7"/>
    <p:sldId id="268" r:id="rId8"/>
    <p:sldId id="277" r:id="rId9"/>
    <p:sldId id="286" r:id="rId10"/>
    <p:sldId id="259" r:id="rId11"/>
    <p:sldId id="260" r:id="rId12"/>
    <p:sldId id="287" r:id="rId13"/>
    <p:sldId id="269" r:id="rId14"/>
    <p:sldId id="290" r:id="rId15"/>
    <p:sldId id="275" r:id="rId16"/>
    <p:sldId id="291" r:id="rId17"/>
    <p:sldId id="288" r:id="rId18"/>
    <p:sldId id="270" r:id="rId19"/>
    <p:sldId id="278" r:id="rId20"/>
    <p:sldId id="279" r:id="rId21"/>
    <p:sldId id="280" r:id="rId22"/>
    <p:sldId id="281" r:id="rId23"/>
    <p:sldId id="283" r:id="rId24"/>
    <p:sldId id="289" r:id="rId25"/>
    <p:sldId id="273" r:id="rId26"/>
    <p:sldId id="264" r:id="rId2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B854"/>
    <a:srgbClr val="8DA7D8"/>
    <a:srgbClr val="F48132"/>
    <a:srgbClr val="FB8635"/>
    <a:srgbClr val="0026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onm\OneDrive\Pulpit\fran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salarie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salarie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salaries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salaries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salarie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onm\OneDrive\Pulpit\france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onm\OneDrive\Pulpit\france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onm\OneDrive\Pulpit\france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3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salari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salarie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salarie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salarie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salari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l-PL" b="1">
                <a:solidFill>
                  <a:schemeClr val="tx1"/>
                </a:solidFill>
              </a:rPr>
              <a:t>Struktura firm według podziału na wielkość*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C40958B4-F387-42AC-8A37-712D4506C402}" type="CELLRANGE">
                      <a:rPr lang="en-US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970A-4A4B-9B46-F7D50292806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E546C1A-BF2C-4FDE-913C-106DAACB2731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970A-4A4B-9B46-F7D50292806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24413D5-57F8-4A29-8C1B-BC44524798FC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970A-4A4B-9B46-F7D50292806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99642C0-D1CA-4E4C-AA1E-4EB7AE0499FE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970A-4A4B-9B46-F7D50292806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Chart3!$C$18:$C$21</c:f>
              <c:strCache>
                <c:ptCount val="4"/>
                <c:pt idx="0">
                  <c:v>Mikro</c:v>
                </c:pt>
                <c:pt idx="1">
                  <c:v>Małe</c:v>
                </c:pt>
                <c:pt idx="2">
                  <c:v>Średnie</c:v>
                </c:pt>
                <c:pt idx="3">
                  <c:v>Duże</c:v>
                </c:pt>
              </c:strCache>
            </c:strRef>
          </c:cat>
          <c:val>
            <c:numRef>
              <c:f>Chart3!$D$18:$D$21</c:f>
              <c:numCache>
                <c:formatCode>#,##0</c:formatCode>
                <c:ptCount val="4"/>
                <c:pt idx="0">
                  <c:v>1192574</c:v>
                </c:pt>
                <c:pt idx="1">
                  <c:v>223636</c:v>
                </c:pt>
                <c:pt idx="2">
                  <c:v>39277</c:v>
                </c:pt>
                <c:pt idx="3">
                  <c:v>8113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Chart3!$E$18:$E$21</c15:f>
                <c15:dlblRangeCache>
                  <c:ptCount val="4"/>
                  <c:pt idx="0">
                    <c:v>81%</c:v>
                  </c:pt>
                  <c:pt idx="1">
                    <c:v>15%</c:v>
                  </c:pt>
                  <c:pt idx="2">
                    <c:v>3%</c:v>
                  </c:pt>
                  <c:pt idx="3">
                    <c:v>1%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970A-4A4B-9B46-F7D5029280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4992640"/>
        <c:axId val="75031296"/>
      </c:barChart>
      <c:catAx>
        <c:axId val="74992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75031296"/>
        <c:crosses val="autoZero"/>
        <c:auto val="1"/>
        <c:lblAlgn val="ctr"/>
        <c:lblOffset val="100"/>
        <c:noMultiLvlLbl val="0"/>
      </c:catAx>
      <c:valAx>
        <c:axId val="75031296"/>
        <c:scaling>
          <c:orientation val="minMax"/>
        </c:scaling>
        <c:delete val="1"/>
        <c:axPos val="t"/>
        <c:numFmt formatCode="#,##0" sourceLinked="1"/>
        <c:majorTickMark val="none"/>
        <c:minorTickMark val="none"/>
        <c:tickLblPos val="nextTo"/>
        <c:crossAx val="74992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200"/>
      </a:pPr>
      <a:endParaRPr lang="pl-PL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1.0474943851826558E-2"/>
          <c:y val="8.1932246225753985E-2"/>
          <c:w val="0.92318374508660528"/>
          <c:h val="0.34426663785060108"/>
        </c:manualLayout>
      </c:layout>
      <c:bar3DChart>
        <c:barDir val="col"/>
        <c:grouping val="clustered"/>
        <c:varyColors val="0"/>
        <c:ser>
          <c:idx val="0"/>
          <c:order val="0"/>
          <c:spPr>
            <a:solidFill>
              <a:srgbClr val="00B05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'Worst50+'!$A$2:$B$6</c:f>
              <c:multiLvlStrCache>
                <c:ptCount val="5"/>
                <c:lvl>
                  <c:pt idx="0">
                    <c:v>Liffol-le-Grand</c:v>
                  </c:pt>
                  <c:pt idx="1">
                    <c:v>Granges-sur-Vologne</c:v>
                  </c:pt>
                  <c:pt idx="2">
                    <c:v>Valanjou</c:v>
                  </c:pt>
                  <c:pt idx="3">
                    <c:v>Montebourg</c:v>
                  </c:pt>
                  <c:pt idx="4">
                    <c:v>Ligueil</c:v>
                  </c:pt>
                </c:lvl>
                <c:lvl>
                  <c:pt idx="0">
                    <c:v>88270</c:v>
                  </c:pt>
                  <c:pt idx="1">
                    <c:v>88218</c:v>
                  </c:pt>
                  <c:pt idx="2">
                    <c:v>49153</c:v>
                  </c:pt>
                  <c:pt idx="3">
                    <c:v>50341</c:v>
                  </c:pt>
                  <c:pt idx="4">
                    <c:v>37130</c:v>
                  </c:pt>
                </c:lvl>
              </c:multiLvlStrCache>
            </c:multiLvlStrRef>
          </c:cat>
          <c:val>
            <c:numRef>
              <c:f>'Worst50+'!$C$2:$C$6</c:f>
              <c:numCache>
                <c:formatCode>0.00</c:formatCode>
                <c:ptCount val="5"/>
                <c:pt idx="0">
                  <c:v>10.899999618530201</c:v>
                </c:pt>
                <c:pt idx="1">
                  <c:v>10.699999809265099</c:v>
                </c:pt>
                <c:pt idx="2">
                  <c:v>10.6000003814697</c:v>
                </c:pt>
                <c:pt idx="3">
                  <c:v>10.6000003814697</c:v>
                </c:pt>
                <c:pt idx="4" formatCode="General">
                  <c:v>10.050000000000001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CE-49F4-936C-628F81E90A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81137024"/>
        <c:axId val="81147008"/>
        <c:axId val="0"/>
      </c:bar3DChart>
      <c:catAx>
        <c:axId val="811370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81147008"/>
        <c:crosses val="autoZero"/>
        <c:auto val="1"/>
        <c:lblAlgn val="ctr"/>
        <c:lblOffset val="100"/>
        <c:noMultiLvlLbl val="0"/>
      </c:catAx>
      <c:valAx>
        <c:axId val="81147008"/>
        <c:scaling>
          <c:orientation val="minMax"/>
          <c:max val="60"/>
          <c:min val="0"/>
        </c:scaling>
        <c:delete val="1"/>
        <c:axPos val="l"/>
        <c:majorGridlines>
          <c:spPr>
            <a:ln>
              <a:noFill/>
            </a:ln>
          </c:spPr>
        </c:majorGridlines>
        <c:numFmt formatCode="0.00" sourceLinked="1"/>
        <c:majorTickMark val="out"/>
        <c:minorTickMark val="none"/>
        <c:tickLblPos val="nextTo"/>
        <c:crossAx val="81137024"/>
        <c:crosses val="autoZero"/>
        <c:crossBetween val="between"/>
        <c:majorUnit val="10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 dirty="0" err="1"/>
              <a:t>Executive</a:t>
            </a:r>
            <a:r>
              <a:rPr lang="pl-PL" dirty="0"/>
              <a:t> </a:t>
            </a:r>
            <a:r>
              <a:rPr lang="pl-PL" sz="1400" b="0" dirty="0"/>
              <a:t>(</a:t>
            </a:r>
            <a:r>
              <a:rPr lang="pl-PL" sz="1400" b="0" dirty="0" err="1"/>
              <a:t>Dyretor</a:t>
            </a:r>
            <a:r>
              <a:rPr lang="pl-PL" sz="1400" b="0" dirty="0"/>
              <a:t>)</a:t>
            </a:r>
            <a:endParaRPr lang="pl-PL" b="0" dirty="0"/>
          </a:p>
        </c:rich>
      </c:tx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7.8749330760504874E-2"/>
          <c:y val="0.15734411924569278"/>
          <c:w val="0.89199303898775051"/>
          <c:h val="0.33732034030154151"/>
        </c:manualLayout>
      </c:layout>
      <c:bar3D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75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Arkusz4!$I$2:$J$11</c:f>
              <c:multiLvlStrCache>
                <c:ptCount val="10"/>
                <c:lvl>
                  <c:pt idx="0">
                    <c:v>Orgeval</c:v>
                  </c:pt>
                  <c:pt idx="1">
                    <c:v>Bièvres</c:v>
                  </c:pt>
                  <c:pt idx="2">
                    <c:v>Le Tholonet</c:v>
                  </c:pt>
                  <c:pt idx="3">
                    <c:v>Saint-Prix</c:v>
                  </c:pt>
                  <c:pt idx="4">
                    <c:v>Dommartin</c:v>
                  </c:pt>
                  <c:pt idx="5">
                    <c:v>Coursan</c:v>
                  </c:pt>
                  <c:pt idx="6">
                    <c:v>Arcis-sur-Aube</c:v>
                  </c:pt>
                  <c:pt idx="7">
                    <c:v>Rieux-Minervois</c:v>
                  </c:pt>
                  <c:pt idx="8">
                    <c:v>Saintes-Maries-de-la-Mer</c:v>
                  </c:pt>
                  <c:pt idx="9">
                    <c:v>Rieupeyroux</c:v>
                  </c:pt>
                </c:lvl>
                <c:lvl>
                  <c:pt idx="0">
                    <c:v>78466</c:v>
                  </c:pt>
                  <c:pt idx="1">
                    <c:v>91064</c:v>
                  </c:pt>
                  <c:pt idx="2">
                    <c:v>13109</c:v>
                  </c:pt>
                  <c:pt idx="3">
                    <c:v>95574</c:v>
                  </c:pt>
                  <c:pt idx="4">
                    <c:v>69076</c:v>
                  </c:pt>
                  <c:pt idx="5">
                    <c:v>11106</c:v>
                  </c:pt>
                  <c:pt idx="6">
                    <c:v>10006</c:v>
                  </c:pt>
                  <c:pt idx="7">
                    <c:v>11315</c:v>
                  </c:pt>
                  <c:pt idx="8">
                    <c:v>13096</c:v>
                  </c:pt>
                  <c:pt idx="9">
                    <c:v>12198</c:v>
                  </c:pt>
                </c:lvl>
              </c:multiLvlStrCache>
            </c:multiLvlStrRef>
          </c:cat>
          <c:val>
            <c:numRef>
              <c:f>Arkusz4!$K$2:$K$11</c:f>
              <c:numCache>
                <c:formatCode>General</c:formatCode>
                <c:ptCount val="10"/>
                <c:pt idx="0">
                  <c:v>39.9</c:v>
                </c:pt>
                <c:pt idx="1">
                  <c:v>33.9</c:v>
                </c:pt>
                <c:pt idx="2">
                  <c:v>31.6</c:v>
                </c:pt>
                <c:pt idx="3">
                  <c:v>31.4</c:v>
                </c:pt>
                <c:pt idx="4">
                  <c:v>30.5</c:v>
                </c:pt>
                <c:pt idx="5">
                  <c:v>19.600000000000001</c:v>
                </c:pt>
                <c:pt idx="6">
                  <c:v>19.3</c:v>
                </c:pt>
                <c:pt idx="7">
                  <c:v>18.600000000000001</c:v>
                </c:pt>
                <c:pt idx="8">
                  <c:v>18.100000000000001</c:v>
                </c:pt>
                <c:pt idx="9">
                  <c:v>16.3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54-4CCE-B148-4B5B48E92E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81180928"/>
        <c:axId val="99758080"/>
        <c:axId val="0"/>
      </c:bar3DChart>
      <c:catAx>
        <c:axId val="811809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9758080"/>
        <c:crosses val="autoZero"/>
        <c:auto val="1"/>
        <c:lblAlgn val="ctr"/>
        <c:lblOffset val="100"/>
        <c:noMultiLvlLbl val="0"/>
      </c:catAx>
      <c:valAx>
        <c:axId val="9975808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811809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 dirty="0" err="1"/>
              <a:t>Worker</a:t>
            </a:r>
            <a:r>
              <a:rPr lang="pl-PL" dirty="0"/>
              <a:t> </a:t>
            </a:r>
            <a:r>
              <a:rPr lang="pl-PL" sz="1400" b="0" dirty="0"/>
              <a:t>(Kontraktowi)</a:t>
            </a:r>
          </a:p>
        </c:rich>
      </c:tx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rgbClr val="92D05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Arkusz4!$M$2:$N$11</c:f>
              <c:multiLvlStrCache>
                <c:ptCount val="10"/>
                <c:lvl>
                  <c:pt idx="0">
                    <c:v>Orgeval</c:v>
                  </c:pt>
                  <c:pt idx="1">
                    <c:v>Nozay</c:v>
                  </c:pt>
                  <c:pt idx="2">
                    <c:v>Port-Saint-Louis-du-Rhône</c:v>
                  </c:pt>
                  <c:pt idx="3">
                    <c:v>Charly</c:v>
                  </c:pt>
                  <c:pt idx="4">
                    <c:v>Gémenos</c:v>
                  </c:pt>
                  <c:pt idx="5">
                    <c:v>Limoux</c:v>
                  </c:pt>
                  <c:pt idx="6">
                    <c:v>Rieux-Minervois</c:v>
                  </c:pt>
                  <c:pt idx="7">
                    <c:v>Pennautier</c:v>
                  </c:pt>
                  <c:pt idx="8">
                    <c:v>Nozay</c:v>
                  </c:pt>
                  <c:pt idx="9">
                    <c:v>Leucate</c:v>
                  </c:pt>
                </c:lvl>
                <c:lvl>
                  <c:pt idx="0">
                    <c:v>78466</c:v>
                  </c:pt>
                  <c:pt idx="1">
                    <c:v>91458</c:v>
                  </c:pt>
                  <c:pt idx="2">
                    <c:v>13078</c:v>
                  </c:pt>
                  <c:pt idx="3">
                    <c:v>69046</c:v>
                  </c:pt>
                  <c:pt idx="4">
                    <c:v>13042</c:v>
                  </c:pt>
                  <c:pt idx="5">
                    <c:v>11206</c:v>
                  </c:pt>
                  <c:pt idx="6">
                    <c:v>11315</c:v>
                  </c:pt>
                  <c:pt idx="7">
                    <c:v>11279</c:v>
                  </c:pt>
                  <c:pt idx="8">
                    <c:v>44113</c:v>
                  </c:pt>
                  <c:pt idx="9">
                    <c:v>11202</c:v>
                  </c:pt>
                </c:lvl>
              </c:multiLvlStrCache>
            </c:multiLvlStrRef>
          </c:cat>
          <c:val>
            <c:numRef>
              <c:f>Arkusz4!$O$2:$O$11</c:f>
              <c:numCache>
                <c:formatCode>General</c:formatCode>
                <c:ptCount val="10"/>
                <c:pt idx="0">
                  <c:v>18.899999999999999</c:v>
                </c:pt>
                <c:pt idx="1">
                  <c:v>14.4</c:v>
                </c:pt>
                <c:pt idx="2">
                  <c:v>14.2</c:v>
                </c:pt>
                <c:pt idx="3">
                  <c:v>14</c:v>
                </c:pt>
                <c:pt idx="4">
                  <c:v>13.9</c:v>
                </c:pt>
                <c:pt idx="5">
                  <c:v>9.5</c:v>
                </c:pt>
                <c:pt idx="6">
                  <c:v>9.3000000000000007</c:v>
                </c:pt>
                <c:pt idx="7">
                  <c:v>9.3000000000000007</c:v>
                </c:pt>
                <c:pt idx="8">
                  <c:v>9.1999999999999993</c:v>
                </c:pt>
                <c:pt idx="9">
                  <c:v>8.9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48-4BF0-B8C4-5FA37DE75C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99787136"/>
        <c:axId val="99788672"/>
        <c:axId val="0"/>
      </c:bar3DChart>
      <c:catAx>
        <c:axId val="997871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9788672"/>
        <c:crosses val="autoZero"/>
        <c:auto val="1"/>
        <c:lblAlgn val="ctr"/>
        <c:lblOffset val="100"/>
        <c:noMultiLvlLbl val="0"/>
      </c:catAx>
      <c:valAx>
        <c:axId val="99788672"/>
        <c:scaling>
          <c:orientation val="minMax"/>
          <c:max val="4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997871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 dirty="0" err="1"/>
              <a:t>Employee</a:t>
            </a:r>
            <a:r>
              <a:rPr lang="pl-PL" dirty="0"/>
              <a:t> </a:t>
            </a:r>
            <a:r>
              <a:rPr lang="pl-PL" sz="1400" b="0" dirty="0"/>
              <a:t>(Etat)</a:t>
            </a:r>
            <a:endParaRPr lang="pl-PL" b="0" dirty="0"/>
          </a:p>
        </c:rich>
      </c:tx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Arkusz4!$A$2:$B$11</c:f>
              <c:multiLvlStrCache>
                <c:ptCount val="10"/>
                <c:lvl>
                  <c:pt idx="0">
                    <c:v>Bièvres</c:v>
                  </c:pt>
                  <c:pt idx="1">
                    <c:v>Orgeval</c:v>
                  </c:pt>
                  <c:pt idx="2">
                    <c:v>Saint-Prix</c:v>
                  </c:pt>
                  <c:pt idx="3">
                    <c:v>Dommartin</c:v>
                  </c:pt>
                  <c:pt idx="4">
                    <c:v>Périgny</c:v>
                  </c:pt>
                  <c:pt idx="5">
                    <c:v>Prades</c:v>
                  </c:pt>
                  <c:pt idx="6">
                    <c:v>Port-la-Nouvelle</c:v>
                  </c:pt>
                  <c:pt idx="7">
                    <c:v>Orbec</c:v>
                  </c:pt>
                  <c:pt idx="8">
                    <c:v>Saintes-Maries-de-la-Mer</c:v>
                  </c:pt>
                  <c:pt idx="9">
                    <c:v>Quillan</c:v>
                  </c:pt>
                </c:lvl>
                <c:lvl>
                  <c:pt idx="0">
                    <c:v>91064</c:v>
                  </c:pt>
                  <c:pt idx="1">
                    <c:v>78466</c:v>
                  </c:pt>
                  <c:pt idx="2">
                    <c:v>95574</c:v>
                  </c:pt>
                  <c:pt idx="3">
                    <c:v>69076</c:v>
                  </c:pt>
                  <c:pt idx="4">
                    <c:v>94056</c:v>
                  </c:pt>
                  <c:pt idx="5">
                    <c:v>66149</c:v>
                  </c:pt>
                  <c:pt idx="6">
                    <c:v>11266</c:v>
                  </c:pt>
                  <c:pt idx="7">
                    <c:v>14478</c:v>
                  </c:pt>
                  <c:pt idx="8">
                    <c:v>13096</c:v>
                  </c:pt>
                  <c:pt idx="9">
                    <c:v>11304</c:v>
                  </c:pt>
                </c:lvl>
              </c:multiLvlStrCache>
            </c:multiLvlStrRef>
          </c:cat>
          <c:val>
            <c:numRef>
              <c:f>Arkusz4!$C$2:$C$11</c:f>
              <c:numCache>
                <c:formatCode>General</c:formatCode>
                <c:ptCount val="10"/>
                <c:pt idx="0">
                  <c:v>14.1</c:v>
                </c:pt>
                <c:pt idx="1">
                  <c:v>13.4</c:v>
                </c:pt>
                <c:pt idx="2">
                  <c:v>13.3</c:v>
                </c:pt>
                <c:pt idx="3">
                  <c:v>13.1</c:v>
                </c:pt>
                <c:pt idx="4">
                  <c:v>13</c:v>
                </c:pt>
                <c:pt idx="5">
                  <c:v>9.4</c:v>
                </c:pt>
                <c:pt idx="6">
                  <c:v>9.4</c:v>
                </c:pt>
                <c:pt idx="7">
                  <c:v>9.3000000000000007</c:v>
                </c:pt>
                <c:pt idx="8">
                  <c:v>9.3000000000000007</c:v>
                </c:pt>
                <c:pt idx="9">
                  <c:v>9.1999999999999993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7B-487C-B48E-F0AD1EDF6A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99563776"/>
        <c:axId val="99565568"/>
        <c:axId val="0"/>
      </c:bar3DChart>
      <c:catAx>
        <c:axId val="995637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9565568"/>
        <c:crosses val="autoZero"/>
        <c:auto val="1"/>
        <c:lblAlgn val="ctr"/>
        <c:lblOffset val="100"/>
        <c:noMultiLvlLbl val="0"/>
      </c:catAx>
      <c:valAx>
        <c:axId val="99565568"/>
        <c:scaling>
          <c:orientation val="minMax"/>
          <c:max val="4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995637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 dirty="0"/>
              <a:t>Middle manager </a:t>
            </a:r>
            <a:r>
              <a:rPr lang="pl-PL" sz="1400" b="0" dirty="0"/>
              <a:t>(Menedżer)</a:t>
            </a:r>
            <a:endParaRPr lang="pl-PL" b="0" dirty="0"/>
          </a:p>
        </c:rich>
      </c:tx>
      <c:overlay val="1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bg2">
                <a:lumMod val="75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Arkusz4!$E$2:$F$11</c:f>
              <c:multiLvlStrCache>
                <c:ptCount val="10"/>
                <c:lvl>
                  <c:pt idx="0">
                    <c:v>Charly</c:v>
                  </c:pt>
                  <c:pt idx="1">
                    <c:v>Orgeval</c:v>
                  </c:pt>
                  <c:pt idx="2">
                    <c:v>Cassis</c:v>
                  </c:pt>
                  <c:pt idx="3">
                    <c:v>Perthes</c:v>
                  </c:pt>
                  <c:pt idx="4">
                    <c:v>Villenauxe-la-Grande</c:v>
                  </c:pt>
                  <c:pt idx="5">
                    <c:v>Aubin</c:v>
                  </c:pt>
                  <c:pt idx="6">
                    <c:v>Bages</c:v>
                  </c:pt>
                  <c:pt idx="7">
                    <c:v>Bar-sur-Seine</c:v>
                  </c:pt>
                  <c:pt idx="8">
                    <c:v>Prades</c:v>
                  </c:pt>
                  <c:pt idx="9">
                    <c:v>Conques-sur-Orbiel</c:v>
                  </c:pt>
                </c:lvl>
                <c:lvl>
                  <c:pt idx="0">
                    <c:v>69046</c:v>
                  </c:pt>
                  <c:pt idx="1">
                    <c:v>78466</c:v>
                  </c:pt>
                  <c:pt idx="2">
                    <c:v>13022</c:v>
                  </c:pt>
                  <c:pt idx="3">
                    <c:v>77359</c:v>
                  </c:pt>
                  <c:pt idx="4">
                    <c:v>10420</c:v>
                  </c:pt>
                  <c:pt idx="5">
                    <c:v>12013</c:v>
                  </c:pt>
                  <c:pt idx="6">
                    <c:v>66011</c:v>
                  </c:pt>
                  <c:pt idx="7">
                    <c:v>10034</c:v>
                  </c:pt>
                  <c:pt idx="8">
                    <c:v>66149</c:v>
                  </c:pt>
                  <c:pt idx="9">
                    <c:v>11099</c:v>
                  </c:pt>
                </c:lvl>
              </c:multiLvlStrCache>
            </c:multiLvlStrRef>
          </c:cat>
          <c:val>
            <c:numRef>
              <c:f>Arkusz4!$G$2:$G$11</c:f>
              <c:numCache>
                <c:formatCode>General</c:formatCode>
                <c:ptCount val="10"/>
                <c:pt idx="0">
                  <c:v>20.9</c:v>
                </c:pt>
                <c:pt idx="1">
                  <c:v>18</c:v>
                </c:pt>
                <c:pt idx="2">
                  <c:v>17.8</c:v>
                </c:pt>
                <c:pt idx="3">
                  <c:v>17.399999999999999</c:v>
                </c:pt>
                <c:pt idx="4">
                  <c:v>17.3</c:v>
                </c:pt>
                <c:pt idx="5">
                  <c:v>12.9</c:v>
                </c:pt>
                <c:pt idx="6">
                  <c:v>12.8</c:v>
                </c:pt>
                <c:pt idx="7">
                  <c:v>12.7</c:v>
                </c:pt>
                <c:pt idx="8">
                  <c:v>12.6</c:v>
                </c:pt>
                <c:pt idx="9">
                  <c:v>12.6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16-41D2-89E7-B5C1091656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99590528"/>
        <c:axId val="99592064"/>
        <c:axId val="0"/>
      </c:bar3DChart>
      <c:catAx>
        <c:axId val="995905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9592064"/>
        <c:crosses val="autoZero"/>
        <c:auto val="1"/>
        <c:lblAlgn val="ctr"/>
        <c:lblOffset val="100"/>
        <c:noMultiLvlLbl val="0"/>
      </c:catAx>
      <c:valAx>
        <c:axId val="99592064"/>
        <c:scaling>
          <c:orientation val="minMax"/>
          <c:max val="4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995905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598102728955798E-3"/>
          <c:y val="3.0842222273736314E-2"/>
          <c:w val="0.96758328768811175"/>
          <c:h val="0.74037957790089648"/>
        </c:manualLayout>
      </c:layout>
      <c:barChart>
        <c:barDir val="col"/>
        <c:grouping val="stacked"/>
        <c:varyColors val="0"/>
        <c:ser>
          <c:idx val="4"/>
          <c:order val="3"/>
          <c:tx>
            <c:strRef>
              <c:f>Chart1!$A$18</c:f>
              <c:strCache>
                <c:ptCount val="1"/>
                <c:pt idx="0">
                  <c:v>BOTTOM2QBOX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Chart1!$B$12:$AA$12</c:f>
              <c:strCache>
                <c:ptCount val="26"/>
                <c:pt idx="0">
                  <c:v>Paris</c:v>
                </c:pt>
                <c:pt idx="1">
                  <c:v>Lyon</c:v>
                </c:pt>
                <c:pt idx="2">
                  <c:v>Marseille</c:v>
                </c:pt>
                <c:pt idx="3">
                  <c:v>Lille</c:v>
                </c:pt>
                <c:pt idx="4">
                  <c:v>Nantes</c:v>
                </c:pt>
                <c:pt idx="5">
                  <c:v>Rennes</c:v>
                </c:pt>
                <c:pt idx="6">
                  <c:v>Bordeaux</c:v>
                </c:pt>
                <c:pt idx="7">
                  <c:v>Montpellier</c:v>
                </c:pt>
                <c:pt idx="8">
                  <c:v>Toulouse</c:v>
                </c:pt>
                <c:pt idx="9">
                  <c:v>Orléans</c:v>
                </c:pt>
                <c:pt idx="10">
                  <c:v>Metz</c:v>
                </c:pt>
                <c:pt idx="11">
                  <c:v>Strasbourg</c:v>
                </c:pt>
                <c:pt idx="12">
                  <c:v>Rouen</c:v>
                </c:pt>
                <c:pt idx="13">
                  <c:v>Poitiers</c:v>
                </c:pt>
                <c:pt idx="14">
                  <c:v>Amiens</c:v>
                </c:pt>
                <c:pt idx="15">
                  <c:v>Saint-Denis</c:v>
                </c:pt>
                <c:pt idx="16">
                  <c:v>Dijon</c:v>
                </c:pt>
                <c:pt idx="17">
                  <c:v>Clermont-Ferrand</c:v>
                </c:pt>
                <c:pt idx="18">
                  <c:v>Châlons-en-Champagne</c:v>
                </c:pt>
                <c:pt idx="19">
                  <c:v>Caen</c:v>
                </c:pt>
                <c:pt idx="20">
                  <c:v>Besançon</c:v>
                </c:pt>
                <c:pt idx="21">
                  <c:v>Limoges</c:v>
                </c:pt>
                <c:pt idx="22">
                  <c:v>Basse-Terre</c:v>
                </c:pt>
                <c:pt idx="23">
                  <c:v>Fort-de-France</c:v>
                </c:pt>
                <c:pt idx="24">
                  <c:v>Ajaccio</c:v>
                </c:pt>
                <c:pt idx="25">
                  <c:v>Cayenne</c:v>
                </c:pt>
              </c:strCache>
            </c:strRef>
          </c:cat>
          <c:val>
            <c:numRef>
              <c:f>Chart1!$B$18:$AA$18</c:f>
              <c:numCache>
                <c:formatCode>0.0</c:formatCode>
                <c:ptCount val="26"/>
                <c:pt idx="0">
                  <c:v>14.5</c:v>
                </c:pt>
                <c:pt idx="1">
                  <c:v>12.9</c:v>
                </c:pt>
                <c:pt idx="2">
                  <c:v>12.7</c:v>
                </c:pt>
                <c:pt idx="3">
                  <c:v>12</c:v>
                </c:pt>
                <c:pt idx="4">
                  <c:v>11.8</c:v>
                </c:pt>
                <c:pt idx="5">
                  <c:v>11.9</c:v>
                </c:pt>
                <c:pt idx="6">
                  <c:v>11.9</c:v>
                </c:pt>
                <c:pt idx="7">
                  <c:v>11.8</c:v>
                </c:pt>
                <c:pt idx="8">
                  <c:v>12</c:v>
                </c:pt>
                <c:pt idx="9">
                  <c:v>12.3</c:v>
                </c:pt>
                <c:pt idx="10">
                  <c:v>11.9</c:v>
                </c:pt>
                <c:pt idx="11">
                  <c:v>12.8</c:v>
                </c:pt>
                <c:pt idx="12">
                  <c:v>12.4</c:v>
                </c:pt>
                <c:pt idx="13">
                  <c:v>11.8</c:v>
                </c:pt>
                <c:pt idx="14">
                  <c:v>12</c:v>
                </c:pt>
                <c:pt idx="15">
                  <c:v>11.6</c:v>
                </c:pt>
                <c:pt idx="16">
                  <c:v>11.8</c:v>
                </c:pt>
                <c:pt idx="17">
                  <c:v>11.8</c:v>
                </c:pt>
                <c:pt idx="18">
                  <c:v>11.8</c:v>
                </c:pt>
                <c:pt idx="19">
                  <c:v>11.6</c:v>
                </c:pt>
                <c:pt idx="20">
                  <c:v>11.8</c:v>
                </c:pt>
                <c:pt idx="21">
                  <c:v>11.9</c:v>
                </c:pt>
                <c:pt idx="22">
                  <c:v>12</c:v>
                </c:pt>
                <c:pt idx="23">
                  <c:v>11.9</c:v>
                </c:pt>
                <c:pt idx="24">
                  <c:v>11.5</c:v>
                </c:pt>
                <c:pt idx="25">
                  <c:v>12.8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62-4FEC-ACD1-AAA513367984}"/>
            </c:ext>
          </c:extLst>
        </c:ser>
        <c:ser>
          <c:idx val="5"/>
          <c:order val="4"/>
          <c:tx>
            <c:strRef>
              <c:f>Chart1!$A$19</c:f>
              <c:strCache>
                <c:ptCount val="1"/>
                <c:pt idx="0">
                  <c:v>2QBOX</c:v>
                </c:pt>
              </c:strCache>
            </c:strRef>
          </c:tx>
          <c:spPr>
            <a:solidFill>
              <a:schemeClr val="bg2"/>
            </a:solidFill>
            <a:ln>
              <a:solidFill>
                <a:schemeClr val="bg1">
                  <a:lumMod val="65000"/>
                </a:schemeClr>
              </a:solidFill>
            </a:ln>
            <a:effectLst/>
          </c:spPr>
          <c:invertIfNegative val="0"/>
          <c:cat>
            <c:strRef>
              <c:f>Chart1!$B$12:$AA$12</c:f>
              <c:strCache>
                <c:ptCount val="26"/>
                <c:pt idx="0">
                  <c:v>Paris</c:v>
                </c:pt>
                <c:pt idx="1">
                  <c:v>Lyon</c:v>
                </c:pt>
                <c:pt idx="2">
                  <c:v>Marseille</c:v>
                </c:pt>
                <c:pt idx="3">
                  <c:v>Lille</c:v>
                </c:pt>
                <c:pt idx="4">
                  <c:v>Nantes</c:v>
                </c:pt>
                <c:pt idx="5">
                  <c:v>Rennes</c:v>
                </c:pt>
                <c:pt idx="6">
                  <c:v>Bordeaux</c:v>
                </c:pt>
                <c:pt idx="7">
                  <c:v>Montpellier</c:v>
                </c:pt>
                <c:pt idx="8">
                  <c:v>Toulouse</c:v>
                </c:pt>
                <c:pt idx="9">
                  <c:v>Orléans</c:v>
                </c:pt>
                <c:pt idx="10">
                  <c:v>Metz</c:v>
                </c:pt>
                <c:pt idx="11">
                  <c:v>Strasbourg</c:v>
                </c:pt>
                <c:pt idx="12">
                  <c:v>Rouen</c:v>
                </c:pt>
                <c:pt idx="13">
                  <c:v>Poitiers</c:v>
                </c:pt>
                <c:pt idx="14">
                  <c:v>Amiens</c:v>
                </c:pt>
                <c:pt idx="15">
                  <c:v>Saint-Denis</c:v>
                </c:pt>
                <c:pt idx="16">
                  <c:v>Dijon</c:v>
                </c:pt>
                <c:pt idx="17">
                  <c:v>Clermont-Ferrand</c:v>
                </c:pt>
                <c:pt idx="18">
                  <c:v>Châlons-en-Champagne</c:v>
                </c:pt>
                <c:pt idx="19">
                  <c:v>Caen</c:v>
                </c:pt>
                <c:pt idx="20">
                  <c:v>Besançon</c:v>
                </c:pt>
                <c:pt idx="21">
                  <c:v>Limoges</c:v>
                </c:pt>
                <c:pt idx="22">
                  <c:v>Basse-Terre</c:v>
                </c:pt>
                <c:pt idx="23">
                  <c:v>Fort-de-France</c:v>
                </c:pt>
                <c:pt idx="24">
                  <c:v>Ajaccio</c:v>
                </c:pt>
                <c:pt idx="25">
                  <c:v>Cayenne</c:v>
                </c:pt>
              </c:strCache>
            </c:strRef>
          </c:cat>
          <c:val>
            <c:numRef>
              <c:f>Chart1!$B$19:$AA$19</c:f>
              <c:numCache>
                <c:formatCode>0.0</c:formatCode>
                <c:ptCount val="26"/>
                <c:pt idx="0">
                  <c:v>1.8000000000000007</c:v>
                </c:pt>
                <c:pt idx="1">
                  <c:v>0.90000000000000036</c:v>
                </c:pt>
                <c:pt idx="2">
                  <c:v>0.90000000000000036</c:v>
                </c:pt>
                <c:pt idx="3">
                  <c:v>0.59999999999999964</c:v>
                </c:pt>
                <c:pt idx="4">
                  <c:v>0.59999999999999964</c:v>
                </c:pt>
                <c:pt idx="5">
                  <c:v>0.5</c:v>
                </c:pt>
                <c:pt idx="6">
                  <c:v>0.79999999999999893</c:v>
                </c:pt>
                <c:pt idx="7">
                  <c:v>0.59999999999999964</c:v>
                </c:pt>
                <c:pt idx="8">
                  <c:v>1</c:v>
                </c:pt>
                <c:pt idx="9">
                  <c:v>0.89999999999999858</c:v>
                </c:pt>
                <c:pt idx="10">
                  <c:v>0.59999999999999964</c:v>
                </c:pt>
                <c:pt idx="11">
                  <c:v>0.79999999999999893</c:v>
                </c:pt>
                <c:pt idx="12">
                  <c:v>0.69999999999999929</c:v>
                </c:pt>
                <c:pt idx="13">
                  <c:v>0.79999999999999893</c:v>
                </c:pt>
                <c:pt idx="14">
                  <c:v>0.90000000000000036</c:v>
                </c:pt>
                <c:pt idx="15">
                  <c:v>0.30000000000000071</c:v>
                </c:pt>
                <c:pt idx="16">
                  <c:v>0.69999999999999929</c:v>
                </c:pt>
                <c:pt idx="17">
                  <c:v>0.69999999999999929</c:v>
                </c:pt>
                <c:pt idx="18">
                  <c:v>0.5</c:v>
                </c:pt>
                <c:pt idx="19">
                  <c:v>0.80000000000000071</c:v>
                </c:pt>
                <c:pt idx="20">
                  <c:v>0.79999999999999893</c:v>
                </c:pt>
                <c:pt idx="21">
                  <c:v>0.59999999999999964</c:v>
                </c:pt>
                <c:pt idx="22">
                  <c:v>0.90000000000000036</c:v>
                </c:pt>
                <c:pt idx="23">
                  <c:v>1.0999999999999996</c:v>
                </c:pt>
                <c:pt idx="24">
                  <c:v>0.5</c:v>
                </c:pt>
                <c:pt idx="25">
                  <c:v>1.0999999999999996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62-4FEC-ACD1-AAA513367984}"/>
            </c:ext>
          </c:extLst>
        </c:ser>
        <c:ser>
          <c:idx val="6"/>
          <c:order val="5"/>
          <c:tx>
            <c:strRef>
              <c:f>Chart1!$A$20</c:f>
              <c:strCache>
                <c:ptCount val="1"/>
                <c:pt idx="0">
                  <c:v>3QBOX</c:v>
                </c:pt>
              </c:strCache>
            </c:strRef>
          </c:tx>
          <c:spPr>
            <a:solidFill>
              <a:schemeClr val="bg2"/>
            </a:solidFill>
            <a:ln w="3175">
              <a:solidFill>
                <a:schemeClr val="bg1">
                  <a:lumMod val="65000"/>
                </a:schemeClr>
              </a:solidFill>
            </a:ln>
            <a:effectLst/>
          </c:spPr>
          <c:invertIfNegative val="0"/>
          <c:cat>
            <c:strRef>
              <c:f>Chart1!$B$12:$AA$12</c:f>
              <c:strCache>
                <c:ptCount val="26"/>
                <c:pt idx="0">
                  <c:v>Paris</c:v>
                </c:pt>
                <c:pt idx="1">
                  <c:v>Lyon</c:v>
                </c:pt>
                <c:pt idx="2">
                  <c:v>Marseille</c:v>
                </c:pt>
                <c:pt idx="3">
                  <c:v>Lille</c:v>
                </c:pt>
                <c:pt idx="4">
                  <c:v>Nantes</c:v>
                </c:pt>
                <c:pt idx="5">
                  <c:v>Rennes</c:v>
                </c:pt>
                <c:pt idx="6">
                  <c:v>Bordeaux</c:v>
                </c:pt>
                <c:pt idx="7">
                  <c:v>Montpellier</c:v>
                </c:pt>
                <c:pt idx="8">
                  <c:v>Toulouse</c:v>
                </c:pt>
                <c:pt idx="9">
                  <c:v>Orléans</c:v>
                </c:pt>
                <c:pt idx="10">
                  <c:v>Metz</c:v>
                </c:pt>
                <c:pt idx="11">
                  <c:v>Strasbourg</c:v>
                </c:pt>
                <c:pt idx="12">
                  <c:v>Rouen</c:v>
                </c:pt>
                <c:pt idx="13">
                  <c:v>Poitiers</c:v>
                </c:pt>
                <c:pt idx="14">
                  <c:v>Amiens</c:v>
                </c:pt>
                <c:pt idx="15">
                  <c:v>Saint-Denis</c:v>
                </c:pt>
                <c:pt idx="16">
                  <c:v>Dijon</c:v>
                </c:pt>
                <c:pt idx="17">
                  <c:v>Clermont-Ferrand</c:v>
                </c:pt>
                <c:pt idx="18">
                  <c:v>Châlons-en-Champagne</c:v>
                </c:pt>
                <c:pt idx="19">
                  <c:v>Caen</c:v>
                </c:pt>
                <c:pt idx="20">
                  <c:v>Besançon</c:v>
                </c:pt>
                <c:pt idx="21">
                  <c:v>Limoges</c:v>
                </c:pt>
                <c:pt idx="22">
                  <c:v>Basse-Terre</c:v>
                </c:pt>
                <c:pt idx="23">
                  <c:v>Fort-de-France</c:v>
                </c:pt>
                <c:pt idx="24">
                  <c:v>Ajaccio</c:v>
                </c:pt>
                <c:pt idx="25">
                  <c:v>Cayenne</c:v>
                </c:pt>
              </c:strCache>
            </c:strRef>
          </c:cat>
          <c:val>
            <c:numRef>
              <c:f>Chart1!$B$20:$AA$20</c:f>
              <c:numCache>
                <c:formatCode>0.0</c:formatCode>
                <c:ptCount val="26"/>
                <c:pt idx="0">
                  <c:v>2.5</c:v>
                </c:pt>
                <c:pt idx="1">
                  <c:v>1.5</c:v>
                </c:pt>
                <c:pt idx="2">
                  <c:v>1.5999999999999996</c:v>
                </c:pt>
                <c:pt idx="3">
                  <c:v>1.4000000000000004</c:v>
                </c:pt>
                <c:pt idx="4">
                  <c:v>0.90000000000000036</c:v>
                </c:pt>
                <c:pt idx="5">
                  <c:v>0.90000000000000036</c:v>
                </c:pt>
                <c:pt idx="6">
                  <c:v>1.2000000000000011</c:v>
                </c:pt>
                <c:pt idx="7">
                  <c:v>1</c:v>
                </c:pt>
                <c:pt idx="8">
                  <c:v>1.6999999999999993</c:v>
                </c:pt>
                <c:pt idx="9">
                  <c:v>1.1000000000000014</c:v>
                </c:pt>
                <c:pt idx="10">
                  <c:v>0.90000000000000036</c:v>
                </c:pt>
                <c:pt idx="11">
                  <c:v>0.90000000000000036</c:v>
                </c:pt>
                <c:pt idx="12">
                  <c:v>1.3000000000000007</c:v>
                </c:pt>
                <c:pt idx="13">
                  <c:v>0.90000000000000036</c:v>
                </c:pt>
                <c:pt idx="14">
                  <c:v>1.1999999999999993</c:v>
                </c:pt>
                <c:pt idx="15">
                  <c:v>1.1999999999999993</c:v>
                </c:pt>
                <c:pt idx="16">
                  <c:v>0.69999999999999929</c:v>
                </c:pt>
                <c:pt idx="17">
                  <c:v>1.4000000000000004</c:v>
                </c:pt>
                <c:pt idx="18">
                  <c:v>0.69999999999999929</c:v>
                </c:pt>
                <c:pt idx="19">
                  <c:v>1.1999999999999993</c:v>
                </c:pt>
                <c:pt idx="20">
                  <c:v>0.80000000000000071</c:v>
                </c:pt>
                <c:pt idx="21">
                  <c:v>1.0999999999999996</c:v>
                </c:pt>
                <c:pt idx="22">
                  <c:v>0.69999999999999929</c:v>
                </c:pt>
                <c:pt idx="23">
                  <c:v>0.80000000000000071</c:v>
                </c:pt>
                <c:pt idx="24">
                  <c:v>1.5</c:v>
                </c:pt>
                <c:pt idx="25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62-4FEC-ACD1-AAA5133679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2506752"/>
        <c:axId val="72512640"/>
      </c:barChart>
      <c:scatterChart>
        <c:scatterStyle val="lineMarker"/>
        <c:varyColors val="0"/>
        <c:ser>
          <c:idx val="1"/>
          <c:order val="0"/>
          <c:tx>
            <c:strRef>
              <c:f>Chart1!$A$15</c:f>
              <c:strCache>
                <c:ptCount val="1"/>
                <c:pt idx="0">
                  <c:v>MEDIAN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Chart1!$B$12:$AA$12</c:f>
              <c:strCache>
                <c:ptCount val="26"/>
                <c:pt idx="0">
                  <c:v>Paris</c:v>
                </c:pt>
                <c:pt idx="1">
                  <c:v>Lyon</c:v>
                </c:pt>
                <c:pt idx="2">
                  <c:v>Marseille</c:v>
                </c:pt>
                <c:pt idx="3">
                  <c:v>Lille</c:v>
                </c:pt>
                <c:pt idx="4">
                  <c:v>Nantes</c:v>
                </c:pt>
                <c:pt idx="5">
                  <c:v>Rennes</c:v>
                </c:pt>
                <c:pt idx="6">
                  <c:v>Bordeaux</c:v>
                </c:pt>
                <c:pt idx="7">
                  <c:v>Montpellier</c:v>
                </c:pt>
                <c:pt idx="8">
                  <c:v>Toulouse</c:v>
                </c:pt>
                <c:pt idx="9">
                  <c:v>Orléans</c:v>
                </c:pt>
                <c:pt idx="10">
                  <c:v>Metz</c:v>
                </c:pt>
                <c:pt idx="11">
                  <c:v>Strasbourg</c:v>
                </c:pt>
                <c:pt idx="12">
                  <c:v>Rouen</c:v>
                </c:pt>
                <c:pt idx="13">
                  <c:v>Poitiers</c:v>
                </c:pt>
                <c:pt idx="14">
                  <c:v>Amiens</c:v>
                </c:pt>
                <c:pt idx="15">
                  <c:v>Saint-Denis</c:v>
                </c:pt>
                <c:pt idx="16">
                  <c:v>Dijon</c:v>
                </c:pt>
                <c:pt idx="17">
                  <c:v>Clermont-Ferrand</c:v>
                </c:pt>
                <c:pt idx="18">
                  <c:v>Châlons-en-Champagne</c:v>
                </c:pt>
                <c:pt idx="19">
                  <c:v>Caen</c:v>
                </c:pt>
                <c:pt idx="20">
                  <c:v>Besançon</c:v>
                </c:pt>
                <c:pt idx="21">
                  <c:v>Limoges</c:v>
                </c:pt>
                <c:pt idx="22">
                  <c:v>Basse-Terre</c:v>
                </c:pt>
                <c:pt idx="23">
                  <c:v>Fort-de-France</c:v>
                </c:pt>
                <c:pt idx="24">
                  <c:v>Ajaccio</c:v>
                </c:pt>
                <c:pt idx="25">
                  <c:v>Cayenne</c:v>
                </c:pt>
              </c:strCache>
            </c:strRef>
          </c:xVal>
          <c:yVal>
            <c:numRef>
              <c:f>Chart1!$B$15:$AA$15</c:f>
              <c:numCache>
                <c:formatCode>0.0</c:formatCode>
                <c:ptCount val="26"/>
                <c:pt idx="0">
                  <c:v>16.3</c:v>
                </c:pt>
                <c:pt idx="1">
                  <c:v>13.8</c:v>
                </c:pt>
                <c:pt idx="2">
                  <c:v>13.6</c:v>
                </c:pt>
                <c:pt idx="3">
                  <c:v>12.6</c:v>
                </c:pt>
                <c:pt idx="4">
                  <c:v>12.4</c:v>
                </c:pt>
                <c:pt idx="5">
                  <c:v>12.4</c:v>
                </c:pt>
                <c:pt idx="6">
                  <c:v>12.7</c:v>
                </c:pt>
                <c:pt idx="7">
                  <c:v>12.4</c:v>
                </c:pt>
                <c:pt idx="8">
                  <c:v>13</c:v>
                </c:pt>
                <c:pt idx="9">
                  <c:v>13.2</c:v>
                </c:pt>
                <c:pt idx="10">
                  <c:v>12.5</c:v>
                </c:pt>
                <c:pt idx="11">
                  <c:v>13.6</c:v>
                </c:pt>
                <c:pt idx="12">
                  <c:v>13.1</c:v>
                </c:pt>
                <c:pt idx="13">
                  <c:v>12.6</c:v>
                </c:pt>
                <c:pt idx="14">
                  <c:v>12.9</c:v>
                </c:pt>
                <c:pt idx="15">
                  <c:v>11.9</c:v>
                </c:pt>
                <c:pt idx="16">
                  <c:v>12.5</c:v>
                </c:pt>
                <c:pt idx="17">
                  <c:v>12.5</c:v>
                </c:pt>
                <c:pt idx="18">
                  <c:v>12.3</c:v>
                </c:pt>
                <c:pt idx="19">
                  <c:v>12.4</c:v>
                </c:pt>
                <c:pt idx="20">
                  <c:v>12.6</c:v>
                </c:pt>
                <c:pt idx="21">
                  <c:v>12.5</c:v>
                </c:pt>
                <c:pt idx="22">
                  <c:v>12.9</c:v>
                </c:pt>
                <c:pt idx="23">
                  <c:v>13</c:v>
                </c:pt>
                <c:pt idx="24">
                  <c:v>12</c:v>
                </c:pt>
                <c:pt idx="25">
                  <c:v>13.9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D62-4FEC-ACD1-AAA513367984}"/>
            </c:ext>
          </c:extLst>
        </c:ser>
        <c:ser>
          <c:idx val="0"/>
          <c:order val="1"/>
          <c:tx>
            <c:strRef>
              <c:f>Chart1!$A$14</c:f>
              <c:strCache>
                <c:ptCount val="1"/>
                <c:pt idx="0">
                  <c:v>Q1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Chart1!$B$12:$AA$12</c:f>
              <c:strCache>
                <c:ptCount val="26"/>
                <c:pt idx="0">
                  <c:v>Paris</c:v>
                </c:pt>
                <c:pt idx="1">
                  <c:v>Lyon</c:v>
                </c:pt>
                <c:pt idx="2">
                  <c:v>Marseille</c:v>
                </c:pt>
                <c:pt idx="3">
                  <c:v>Lille</c:v>
                </c:pt>
                <c:pt idx="4">
                  <c:v>Nantes</c:v>
                </c:pt>
                <c:pt idx="5">
                  <c:v>Rennes</c:v>
                </c:pt>
                <c:pt idx="6">
                  <c:v>Bordeaux</c:v>
                </c:pt>
                <c:pt idx="7">
                  <c:v>Montpellier</c:v>
                </c:pt>
                <c:pt idx="8">
                  <c:v>Toulouse</c:v>
                </c:pt>
                <c:pt idx="9">
                  <c:v>Orléans</c:v>
                </c:pt>
                <c:pt idx="10">
                  <c:v>Metz</c:v>
                </c:pt>
                <c:pt idx="11">
                  <c:v>Strasbourg</c:v>
                </c:pt>
                <c:pt idx="12">
                  <c:v>Rouen</c:v>
                </c:pt>
                <c:pt idx="13">
                  <c:v>Poitiers</c:v>
                </c:pt>
                <c:pt idx="14">
                  <c:v>Amiens</c:v>
                </c:pt>
                <c:pt idx="15">
                  <c:v>Saint-Denis</c:v>
                </c:pt>
                <c:pt idx="16">
                  <c:v>Dijon</c:v>
                </c:pt>
                <c:pt idx="17">
                  <c:v>Clermont-Ferrand</c:v>
                </c:pt>
                <c:pt idx="18">
                  <c:v>Châlons-en-Champagne</c:v>
                </c:pt>
                <c:pt idx="19">
                  <c:v>Caen</c:v>
                </c:pt>
                <c:pt idx="20">
                  <c:v>Besançon</c:v>
                </c:pt>
                <c:pt idx="21">
                  <c:v>Limoges</c:v>
                </c:pt>
                <c:pt idx="22">
                  <c:v>Basse-Terre</c:v>
                </c:pt>
                <c:pt idx="23">
                  <c:v>Fort-de-France</c:v>
                </c:pt>
                <c:pt idx="24">
                  <c:v>Ajaccio</c:v>
                </c:pt>
                <c:pt idx="25">
                  <c:v>Cayenne</c:v>
                </c:pt>
              </c:strCache>
            </c:strRef>
          </c:xVal>
          <c:yVal>
            <c:numRef>
              <c:f>Chart1!$B$14:$AA$14</c:f>
              <c:numCache>
                <c:formatCode>0.0</c:formatCode>
                <c:ptCount val="26"/>
                <c:pt idx="0">
                  <c:v>14.5</c:v>
                </c:pt>
                <c:pt idx="1">
                  <c:v>12.9</c:v>
                </c:pt>
                <c:pt idx="2">
                  <c:v>12.7</c:v>
                </c:pt>
                <c:pt idx="3">
                  <c:v>12</c:v>
                </c:pt>
                <c:pt idx="4">
                  <c:v>11.8</c:v>
                </c:pt>
                <c:pt idx="5">
                  <c:v>11.9</c:v>
                </c:pt>
                <c:pt idx="6">
                  <c:v>11.9</c:v>
                </c:pt>
                <c:pt idx="7">
                  <c:v>11.8</c:v>
                </c:pt>
                <c:pt idx="8">
                  <c:v>12</c:v>
                </c:pt>
                <c:pt idx="9">
                  <c:v>12.3</c:v>
                </c:pt>
                <c:pt idx="10">
                  <c:v>11.9</c:v>
                </c:pt>
                <c:pt idx="11">
                  <c:v>12.8</c:v>
                </c:pt>
                <c:pt idx="12">
                  <c:v>12.4</c:v>
                </c:pt>
                <c:pt idx="13">
                  <c:v>11.8</c:v>
                </c:pt>
                <c:pt idx="14">
                  <c:v>12</c:v>
                </c:pt>
                <c:pt idx="15">
                  <c:v>11.6</c:v>
                </c:pt>
                <c:pt idx="16">
                  <c:v>11.8</c:v>
                </c:pt>
                <c:pt idx="17">
                  <c:v>11.8</c:v>
                </c:pt>
                <c:pt idx="18">
                  <c:v>11.8</c:v>
                </c:pt>
                <c:pt idx="19">
                  <c:v>11.6</c:v>
                </c:pt>
                <c:pt idx="20">
                  <c:v>11.8</c:v>
                </c:pt>
                <c:pt idx="21">
                  <c:v>11.9</c:v>
                </c:pt>
                <c:pt idx="22">
                  <c:v>12</c:v>
                </c:pt>
                <c:pt idx="23">
                  <c:v>11.9</c:v>
                </c:pt>
                <c:pt idx="24">
                  <c:v>11.5</c:v>
                </c:pt>
                <c:pt idx="25">
                  <c:v>12.8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D62-4FEC-ACD1-AAA513367984}"/>
            </c:ext>
          </c:extLst>
        </c:ser>
        <c:ser>
          <c:idx val="2"/>
          <c:order val="2"/>
          <c:tx>
            <c:strRef>
              <c:f>Chart1!$A$16</c:f>
              <c:strCache>
                <c:ptCount val="1"/>
                <c:pt idx="0">
                  <c:v>Q3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Chart1!$B$12:$AA$12</c:f>
              <c:strCache>
                <c:ptCount val="26"/>
                <c:pt idx="0">
                  <c:v>Paris</c:v>
                </c:pt>
                <c:pt idx="1">
                  <c:v>Lyon</c:v>
                </c:pt>
                <c:pt idx="2">
                  <c:v>Marseille</c:v>
                </c:pt>
                <c:pt idx="3">
                  <c:v>Lille</c:v>
                </c:pt>
                <c:pt idx="4">
                  <c:v>Nantes</c:v>
                </c:pt>
                <c:pt idx="5">
                  <c:v>Rennes</c:v>
                </c:pt>
                <c:pt idx="6">
                  <c:v>Bordeaux</c:v>
                </c:pt>
                <c:pt idx="7">
                  <c:v>Montpellier</c:v>
                </c:pt>
                <c:pt idx="8">
                  <c:v>Toulouse</c:v>
                </c:pt>
                <c:pt idx="9">
                  <c:v>Orléans</c:v>
                </c:pt>
                <c:pt idx="10">
                  <c:v>Metz</c:v>
                </c:pt>
                <c:pt idx="11">
                  <c:v>Strasbourg</c:v>
                </c:pt>
                <c:pt idx="12">
                  <c:v>Rouen</c:v>
                </c:pt>
                <c:pt idx="13">
                  <c:v>Poitiers</c:v>
                </c:pt>
                <c:pt idx="14">
                  <c:v>Amiens</c:v>
                </c:pt>
                <c:pt idx="15">
                  <c:v>Saint-Denis</c:v>
                </c:pt>
                <c:pt idx="16">
                  <c:v>Dijon</c:v>
                </c:pt>
                <c:pt idx="17">
                  <c:v>Clermont-Ferrand</c:v>
                </c:pt>
                <c:pt idx="18">
                  <c:v>Châlons-en-Champagne</c:v>
                </c:pt>
                <c:pt idx="19">
                  <c:v>Caen</c:v>
                </c:pt>
                <c:pt idx="20">
                  <c:v>Besançon</c:v>
                </c:pt>
                <c:pt idx="21">
                  <c:v>Limoges</c:v>
                </c:pt>
                <c:pt idx="22">
                  <c:v>Basse-Terre</c:v>
                </c:pt>
                <c:pt idx="23">
                  <c:v>Fort-de-France</c:v>
                </c:pt>
                <c:pt idx="24">
                  <c:v>Ajaccio</c:v>
                </c:pt>
                <c:pt idx="25">
                  <c:v>Cayenne</c:v>
                </c:pt>
              </c:strCache>
            </c:strRef>
          </c:xVal>
          <c:yVal>
            <c:numRef>
              <c:f>Chart1!$B$16:$AA$16</c:f>
              <c:numCache>
                <c:formatCode>0.0</c:formatCode>
                <c:ptCount val="26"/>
                <c:pt idx="0">
                  <c:v>18.8</c:v>
                </c:pt>
                <c:pt idx="1">
                  <c:v>15.3</c:v>
                </c:pt>
                <c:pt idx="2">
                  <c:v>15.2</c:v>
                </c:pt>
                <c:pt idx="3">
                  <c:v>14</c:v>
                </c:pt>
                <c:pt idx="4">
                  <c:v>13.3</c:v>
                </c:pt>
                <c:pt idx="5">
                  <c:v>13.3</c:v>
                </c:pt>
                <c:pt idx="6">
                  <c:v>13.9</c:v>
                </c:pt>
                <c:pt idx="7">
                  <c:v>13.4</c:v>
                </c:pt>
                <c:pt idx="8">
                  <c:v>14.7</c:v>
                </c:pt>
                <c:pt idx="9">
                  <c:v>14.3</c:v>
                </c:pt>
                <c:pt idx="10">
                  <c:v>13.4</c:v>
                </c:pt>
                <c:pt idx="11">
                  <c:v>14.5</c:v>
                </c:pt>
                <c:pt idx="12">
                  <c:v>14.4</c:v>
                </c:pt>
                <c:pt idx="13">
                  <c:v>13.5</c:v>
                </c:pt>
                <c:pt idx="14">
                  <c:v>14.1</c:v>
                </c:pt>
                <c:pt idx="15">
                  <c:v>13.1</c:v>
                </c:pt>
                <c:pt idx="16">
                  <c:v>13.2</c:v>
                </c:pt>
                <c:pt idx="17">
                  <c:v>13.9</c:v>
                </c:pt>
                <c:pt idx="18">
                  <c:v>13</c:v>
                </c:pt>
                <c:pt idx="19">
                  <c:v>13.6</c:v>
                </c:pt>
                <c:pt idx="20">
                  <c:v>13.4</c:v>
                </c:pt>
                <c:pt idx="21">
                  <c:v>13.6</c:v>
                </c:pt>
                <c:pt idx="22">
                  <c:v>13.6</c:v>
                </c:pt>
                <c:pt idx="23">
                  <c:v>13.8</c:v>
                </c:pt>
                <c:pt idx="24">
                  <c:v>13.5</c:v>
                </c:pt>
                <c:pt idx="25">
                  <c:v>15.4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D62-4FEC-ACD1-AAA5133679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506752"/>
        <c:axId val="72512640"/>
      </c:scatterChart>
      <c:catAx>
        <c:axId val="7250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72512640"/>
        <c:crosses val="autoZero"/>
        <c:auto val="1"/>
        <c:lblAlgn val="ctr"/>
        <c:lblOffset val="100"/>
        <c:noMultiLvlLbl val="0"/>
      </c:catAx>
      <c:valAx>
        <c:axId val="72512640"/>
        <c:scaling>
          <c:orientation val="minMax"/>
          <c:max val="20"/>
          <c:min val="10"/>
        </c:scaling>
        <c:delete val="1"/>
        <c:axPos val="l"/>
        <c:numFmt formatCode="0.0" sourceLinked="1"/>
        <c:majorTickMark val="none"/>
        <c:minorTickMark val="none"/>
        <c:tickLblPos val="nextTo"/>
        <c:crossAx val="72506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701571577631733E-2"/>
          <c:y val="2.6370000698182103E-2"/>
          <c:w val="0.95059685684473649"/>
          <c:h val="0.7013773913061534"/>
        </c:manualLayout>
      </c:layout>
      <c:barChart>
        <c:barDir val="col"/>
        <c:grouping val="clustered"/>
        <c:varyColors val="0"/>
        <c:ser>
          <c:idx val="0"/>
          <c:order val="0"/>
          <c:tx>
            <c:v>Populacja w mln</c:v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Chart2!$B$2:$B$27</c:f>
              <c:strCache>
                <c:ptCount val="26"/>
                <c:pt idx="0">
                  <c:v>Paris</c:v>
                </c:pt>
                <c:pt idx="1">
                  <c:v>Marseille</c:v>
                </c:pt>
                <c:pt idx="2">
                  <c:v>Lyon</c:v>
                </c:pt>
                <c:pt idx="3">
                  <c:v>Toulouse</c:v>
                </c:pt>
                <c:pt idx="4">
                  <c:v>Nantes</c:v>
                </c:pt>
                <c:pt idx="5">
                  <c:v>Montpellier</c:v>
                </c:pt>
                <c:pt idx="6">
                  <c:v>Strasbourg</c:v>
                </c:pt>
                <c:pt idx="7">
                  <c:v>Bordeaux</c:v>
                </c:pt>
                <c:pt idx="8">
                  <c:v>Lille</c:v>
                </c:pt>
                <c:pt idx="9">
                  <c:v>Rennes</c:v>
                </c:pt>
                <c:pt idx="10">
                  <c:v>Dijon</c:v>
                </c:pt>
                <c:pt idx="11">
                  <c:v>Saint-Denis</c:v>
                </c:pt>
                <c:pt idx="12">
                  <c:v>Clermont-Ferrand</c:v>
                </c:pt>
                <c:pt idx="13">
                  <c:v>Limoges</c:v>
                </c:pt>
                <c:pt idx="14">
                  <c:v>Amiens</c:v>
                </c:pt>
                <c:pt idx="15">
                  <c:v>Besançon</c:v>
                </c:pt>
                <c:pt idx="16">
                  <c:v>Metz</c:v>
                </c:pt>
                <c:pt idx="17">
                  <c:v>Orléans</c:v>
                </c:pt>
                <c:pt idx="18">
                  <c:v>Rouen</c:v>
                </c:pt>
                <c:pt idx="19">
                  <c:v>Caen</c:v>
                </c:pt>
                <c:pt idx="20">
                  <c:v>Poitiers</c:v>
                </c:pt>
                <c:pt idx="21">
                  <c:v>Fort-de-France</c:v>
                </c:pt>
                <c:pt idx="22">
                  <c:v>Ajaccio</c:v>
                </c:pt>
                <c:pt idx="23">
                  <c:v>Cayenne</c:v>
                </c:pt>
                <c:pt idx="24">
                  <c:v>Châlons-en-Champagne</c:v>
                </c:pt>
                <c:pt idx="25">
                  <c:v>Basse-Terre</c:v>
                </c:pt>
              </c:strCache>
            </c:strRef>
          </c:cat>
          <c:val>
            <c:numRef>
              <c:f>Chart2!$E$2:$E$27</c:f>
              <c:numCache>
                <c:formatCode>0.0</c:formatCode>
                <c:ptCount val="26"/>
                <c:pt idx="0">
                  <c:v>2.173279</c:v>
                </c:pt>
                <c:pt idx="1">
                  <c:v>0.83413700000000002</c:v>
                </c:pt>
                <c:pt idx="2">
                  <c:v>0.49145699999999998</c:v>
                </c:pt>
                <c:pt idx="3">
                  <c:v>0.45554800000000001</c:v>
                </c:pt>
                <c:pt idx="4">
                  <c:v>0.288885</c:v>
                </c:pt>
                <c:pt idx="5">
                  <c:v>0.26692100000000002</c:v>
                </c:pt>
                <c:pt idx="6">
                  <c:v>0.26580700000000002</c:v>
                </c:pt>
                <c:pt idx="7">
                  <c:v>0.240596</c:v>
                </c:pt>
                <c:pt idx="8">
                  <c:v>0.22567999999999999</c:v>
                </c:pt>
                <c:pt idx="9">
                  <c:v>0.202962</c:v>
                </c:pt>
                <c:pt idx="10">
                  <c:v>0.14651</c:v>
                </c:pt>
                <c:pt idx="11">
                  <c:v>0.14219699999999999</c:v>
                </c:pt>
                <c:pt idx="12">
                  <c:v>0.13650599999999999</c:v>
                </c:pt>
                <c:pt idx="13">
                  <c:v>0.13144800000000001</c:v>
                </c:pt>
                <c:pt idx="14">
                  <c:v>0.12850200000000001</c:v>
                </c:pt>
                <c:pt idx="15">
                  <c:v>0.111585</c:v>
                </c:pt>
                <c:pt idx="16">
                  <c:v>0.111289</c:v>
                </c:pt>
                <c:pt idx="17">
                  <c:v>0.111264</c:v>
                </c:pt>
                <c:pt idx="18">
                  <c:v>0.10771799999999999</c:v>
                </c:pt>
                <c:pt idx="19">
                  <c:v>0.10051300000000001</c:v>
                </c:pt>
                <c:pt idx="20">
                  <c:v>8.3098000000000005E-2</c:v>
                </c:pt>
                <c:pt idx="21">
                  <c:v>8.2071000000000005E-2</c:v>
                </c:pt>
                <c:pt idx="22">
                  <c:v>6.6971000000000003E-2</c:v>
                </c:pt>
                <c:pt idx="23">
                  <c:v>5.4879999999999998E-2</c:v>
                </c:pt>
                <c:pt idx="24">
                  <c:v>4.2088E-2</c:v>
                </c:pt>
                <c:pt idx="25">
                  <c:v>1.0411999999999999E-2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0B-4E1A-8C9A-122EA820A3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80988032"/>
        <c:axId val="80989568"/>
      </c:barChart>
      <c:lineChart>
        <c:grouping val="standard"/>
        <c:varyColors val="0"/>
        <c:ser>
          <c:idx val="1"/>
          <c:order val="1"/>
          <c:tx>
            <c:v>Stawka wynagrodzenia</c:v>
          </c:tx>
          <c:spPr>
            <a:ln w="9525" cap="rnd">
              <a:solidFill>
                <a:schemeClr val="tx1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rgbClr val="C0000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Chart2!$B$2:$B$27</c:f>
              <c:strCache>
                <c:ptCount val="26"/>
                <c:pt idx="0">
                  <c:v>Paris</c:v>
                </c:pt>
                <c:pt idx="1">
                  <c:v>Marseille</c:v>
                </c:pt>
                <c:pt idx="2">
                  <c:v>Lyon</c:v>
                </c:pt>
                <c:pt idx="3">
                  <c:v>Toulouse</c:v>
                </c:pt>
                <c:pt idx="4">
                  <c:v>Nantes</c:v>
                </c:pt>
                <c:pt idx="5">
                  <c:v>Montpellier</c:v>
                </c:pt>
                <c:pt idx="6">
                  <c:v>Strasbourg</c:v>
                </c:pt>
                <c:pt idx="7">
                  <c:v>Bordeaux</c:v>
                </c:pt>
                <c:pt idx="8">
                  <c:v>Lille</c:v>
                </c:pt>
                <c:pt idx="9">
                  <c:v>Rennes</c:v>
                </c:pt>
                <c:pt idx="10">
                  <c:v>Dijon</c:v>
                </c:pt>
                <c:pt idx="11">
                  <c:v>Saint-Denis</c:v>
                </c:pt>
                <c:pt idx="12">
                  <c:v>Clermont-Ferrand</c:v>
                </c:pt>
                <c:pt idx="13">
                  <c:v>Limoges</c:v>
                </c:pt>
                <c:pt idx="14">
                  <c:v>Amiens</c:v>
                </c:pt>
                <c:pt idx="15">
                  <c:v>Besançon</c:v>
                </c:pt>
                <c:pt idx="16">
                  <c:v>Metz</c:v>
                </c:pt>
                <c:pt idx="17">
                  <c:v>Orléans</c:v>
                </c:pt>
                <c:pt idx="18">
                  <c:v>Rouen</c:v>
                </c:pt>
                <c:pt idx="19">
                  <c:v>Caen</c:v>
                </c:pt>
                <c:pt idx="20">
                  <c:v>Poitiers</c:v>
                </c:pt>
                <c:pt idx="21">
                  <c:v>Fort-de-France</c:v>
                </c:pt>
                <c:pt idx="22">
                  <c:v>Ajaccio</c:v>
                </c:pt>
                <c:pt idx="23">
                  <c:v>Cayenne</c:v>
                </c:pt>
                <c:pt idx="24">
                  <c:v>Châlons-en-Champagne</c:v>
                </c:pt>
                <c:pt idx="25">
                  <c:v>Basse-Terre</c:v>
                </c:pt>
              </c:strCache>
            </c:strRef>
          </c:cat>
          <c:val>
            <c:numRef>
              <c:f>Chart2!$D$2:$D$27</c:f>
              <c:numCache>
                <c:formatCode>0.0</c:formatCode>
                <c:ptCount val="26"/>
                <c:pt idx="0">
                  <c:v>22.2</c:v>
                </c:pt>
                <c:pt idx="1">
                  <c:v>13.8</c:v>
                </c:pt>
                <c:pt idx="2">
                  <c:v>15.9</c:v>
                </c:pt>
                <c:pt idx="3">
                  <c:v>14.8</c:v>
                </c:pt>
                <c:pt idx="4">
                  <c:v>14.7</c:v>
                </c:pt>
                <c:pt idx="5">
                  <c:v>13</c:v>
                </c:pt>
                <c:pt idx="6">
                  <c:v>13.4</c:v>
                </c:pt>
                <c:pt idx="7">
                  <c:v>14.8</c:v>
                </c:pt>
                <c:pt idx="8">
                  <c:v>14.1</c:v>
                </c:pt>
                <c:pt idx="9">
                  <c:v>14</c:v>
                </c:pt>
                <c:pt idx="10">
                  <c:v>13.4</c:v>
                </c:pt>
                <c:pt idx="11">
                  <c:v>13.9</c:v>
                </c:pt>
                <c:pt idx="12">
                  <c:v>13.3</c:v>
                </c:pt>
                <c:pt idx="13">
                  <c:v>12.6</c:v>
                </c:pt>
                <c:pt idx="14">
                  <c:v>13</c:v>
                </c:pt>
                <c:pt idx="15">
                  <c:v>12.6</c:v>
                </c:pt>
                <c:pt idx="16">
                  <c:v>13.3</c:v>
                </c:pt>
                <c:pt idx="17">
                  <c:v>13.7</c:v>
                </c:pt>
                <c:pt idx="18">
                  <c:v>14.1</c:v>
                </c:pt>
                <c:pt idx="19">
                  <c:v>13</c:v>
                </c:pt>
                <c:pt idx="20">
                  <c:v>12.6</c:v>
                </c:pt>
                <c:pt idx="21">
                  <c:v>13.7</c:v>
                </c:pt>
                <c:pt idx="22">
                  <c:v>13</c:v>
                </c:pt>
                <c:pt idx="23">
                  <c:v>12.8</c:v>
                </c:pt>
                <c:pt idx="24">
                  <c:v>12.3</c:v>
                </c:pt>
                <c:pt idx="25">
                  <c:v>12.9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0B-4E1A-8C9A-122EA820A3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992896"/>
        <c:axId val="80991360"/>
      </c:lineChart>
      <c:catAx>
        <c:axId val="80988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80989568"/>
        <c:crosses val="autoZero"/>
        <c:auto val="1"/>
        <c:lblAlgn val="ctr"/>
        <c:lblOffset val="100"/>
        <c:noMultiLvlLbl val="0"/>
      </c:catAx>
      <c:valAx>
        <c:axId val="80989568"/>
        <c:scaling>
          <c:orientation val="minMax"/>
        </c:scaling>
        <c:delete val="0"/>
        <c:axPos val="l"/>
        <c:numFmt formatCode="&quot;&quot;;&quot;&quot;;&quot;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80988032"/>
        <c:crosses val="autoZero"/>
        <c:crossBetween val="between"/>
      </c:valAx>
      <c:valAx>
        <c:axId val="80991360"/>
        <c:scaling>
          <c:orientation val="minMax"/>
          <c:max val="23"/>
          <c:min val="10"/>
        </c:scaling>
        <c:delete val="0"/>
        <c:axPos val="r"/>
        <c:numFmt formatCode="&quot;&quot;;&quot;&quot;;&quot;&quot;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80992896"/>
        <c:crosses val="max"/>
        <c:crossBetween val="between"/>
      </c:valAx>
      <c:catAx>
        <c:axId val="809928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09913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0059529812977781"/>
          <c:y val="0.16481250436363815"/>
          <c:w val="0.18942368675645038"/>
          <c:h val="0.111249219087208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701571577631733E-2"/>
          <c:y val="2.6370000698182103E-2"/>
          <c:w val="0.95059685684473649"/>
          <c:h val="0.918834895615115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Chart2!$H$1</c:f>
              <c:strCache>
                <c:ptCount val="1"/>
                <c:pt idx="0">
                  <c:v>dodatnie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 </c:v>
              </c:pt>
            </c:strLit>
          </c:cat>
          <c:val>
            <c:numRef>
              <c:f>Chart2!$H$2:$H$27</c:f>
              <c:numCache>
                <c:formatCode>0.0</c:formatCode>
                <c:ptCount val="26"/>
                <c:pt idx="0">
                  <c:v>5.8999999999999986</c:v>
                </c:pt>
                <c:pt idx="1">
                  <c:v>0.20000000000000107</c:v>
                </c:pt>
                <c:pt idx="2">
                  <c:v>2.0999999999999996</c:v>
                </c:pt>
                <c:pt idx="3">
                  <c:v>1.8000000000000007</c:v>
                </c:pt>
                <c:pt idx="4">
                  <c:v>2.2999999999999989</c:v>
                </c:pt>
                <c:pt idx="5">
                  <c:v>0.59999999999999964</c:v>
                </c:pt>
                <c:pt idx="6">
                  <c:v>#N/A</c:v>
                </c:pt>
                <c:pt idx="7">
                  <c:v>2.1000000000000014</c:v>
                </c:pt>
                <c:pt idx="8">
                  <c:v>1.5</c:v>
                </c:pt>
                <c:pt idx="9">
                  <c:v>1.5999999999999996</c:v>
                </c:pt>
                <c:pt idx="10">
                  <c:v>0.90000000000000036</c:v>
                </c:pt>
                <c:pt idx="11">
                  <c:v>2</c:v>
                </c:pt>
                <c:pt idx="12">
                  <c:v>0.80000000000000071</c:v>
                </c:pt>
                <c:pt idx="13">
                  <c:v>9.9999999999999645E-2</c:v>
                </c:pt>
                <c:pt idx="14">
                  <c:v>9.9999999999999645E-2</c:v>
                </c:pt>
                <c:pt idx="15">
                  <c:v>#N/A</c:v>
                </c:pt>
                <c:pt idx="16">
                  <c:v>0.80000000000000071</c:v>
                </c:pt>
                <c:pt idx="17">
                  <c:v>0.5</c:v>
                </c:pt>
                <c:pt idx="18">
                  <c:v>1</c:v>
                </c:pt>
                <c:pt idx="19">
                  <c:v>0.59999999999999964</c:v>
                </c:pt>
                <c:pt idx="20">
                  <c:v>#N/A</c:v>
                </c:pt>
                <c:pt idx="21">
                  <c:v>0.69999999999999929</c:v>
                </c:pt>
                <c:pt idx="22">
                  <c:v>1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62-4E27-B099-4DA82D3A974C}"/>
            </c:ext>
          </c:extLst>
        </c:ser>
        <c:ser>
          <c:idx val="1"/>
          <c:order val="1"/>
          <c:tx>
            <c:strRef>
              <c:f>Chart2!$I$1</c:f>
              <c:strCache>
                <c:ptCount val="1"/>
                <c:pt idx="0">
                  <c:v>ujemne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 </c:v>
              </c:pt>
            </c:strLit>
          </c:cat>
          <c:val>
            <c:numRef>
              <c:f>Chart2!$I$2:$I$27</c:f>
              <c:numCache>
                <c:formatCode>0.0</c:formatCode>
                <c:ptCount val="2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-0.19999999999999929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-1.0999999999999996</c:v>
                </c:pt>
                <c:pt idx="24">
                  <c:v>#N/A</c:v>
                </c:pt>
                <c:pt idx="25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62-4E27-B099-4DA82D3A97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81115008"/>
        <c:axId val="81116544"/>
      </c:barChart>
      <c:catAx>
        <c:axId val="81115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81116544"/>
        <c:crosses val="autoZero"/>
        <c:auto val="1"/>
        <c:lblAlgn val="ctr"/>
        <c:lblOffset val="100"/>
        <c:noMultiLvlLbl val="0"/>
      </c:catAx>
      <c:valAx>
        <c:axId val="81116544"/>
        <c:scaling>
          <c:orientation val="minMax"/>
        </c:scaling>
        <c:delete val="0"/>
        <c:axPos val="l"/>
        <c:numFmt formatCode="&quot;&quot;;&quot;&quot;;&quot;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81115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</c:spPr>
          <c:invertIfNegative val="0"/>
          <c:dLbls>
            <c:spPr>
              <a:noFill/>
              <a:effectLst>
                <a:outerShdw dist="558800" sx="1000" sy="1000" algn="ctr" rotWithShape="0">
                  <a:srgbClr val="000000">
                    <a:alpha val="83000"/>
                  </a:srgbClr>
                </a:outerShdw>
              </a:effectLst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Best18_25!$A$2:$B$6</c:f>
              <c:multiLvlStrCache>
                <c:ptCount val="5"/>
                <c:lvl>
                  <c:pt idx="0">
                    <c:v>Mérignies</c:v>
                  </c:pt>
                  <c:pt idx="1">
                    <c:v>Lacroix-Falgarde</c:v>
                  </c:pt>
                  <c:pt idx="2">
                    <c:v>Charly</c:v>
                  </c:pt>
                  <c:pt idx="3">
                    <c:v>Larmor-Plage</c:v>
                  </c:pt>
                  <c:pt idx="4">
                    <c:v>Coutiches</c:v>
                  </c:pt>
                </c:lvl>
                <c:lvl>
                  <c:pt idx="0">
                    <c:v>59398</c:v>
                  </c:pt>
                  <c:pt idx="1">
                    <c:v>31259</c:v>
                  </c:pt>
                  <c:pt idx="2">
                    <c:v>69046</c:v>
                  </c:pt>
                  <c:pt idx="3">
                    <c:v>56107</c:v>
                  </c:pt>
                  <c:pt idx="4">
                    <c:v>59158</c:v>
                  </c:pt>
                </c:lvl>
              </c:multiLvlStrCache>
            </c:multiLvlStrRef>
          </c:cat>
          <c:val>
            <c:numRef>
              <c:f>Best18_25!$C$2:$C$6</c:f>
              <c:numCache>
                <c:formatCode>0.00</c:formatCode>
                <c:ptCount val="5"/>
                <c:pt idx="0">
                  <c:v>60.599998474121001</c:v>
                </c:pt>
                <c:pt idx="1">
                  <c:v>32.599998474121001</c:v>
                </c:pt>
                <c:pt idx="2">
                  <c:v>23.299999237060501</c:v>
                </c:pt>
                <c:pt idx="3">
                  <c:v>21.799999237060501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43-46A7-9E30-D388DE723F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81042816"/>
        <c:axId val="81056896"/>
        <c:axId val="0"/>
      </c:bar3DChart>
      <c:catAx>
        <c:axId val="810428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81056896"/>
        <c:crosses val="autoZero"/>
        <c:auto val="1"/>
        <c:lblAlgn val="ctr"/>
        <c:lblOffset val="100"/>
        <c:noMultiLvlLbl val="0"/>
      </c:catAx>
      <c:valAx>
        <c:axId val="8105689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0.00" sourceLinked="1"/>
        <c:majorTickMark val="out"/>
        <c:minorTickMark val="none"/>
        <c:tickLblPos val="nextTo"/>
        <c:crossAx val="810428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Worst18_25!$A$2:$B$6</c:f>
              <c:multiLvlStrCache>
                <c:ptCount val="5"/>
                <c:lvl>
                  <c:pt idx="0">
                    <c:v>Miramont-de-Guyenne</c:v>
                  </c:pt>
                  <c:pt idx="1">
                    <c:v>Le Vigan</c:v>
                  </c:pt>
                  <c:pt idx="2">
                    <c:v>Saint-Benoît-de-Carmaux</c:v>
                  </c:pt>
                  <c:pt idx="3">
                    <c:v>Ruoms</c:v>
                  </c:pt>
                  <c:pt idx="4">
                    <c:v>Soual</c:v>
                  </c:pt>
                </c:lvl>
                <c:lvl>
                  <c:pt idx="0">
                    <c:v>47168</c:v>
                  </c:pt>
                  <c:pt idx="1">
                    <c:v>30350</c:v>
                  </c:pt>
                  <c:pt idx="2">
                    <c:v>81244</c:v>
                  </c:pt>
                  <c:pt idx="3">
                    <c:v>7201</c:v>
                  </c:pt>
                  <c:pt idx="4">
                    <c:v>81289</c:v>
                  </c:pt>
                </c:lvl>
              </c:multiLvlStrCache>
            </c:multiLvlStrRef>
          </c:cat>
          <c:val>
            <c:numRef>
              <c:f>Worst18_25!$C$2:$C$6</c:f>
              <c:numCache>
                <c:formatCode>0.00</c:formatCode>
                <c:ptCount val="5"/>
                <c:pt idx="0">
                  <c:v>8.1000003814697195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7.9000000953674299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23-488D-B83F-B2D96284B3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72557696"/>
        <c:axId val="72559232"/>
        <c:axId val="0"/>
      </c:bar3DChart>
      <c:catAx>
        <c:axId val="725576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72559232"/>
        <c:crosses val="autoZero"/>
        <c:auto val="1"/>
        <c:lblAlgn val="ctr"/>
        <c:lblOffset val="100"/>
        <c:noMultiLvlLbl val="0"/>
      </c:catAx>
      <c:valAx>
        <c:axId val="72559232"/>
        <c:scaling>
          <c:orientation val="minMax"/>
          <c:max val="70"/>
          <c:min val="0"/>
        </c:scaling>
        <c:delete val="1"/>
        <c:axPos val="l"/>
        <c:majorGridlines>
          <c:spPr>
            <a:ln>
              <a:noFill/>
            </a:ln>
          </c:spPr>
        </c:majorGridlines>
        <c:numFmt formatCode="0.00" sourceLinked="1"/>
        <c:majorTickMark val="out"/>
        <c:minorTickMark val="none"/>
        <c:tickLblPos val="nextTo"/>
        <c:crossAx val="725576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0708573928258967"/>
          <c:y val="3.5212558468250457E-2"/>
          <c:w val="0.86235870516185475"/>
          <c:h val="0.50510983681387656"/>
        </c:manualLayout>
      </c:layout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Best26_50!$B$2:$C$6</c:f>
              <c:multiLvlStrCache>
                <c:ptCount val="5"/>
                <c:lvl>
                  <c:pt idx="0">
                    <c:v>Saint-Nom-la-Bretèche</c:v>
                  </c:pt>
                  <c:pt idx="1">
                    <c:v>Chambourcy           </c:v>
                  </c:pt>
                  <c:pt idx="2">
                    <c:v>Neuilly-sur-Seine    </c:v>
                  </c:pt>
                  <c:pt idx="3">
                    <c:v>Fourqueux            </c:v>
                  </c:pt>
                  <c:pt idx="4">
                    <c:v>Le Vésinet           </c:v>
                  </c:pt>
                </c:lvl>
                <c:lvl>
                  <c:pt idx="0">
                    <c:v>78571</c:v>
                  </c:pt>
                  <c:pt idx="1">
                    <c:v>78133</c:v>
                  </c:pt>
                  <c:pt idx="2">
                    <c:v>92051</c:v>
                  </c:pt>
                  <c:pt idx="3">
                    <c:v>78251</c:v>
                  </c:pt>
                  <c:pt idx="4">
                    <c:v>78650</c:v>
                  </c:pt>
                </c:lvl>
              </c:multiLvlStrCache>
            </c:multiLvlStrRef>
          </c:cat>
          <c:val>
            <c:numRef>
              <c:f>Best26_50!$D$2:$D$6</c:f>
              <c:numCache>
                <c:formatCode>0.00</c:formatCode>
                <c:ptCount val="5"/>
                <c:pt idx="0">
                  <c:v>38.099998474099998</c:v>
                </c:pt>
                <c:pt idx="1">
                  <c:v>35</c:v>
                </c:pt>
                <c:pt idx="2">
                  <c:v>34.400001525900002</c:v>
                </c:pt>
                <c:pt idx="3">
                  <c:v>34.200000762899997</c:v>
                </c:pt>
                <c:pt idx="4">
                  <c:v>32.299999237100003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17-482B-9A21-6A5D34DD8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72579712"/>
        <c:axId val="72585600"/>
        <c:axId val="0"/>
      </c:bar3DChart>
      <c:catAx>
        <c:axId val="725797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72585600"/>
        <c:crosses val="autoZero"/>
        <c:auto val="1"/>
        <c:lblAlgn val="ctr"/>
        <c:lblOffset val="100"/>
        <c:noMultiLvlLbl val="0"/>
      </c:catAx>
      <c:valAx>
        <c:axId val="72585600"/>
        <c:scaling>
          <c:orientation val="minMax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0.00" sourceLinked="1"/>
        <c:majorTickMark val="out"/>
        <c:minorTickMark val="none"/>
        <c:tickLblPos val="nextTo"/>
        <c:crossAx val="725797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8.4777957002950544E-2"/>
          <c:y val="9.6684671978381778E-2"/>
          <c:w val="0.91522204299704946"/>
          <c:h val="0.26369435810520514"/>
        </c:manualLayout>
      </c:layout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Worst26_50!$B$2:$C$6</c:f>
              <c:multiLvlStrCache>
                <c:ptCount val="5"/>
                <c:lvl>
                  <c:pt idx="0">
                    <c:v>Blaye-les-Mines   </c:v>
                  </c:pt>
                  <c:pt idx="1">
                    <c:v>Bagnères-de-Luchon</c:v>
                  </c:pt>
                  <c:pt idx="2">
                    <c:v>Saint-Savinien    </c:v>
                  </c:pt>
                  <c:pt idx="3">
                    <c:v>Aubusson          </c:v>
                  </c:pt>
                  <c:pt idx="4">
                    <c:v>Le Vigan          </c:v>
                  </c:pt>
                </c:lvl>
                <c:lvl>
                  <c:pt idx="0">
                    <c:v>81033</c:v>
                  </c:pt>
                  <c:pt idx="1">
                    <c:v>31042</c:v>
                  </c:pt>
                  <c:pt idx="2">
                    <c:v>17397</c:v>
                  </c:pt>
                  <c:pt idx="3">
                    <c:v>23008</c:v>
                  </c:pt>
                  <c:pt idx="4">
                    <c:v>30350</c:v>
                  </c:pt>
                </c:lvl>
              </c:multiLvlStrCache>
            </c:multiLvlStrRef>
          </c:cat>
          <c:val>
            <c:numRef>
              <c:f>Worst26_50!$D$2:$D$6</c:f>
              <c:numCache>
                <c:formatCode>0.00</c:formatCode>
                <c:ptCount val="5"/>
                <c:pt idx="0">
                  <c:v>10.100000381499999</c:v>
                </c:pt>
                <c:pt idx="1">
                  <c:v>9.8999996185000008</c:v>
                </c:pt>
                <c:pt idx="2">
                  <c:v>9.8000001907000005</c:v>
                </c:pt>
                <c:pt idx="3">
                  <c:v>9.8000001907000005</c:v>
                </c:pt>
                <c:pt idx="4">
                  <c:v>9.6999998092999995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E4-46D3-A9AC-F30D75BFF7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99688832"/>
        <c:axId val="99690368"/>
        <c:axId val="0"/>
      </c:bar3DChart>
      <c:catAx>
        <c:axId val="996888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9690368"/>
        <c:crosses val="autoZero"/>
        <c:auto val="1"/>
        <c:lblAlgn val="ctr"/>
        <c:lblOffset val="100"/>
        <c:noMultiLvlLbl val="0"/>
      </c:catAx>
      <c:valAx>
        <c:axId val="99690368"/>
        <c:scaling>
          <c:orientation val="minMax"/>
          <c:max val="40"/>
          <c:min val="0"/>
        </c:scaling>
        <c:delete val="1"/>
        <c:axPos val="l"/>
        <c:majorGridlines>
          <c:spPr>
            <a:ln>
              <a:noFill/>
            </a:ln>
          </c:spPr>
        </c:majorGridlines>
        <c:numFmt formatCode="0.00" sourceLinked="1"/>
        <c:majorTickMark val="out"/>
        <c:minorTickMark val="none"/>
        <c:tickLblPos val="nextTo"/>
        <c:crossAx val="99688832"/>
        <c:crosses val="autoZero"/>
        <c:crossBetween val="between"/>
        <c:majorUnit val="10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rgbClr val="00B05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'Best50+'!$B$2:$C$6</c:f>
              <c:multiLvlStrCache>
                <c:ptCount val="5"/>
                <c:lvl>
                  <c:pt idx="0">
                    <c:v>Saint-Nom-la-Bretèche</c:v>
                  </c:pt>
                  <c:pt idx="1">
                    <c:v>Feucherolles         </c:v>
                  </c:pt>
                  <c:pt idx="2">
                    <c:v>Le Vésinet           </c:v>
                  </c:pt>
                  <c:pt idx="3">
                    <c:v>Fourqueux            </c:v>
                  </c:pt>
                  <c:pt idx="4">
                    <c:v>Neuilly-sur-Seine    </c:v>
                  </c:pt>
                </c:lvl>
                <c:lvl>
                  <c:pt idx="0">
                    <c:v>78571</c:v>
                  </c:pt>
                  <c:pt idx="1">
                    <c:v>78233</c:v>
                  </c:pt>
                  <c:pt idx="2">
                    <c:v>78650</c:v>
                  </c:pt>
                  <c:pt idx="3">
                    <c:v>78251</c:v>
                  </c:pt>
                  <c:pt idx="4">
                    <c:v>92051</c:v>
                  </c:pt>
                </c:lvl>
              </c:multiLvlStrCache>
            </c:multiLvlStrRef>
          </c:cat>
          <c:val>
            <c:numRef>
              <c:f>'Best50+'!$D$2:$D$6</c:f>
              <c:numCache>
                <c:formatCode>0.00</c:formatCode>
                <c:ptCount val="5"/>
                <c:pt idx="0">
                  <c:v>56.900001525900002</c:v>
                </c:pt>
                <c:pt idx="1">
                  <c:v>54</c:v>
                </c:pt>
                <c:pt idx="2">
                  <c:v>50.5</c:v>
                </c:pt>
                <c:pt idx="3">
                  <c:v>49.599998474099998</c:v>
                </c:pt>
                <c:pt idx="4">
                  <c:v>47.599998474099998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C0-4F22-9A2A-593274C25A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99731328"/>
        <c:axId val="99732864"/>
        <c:axId val="0"/>
      </c:bar3DChart>
      <c:catAx>
        <c:axId val="997313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9732864"/>
        <c:crosses val="autoZero"/>
        <c:auto val="1"/>
        <c:lblAlgn val="ctr"/>
        <c:lblOffset val="100"/>
        <c:noMultiLvlLbl val="0"/>
      </c:catAx>
      <c:valAx>
        <c:axId val="99732864"/>
        <c:scaling>
          <c:orientation val="minMax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0.00" sourceLinked="1"/>
        <c:majorTickMark val="out"/>
        <c:minorTickMark val="none"/>
        <c:tickLblPos val="nextTo"/>
        <c:crossAx val="997313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0.07379</cdr:x>
      <cdr:y>0.02615</cdr:y>
    </cdr:from>
    <cdr:to>
      <cdr:x>0.68689</cdr:x>
      <cdr:y>0.14318</cdr:y>
    </cdr:to>
    <cdr:sp macro="" textlink="">
      <cdr:nvSpPr>
        <cdr:cNvPr id="2" name="Prostokąt 1">
          <a:extLst xmlns:a="http://schemas.openxmlformats.org/drawingml/2006/main">
            <a:ext uri="{FF2B5EF4-FFF2-40B4-BE49-F238E27FC236}">
              <a16:creationId xmlns:a16="http://schemas.microsoft.com/office/drawing/2014/main" id="{6BDC4CE5-6073-58AE-76C0-1D474C7E03B2}"/>
            </a:ext>
          </a:extLst>
        </cdr:cNvPr>
        <cdr:cNvSpPr/>
      </cdr:nvSpPr>
      <cdr:spPr>
        <a:xfrm xmlns:a="http://schemas.openxmlformats.org/drawingml/2006/main">
          <a:off x="632554" y="118441"/>
          <a:ext cx="5255868" cy="53008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anchor="ctr"/>
        <a:lstStyle xmlns:a="http://schemas.openxmlformats.org/drawingml/2006/main"/>
        <a:p xmlns:a="http://schemas.openxmlformats.org/drawingml/2006/main">
          <a:pPr algn="ctr"/>
          <a:r>
            <a:rPr lang="pl-PL" sz="1600" b="1">
              <a:solidFill>
                <a:sysClr val="windowText" lastClr="000000"/>
              </a:solidFill>
            </a:rPr>
            <a:t>Rozstęp międzykwartylowy</a:t>
          </a:r>
          <a:r>
            <a:rPr lang="pl-PL" sz="1600" b="1" baseline="0">
              <a:solidFill>
                <a:sysClr val="windowText" lastClr="000000"/>
              </a:solidFill>
            </a:rPr>
            <a:t> stawki godzinowej wg regionów</a:t>
          </a:r>
        </a:p>
        <a:p xmlns:a="http://schemas.openxmlformats.org/drawingml/2006/main">
          <a:pPr algn="ctr"/>
          <a:r>
            <a:rPr lang="pl-PL" sz="1200" baseline="0">
              <a:solidFill>
                <a:sysClr val="windowText" lastClr="000000"/>
              </a:solidFill>
            </a:rPr>
            <a:t>regiony zostały posortowane wg populacji*</a:t>
          </a:r>
          <a:endParaRPr lang="pl-PL" sz="1200">
            <a:solidFill>
              <a:sysClr val="windowText" lastClr="000000"/>
            </a:solidFill>
          </a:endParaRPr>
        </a:p>
      </cdr:txBody>
    </cdr:sp>
  </cdr:relSizeAnchor>
  <cdr:relSizeAnchor xmlns:cdr="http://schemas.openxmlformats.org/drawingml/2006/chartDrawing">
    <cdr:from>
      <cdr:x>0.01501</cdr:x>
      <cdr:y>0.43703</cdr:y>
    </cdr:from>
    <cdr:to>
      <cdr:x>0.98174</cdr:x>
      <cdr:y>0.43703</cdr:y>
    </cdr:to>
    <cdr:cxnSp macro="">
      <cdr:nvCxnSpPr>
        <cdr:cNvPr id="4" name="Łącznik prosty 3">
          <a:extLst xmlns:a="http://schemas.openxmlformats.org/drawingml/2006/main">
            <a:ext uri="{FF2B5EF4-FFF2-40B4-BE49-F238E27FC236}">
              <a16:creationId xmlns:a16="http://schemas.microsoft.com/office/drawing/2014/main" id="{340726E4-01F4-621A-3D8A-62D3FA830E94}"/>
            </a:ext>
          </a:extLst>
        </cdr:cNvPr>
        <cdr:cNvCxnSpPr/>
      </cdr:nvCxnSpPr>
      <cdr:spPr>
        <a:xfrm xmlns:a="http://schemas.openxmlformats.org/drawingml/2006/main">
          <a:off x="129337" y="1979544"/>
          <a:ext cx="8332304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0.71709</cdr:x>
      <cdr:y>0.02661</cdr:y>
    </cdr:from>
    <cdr:to>
      <cdr:x>0.96931</cdr:x>
      <cdr:y>0.18853</cdr:y>
    </cdr:to>
    <cdr:sp macro="" textlink="">
      <cdr:nvSpPr>
        <cdr:cNvPr id="5" name="Prostokąt 4">
          <a:extLst xmlns:a="http://schemas.openxmlformats.org/drawingml/2006/main">
            <a:ext uri="{FF2B5EF4-FFF2-40B4-BE49-F238E27FC236}">
              <a16:creationId xmlns:a16="http://schemas.microsoft.com/office/drawing/2014/main" id="{5DEE47CF-4758-EB1A-AA35-2378C6C3EA88}"/>
            </a:ext>
          </a:extLst>
        </cdr:cNvPr>
        <cdr:cNvSpPr/>
      </cdr:nvSpPr>
      <cdr:spPr>
        <a:xfrm xmlns:a="http://schemas.openxmlformats.org/drawingml/2006/main">
          <a:off x="6147353" y="120512"/>
          <a:ext cx="2162176" cy="73342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3175">
          <a:solidFill>
            <a:srgbClr val="C0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anchor="ctr"/>
        <a:lstStyle xmlns:a="http://schemas.openxmlformats.org/drawingml/2006/main"/>
        <a:p xmlns:a="http://schemas.openxmlformats.org/drawingml/2006/main">
          <a:pPr algn="ctr"/>
          <a:r>
            <a:rPr lang="pl-PL" b="1" dirty="0">
              <a:solidFill>
                <a:sysClr val="windowText" lastClr="000000"/>
              </a:solidFill>
            </a:rPr>
            <a:t>Korelacja na poziomie regionu:</a:t>
          </a:r>
        </a:p>
        <a:p xmlns:a="http://schemas.openxmlformats.org/drawingml/2006/main">
          <a:pPr algn="ctr"/>
          <a:r>
            <a:rPr lang="pl-PL" dirty="0">
              <a:solidFill>
                <a:sysClr val="windowText" lastClr="000000"/>
              </a:solidFill>
            </a:rPr>
            <a:t>POPULACJA</a:t>
          </a:r>
          <a:r>
            <a:rPr lang="pl-PL" baseline="0" dirty="0">
              <a:solidFill>
                <a:sysClr val="windowText" lastClr="000000"/>
              </a:solidFill>
            </a:rPr>
            <a:t>  x  ZAROBKI = </a:t>
          </a:r>
          <a:r>
            <a:rPr lang="pl-PL" sz="1400" b="1" baseline="0" dirty="0">
              <a:solidFill>
                <a:srgbClr val="C00000"/>
              </a:solidFill>
            </a:rPr>
            <a:t>79%</a:t>
          </a:r>
          <a:r>
            <a:rPr lang="pl-PL" baseline="0" dirty="0">
              <a:solidFill>
                <a:srgbClr val="C00000"/>
              </a:solidFill>
            </a:rPr>
            <a:t> </a:t>
          </a:r>
          <a:endParaRPr lang="pl-PL" dirty="0">
            <a:solidFill>
              <a:srgbClr val="C00000"/>
            </a:solidFill>
          </a:endParaRPr>
        </a:p>
      </cdr:txBody>
    </cdr:sp>
  </cdr:relSizeAnchor>
  <cdr:relSizeAnchor xmlns:cdr="http://schemas.openxmlformats.org/drawingml/2006/chartDrawing">
    <cdr:from>
      <cdr:x>0.1237</cdr:x>
      <cdr:y>0.17734</cdr:y>
    </cdr:from>
    <cdr:to>
      <cdr:x>0.3171</cdr:x>
      <cdr:y>0.27475</cdr:y>
    </cdr:to>
    <cdr:sp macro="" textlink="">
      <cdr:nvSpPr>
        <cdr:cNvPr id="6" name="Prostokąt 5">
          <a:extLst xmlns:a="http://schemas.openxmlformats.org/drawingml/2006/main">
            <a:ext uri="{FF2B5EF4-FFF2-40B4-BE49-F238E27FC236}">
              <a16:creationId xmlns:a16="http://schemas.microsoft.com/office/drawing/2014/main" id="{2975289C-825B-ACA5-3811-C477B99E3751}"/>
            </a:ext>
          </a:extLst>
        </cdr:cNvPr>
        <cdr:cNvSpPr/>
      </cdr:nvSpPr>
      <cdr:spPr>
        <a:xfrm xmlns:a="http://schemas.openxmlformats.org/drawingml/2006/main">
          <a:off x="1060450" y="803275"/>
          <a:ext cx="1657903" cy="44118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3175">
          <a:solidFill>
            <a:srgbClr val="C0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pl-PL" sz="1400" b="1" dirty="0">
              <a:solidFill>
                <a:sysClr val="windowText" lastClr="000000"/>
              </a:solidFill>
            </a:rPr>
            <a:t>Paryż</a:t>
          </a:r>
          <a:r>
            <a:rPr lang="pl-PL" sz="1400" b="1" baseline="0" dirty="0">
              <a:solidFill>
                <a:sysClr val="windowText" lastClr="000000"/>
              </a:solidFill>
            </a:rPr>
            <a:t> = 22,2</a:t>
          </a:r>
          <a:endParaRPr lang="pl-PL" sz="1400" b="1" dirty="0">
            <a:solidFill>
              <a:sysClr val="windowText" lastClr="000000"/>
            </a:solidFill>
          </a:endParaRPr>
        </a:p>
      </cdr:txBody>
    </cdr:sp>
  </cdr:relSizeAnchor>
  <cdr:relSizeAnchor xmlns:cdr="http://schemas.openxmlformats.org/drawingml/2006/chartDrawing">
    <cdr:from>
      <cdr:x>0.03932</cdr:x>
      <cdr:y>0.03291</cdr:y>
    </cdr:from>
    <cdr:to>
      <cdr:x>0.1237</cdr:x>
      <cdr:y>0.22604</cdr:y>
    </cdr:to>
    <cdr:cxnSp macro="">
      <cdr:nvCxnSpPr>
        <cdr:cNvPr id="8" name="Łącznik prosty ze strzałką 7">
          <a:extLst xmlns:a="http://schemas.openxmlformats.org/drawingml/2006/main">
            <a:ext uri="{FF2B5EF4-FFF2-40B4-BE49-F238E27FC236}">
              <a16:creationId xmlns:a16="http://schemas.microsoft.com/office/drawing/2014/main" id="{926D5B55-AE14-56EC-0ACC-A9B0B94D1CD6}"/>
            </a:ext>
          </a:extLst>
        </cdr:cNvPr>
        <cdr:cNvCxnSpPr>
          <a:stCxn xmlns:a="http://schemas.openxmlformats.org/drawingml/2006/main" id="6" idx="1"/>
        </cdr:cNvCxnSpPr>
      </cdr:nvCxnSpPr>
      <cdr:spPr>
        <a:xfrm xmlns:a="http://schemas.openxmlformats.org/drawingml/2006/main" flipH="1" flipV="1">
          <a:off x="337103" y="149087"/>
          <a:ext cx="723347" cy="874782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C0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0.02155</cdr:x>
      <cdr:y>0.01399</cdr:y>
    </cdr:from>
    <cdr:to>
      <cdr:x>0.03414</cdr:x>
      <cdr:y>0.03783</cdr:y>
    </cdr:to>
    <cdr:sp macro="" textlink="">
      <cdr:nvSpPr>
        <cdr:cNvPr id="10" name="Schemat blokowy: łącznik 9">
          <a:extLst xmlns:a="http://schemas.openxmlformats.org/drawingml/2006/main">
            <a:ext uri="{FF2B5EF4-FFF2-40B4-BE49-F238E27FC236}">
              <a16:creationId xmlns:a16="http://schemas.microsoft.com/office/drawing/2014/main" id="{5F7C9D96-A05C-C339-3EAF-6DD932D14D69}"/>
            </a:ext>
          </a:extLst>
        </cdr:cNvPr>
        <cdr:cNvSpPr/>
      </cdr:nvSpPr>
      <cdr:spPr>
        <a:xfrm xmlns:a="http://schemas.openxmlformats.org/drawingml/2006/main">
          <a:off x="184703" y="63362"/>
          <a:ext cx="108000" cy="108000"/>
        </a:xfrm>
        <a:prstGeom xmlns:a="http://schemas.openxmlformats.org/drawingml/2006/main" prst="flowChartConnector">
          <a:avLst/>
        </a:prstGeom>
        <a:solidFill xmlns:a="http://schemas.openxmlformats.org/drawingml/2006/main">
          <a:srgbClr val="C00000"/>
        </a:solidFill>
        <a:ln xmlns:a="http://schemas.openxmlformats.org/drawingml/2006/main">
          <a:solidFill>
            <a:srgbClr val="C0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pl-PL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0.41023</cdr:x>
      <cdr:y>0.01318</cdr:y>
    </cdr:from>
    <cdr:to>
      <cdr:x>0.89563</cdr:x>
      <cdr:y>0.15077</cdr:y>
    </cdr:to>
    <cdr:sp macro="" textlink="">
      <cdr:nvSpPr>
        <cdr:cNvPr id="2" name="Prostokąt 1">
          <a:extLst xmlns:a="http://schemas.openxmlformats.org/drawingml/2006/main">
            <a:ext uri="{FF2B5EF4-FFF2-40B4-BE49-F238E27FC236}">
              <a16:creationId xmlns:a16="http://schemas.microsoft.com/office/drawing/2014/main" id="{3989AED0-CFD1-81F4-6090-655A94F7C2E4}"/>
            </a:ext>
          </a:extLst>
        </cdr:cNvPr>
        <cdr:cNvSpPr/>
      </cdr:nvSpPr>
      <cdr:spPr>
        <a:xfrm xmlns:a="http://schemas.openxmlformats.org/drawingml/2006/main">
          <a:off x="3131929" y="50799"/>
          <a:ext cx="3705777" cy="53008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pl-PL" sz="1600" b="1" baseline="0">
              <a:solidFill>
                <a:sysClr val="windowText" lastClr="000000"/>
              </a:solidFill>
            </a:rPr>
            <a:t>Stawka godzinowej wg stolic regionów</a:t>
          </a:r>
        </a:p>
        <a:p xmlns:a="http://schemas.openxmlformats.org/drawingml/2006/main">
          <a:pPr algn="ctr"/>
          <a:r>
            <a:rPr lang="pl-PL" sz="1200" baseline="0">
              <a:solidFill>
                <a:sysClr val="windowText" lastClr="000000"/>
              </a:solidFill>
            </a:rPr>
            <a:t>regiony zostały posortowane wg populacji*</a:t>
          </a:r>
          <a:endParaRPr lang="pl-PL" sz="1200">
            <a:solidFill>
              <a:sysClr val="windowText" lastClr="000000"/>
            </a:solidFill>
          </a:endParaRPr>
        </a:p>
      </cdr:txBody>
    </cdr:sp>
  </cdr:relSizeAnchor>
  <cdr:relSizeAnchor xmlns:cdr="http://schemas.openxmlformats.org/drawingml/2006/chartDrawing">
    <cdr:from>
      <cdr:x>0.12181</cdr:x>
      <cdr:y>0.04114</cdr:y>
    </cdr:from>
    <cdr:to>
      <cdr:x>0.37014</cdr:x>
      <cdr:y>0.2315</cdr:y>
    </cdr:to>
    <cdr:sp macro="" textlink="">
      <cdr:nvSpPr>
        <cdr:cNvPr id="3" name="Prostokąt 2">
          <a:extLst xmlns:a="http://schemas.openxmlformats.org/drawingml/2006/main">
            <a:ext uri="{FF2B5EF4-FFF2-40B4-BE49-F238E27FC236}">
              <a16:creationId xmlns:a16="http://schemas.microsoft.com/office/drawing/2014/main" id="{E4DF2B0B-ED15-DC57-6DAF-0B51B917C30A}"/>
            </a:ext>
          </a:extLst>
        </cdr:cNvPr>
        <cdr:cNvSpPr/>
      </cdr:nvSpPr>
      <cdr:spPr>
        <a:xfrm xmlns:a="http://schemas.openxmlformats.org/drawingml/2006/main">
          <a:off x="1055735" y="158509"/>
          <a:ext cx="2152249" cy="73341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3175">
          <a:solidFill>
            <a:srgbClr val="C0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wrap="square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pl-PL" b="1" dirty="0">
              <a:solidFill>
                <a:sysClr val="windowText" lastClr="000000"/>
              </a:solidFill>
            </a:rPr>
            <a:t>Korelacja na poziomie stolicy:</a:t>
          </a:r>
        </a:p>
        <a:p xmlns:a="http://schemas.openxmlformats.org/drawingml/2006/main">
          <a:pPr algn="ctr"/>
          <a:r>
            <a:rPr lang="pl-PL" dirty="0">
              <a:solidFill>
                <a:sysClr val="windowText" lastClr="000000"/>
              </a:solidFill>
            </a:rPr>
            <a:t>POPULACJA</a:t>
          </a:r>
          <a:r>
            <a:rPr lang="pl-PL" baseline="0" dirty="0">
              <a:solidFill>
                <a:sysClr val="windowText" lastClr="000000"/>
              </a:solidFill>
            </a:rPr>
            <a:t>  x  ZAROBKI = </a:t>
          </a:r>
          <a:r>
            <a:rPr lang="pl-PL" sz="1400" b="1" baseline="0" dirty="0">
              <a:solidFill>
                <a:srgbClr val="C00000"/>
              </a:solidFill>
            </a:rPr>
            <a:t>92%</a:t>
          </a:r>
          <a:r>
            <a:rPr lang="pl-PL" baseline="0" dirty="0">
              <a:solidFill>
                <a:srgbClr val="C00000"/>
              </a:solidFill>
            </a:rPr>
            <a:t> </a:t>
          </a:r>
          <a:endParaRPr lang="pl-PL" dirty="0">
            <a:solidFill>
              <a:srgbClr val="C00000"/>
            </a:solidFill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0.26377</cdr:x>
      <cdr:y>0.11124</cdr:y>
    </cdr:from>
    <cdr:to>
      <cdr:x>0.74917</cdr:x>
      <cdr:y>0.48333</cdr:y>
    </cdr:to>
    <cdr:sp macro="" textlink="">
      <cdr:nvSpPr>
        <cdr:cNvPr id="3" name="Prostokąt 2">
          <a:extLst xmlns:a="http://schemas.openxmlformats.org/drawingml/2006/main">
            <a:ext uri="{FF2B5EF4-FFF2-40B4-BE49-F238E27FC236}">
              <a16:creationId xmlns:a16="http://schemas.microsoft.com/office/drawing/2014/main" id="{C2D527A1-6E19-28DB-1524-A021C0A55976}"/>
            </a:ext>
          </a:extLst>
        </cdr:cNvPr>
        <cdr:cNvSpPr/>
      </cdr:nvSpPr>
      <cdr:spPr>
        <a:xfrm xmlns:a="http://schemas.openxmlformats.org/drawingml/2006/main">
          <a:off x="2013778" y="158474"/>
          <a:ext cx="3705777" cy="53008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pl-PL" sz="1200" b="1" baseline="0" dirty="0">
              <a:solidFill>
                <a:sysClr val="windowText" lastClr="000000"/>
              </a:solidFill>
            </a:rPr>
            <a:t>Odchylenie stawki stolicy w porównaniu do regionu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3762AD-D096-8041-4EB2-0084BC52E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97005CD-1236-7C20-02C9-5326D8AFA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9B8F32E-1D8A-7170-B772-D1812293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8745-CCFD-4C4A-A484-7C07F2592808}" type="datetimeFigureOut">
              <a:rPr lang="pl-PL" smtClean="0"/>
              <a:t>25.09.2022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599A432-4202-CA05-6181-1A39616F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FAA6623-1B0D-B3A3-2BCD-6BE73884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953A-1729-485D-97AC-E336437FA2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664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76BB42-C690-8EE1-6F6B-8E578CCD2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0AA2729-B1AE-4787-0CDB-5328E2E0F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76085A0-6D97-066D-0FAF-B2E5AA602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8745-CCFD-4C4A-A484-7C07F2592808}" type="datetimeFigureOut">
              <a:rPr lang="pl-PL" smtClean="0"/>
              <a:t>25.09.2022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B256ED1-F80B-3403-B69B-EDF73B4DB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7610A17-E357-7E64-DFBC-5B655FA3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953A-1729-485D-97AC-E336437FA2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51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1CE984D-B51A-6246-B142-1951F3062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4AA8ACA-1E42-063F-A5CB-315AB4AB9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5432E2-5696-FEBD-86CE-8C85DAA8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8745-CCFD-4C4A-A484-7C07F2592808}" type="datetimeFigureOut">
              <a:rPr lang="pl-PL" smtClean="0"/>
              <a:t>25.09.2022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06DDF21-42A8-FF7F-95AD-1263567D2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170E1D0-CA67-2874-D7EA-E908C0F7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953A-1729-485D-97AC-E336437FA2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102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D06C88-DB4D-6739-8F19-CA33A016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723A20-184D-B2C3-8271-69DD4FEBE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110A12E-BE81-CA8C-DCCE-382AA7192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8745-CCFD-4C4A-A484-7C07F2592808}" type="datetimeFigureOut">
              <a:rPr lang="pl-PL" smtClean="0"/>
              <a:t>25.09.2022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728D582-F550-1697-6146-8335E5A7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90E988B-B046-983C-7E50-F041E7D9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953A-1729-485D-97AC-E336437FA2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320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45579A-E8B0-C295-1D87-7F1E0F672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94107EC-508F-F3A8-B19B-1DE704D3B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93E815B-2EBF-D0CA-4FCB-1B2916502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8745-CCFD-4C4A-A484-7C07F2592808}" type="datetimeFigureOut">
              <a:rPr lang="pl-PL" smtClean="0"/>
              <a:t>25.09.2022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A5159C6-5364-D846-E38C-867BCB7B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79A8796-C574-91E8-70CB-0DB7BE46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953A-1729-485D-97AC-E336437FA2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910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F120A2-693E-CEC6-C4C4-E0B333BA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FD9C18F-BEFD-A135-CE86-B0C6B549E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E631C19-0FBC-2854-8550-AE3CFF485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6F8DBDA-A63B-8450-59C7-0385D4913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8745-CCFD-4C4A-A484-7C07F2592808}" type="datetimeFigureOut">
              <a:rPr lang="pl-PL" smtClean="0"/>
              <a:t>25.09.2022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E9DC725-D580-AF52-5745-7BBC93445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83C363A-75C2-C559-DDEA-D5225D61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953A-1729-485D-97AC-E336437FA2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32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684546-0961-E2F0-AB04-5ABFD97D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D6C423E-7C57-7300-2154-CDF9462C6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9FAE31A-DFAC-F8BD-256B-364B6D9D2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6546309-E152-E1B5-15A1-C5E54CAAC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073419C-A678-AD12-7527-3F9B216FD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68FA92E5-3410-977C-C07C-4BEC33736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8745-CCFD-4C4A-A484-7C07F2592808}" type="datetimeFigureOut">
              <a:rPr lang="pl-PL" smtClean="0"/>
              <a:t>25.09.2022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CC4E739-3DAF-FD68-BA82-8FC8B7C93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BB749D6-ACFD-FEF7-B551-4F4994D2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953A-1729-485D-97AC-E336437FA2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423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0806E0-3DC9-720E-A529-2C7E25AA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505D318-4EDA-D8FB-D672-8FD3F1FA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8745-CCFD-4C4A-A484-7C07F2592808}" type="datetimeFigureOut">
              <a:rPr lang="pl-PL" smtClean="0"/>
              <a:t>25.09.2022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22FFF8E-1A5E-078C-681F-0D228B27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563AA0E-37B8-0D0C-E3E8-4A6458E0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953A-1729-485D-97AC-E336437FA24C}" type="slidenum">
              <a:rPr lang="pl-PL" smtClean="0"/>
              <a:t>‹#›</a:t>
            </a:fld>
            <a:endParaRPr lang="pl-PL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F6DC828B-0D6A-84A6-3451-A5D49B216C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5" y="128379"/>
            <a:ext cx="546337" cy="473492"/>
          </a:xfrm>
          <a:prstGeom prst="rect">
            <a:avLst/>
          </a:prstGeom>
        </p:spPr>
      </p:pic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9BE36C2C-7801-1600-6980-1A9E80077DFA}"/>
              </a:ext>
            </a:extLst>
          </p:cNvPr>
          <p:cNvCxnSpPr>
            <a:cxnSpLocks/>
          </p:cNvCxnSpPr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12700">
            <a:solidFill>
              <a:srgbClr val="0026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7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254CF2B-06FB-DCA0-E02C-56B8DFED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8745-CCFD-4C4A-A484-7C07F2592808}" type="datetimeFigureOut">
              <a:rPr lang="pl-PL" smtClean="0"/>
              <a:t>25.09.2022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2BFDA66-282F-B56D-015D-425DD4585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EA4257B-9E84-A072-212E-B7E7128E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953A-1729-485D-97AC-E336437FA2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100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CE63A9-D20B-F63B-92CF-AF51DBC34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6235790-60D2-1BE0-335B-5A9A312E8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F707791-8B73-8009-7451-3976A6AEE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78662A8-37BA-17D7-C502-7C114D34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8745-CCFD-4C4A-A484-7C07F2592808}" type="datetimeFigureOut">
              <a:rPr lang="pl-PL" smtClean="0"/>
              <a:t>25.09.2022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B8ADDEC-58AC-69BF-63AD-E6133244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7367BE9-4379-16D2-7ABA-F1408E7A2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953A-1729-485D-97AC-E336437FA2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161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A25451-83DA-4DBD-37E4-B3FBB8D0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2F5E0A1-D0BA-33E6-BF2E-FB1FFE85B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44CA68B-E21C-A620-1D71-698C0D382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97B1D94-04F1-D244-2434-09167E76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8745-CCFD-4C4A-A484-7C07F2592808}" type="datetimeFigureOut">
              <a:rPr lang="pl-PL" smtClean="0"/>
              <a:t>25.09.2022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D7F2C5A-EE21-F211-76C6-26D970083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80653F6-A2B4-73B9-43AE-CE4A1F38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953A-1729-485D-97AC-E336437FA2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385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D62DFD7-9397-DF32-3D89-0D2632131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0918A0C-A08E-000C-D70D-225ECC183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A90AB38-779C-CC08-511B-9BE37DF43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88745-CCFD-4C4A-A484-7C07F2592808}" type="datetimeFigureOut">
              <a:rPr lang="pl-PL" smtClean="0"/>
              <a:t>25.09.2022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258F7C1-A0AC-CF01-C4A5-7D0AEE54F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D885231-034C-B62D-CFE8-E66AC6B15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0953A-1729-485D-97AC-E336437FA2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052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.xml"/><Relationship Id="rId3" Type="http://schemas.openxmlformats.org/officeDocument/2006/relationships/chart" Target="../charts/chart6.xml"/><Relationship Id="rId7" Type="http://schemas.openxmlformats.org/officeDocument/2006/relationships/chart" Target="../charts/chart9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foshareacademy/jdszr8-riva" TargetMode="External"/><Relationship Id="rId2" Type="http://schemas.openxmlformats.org/officeDocument/2006/relationships/hyperlink" Target="https://www.kaggle.com/datasets/etiennelq/french-employment-by-town?select=population.csv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30FED4-13CE-CFA3-933C-F4546BB55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519" y="864680"/>
            <a:ext cx="11228962" cy="2391282"/>
          </a:xfrm>
        </p:spPr>
        <p:txBody>
          <a:bodyPr>
            <a:normAutofit/>
          </a:bodyPr>
          <a:lstStyle/>
          <a:p>
            <a:r>
              <a:rPr lang="pl-PL" sz="6600" b="1" dirty="0">
                <a:solidFill>
                  <a:srgbClr val="C00000"/>
                </a:solidFill>
              </a:rPr>
              <a:t>FRANCJA – analiza zarobków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EF3115C-517A-138E-544A-3EC5E0D1D7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Opracowane przez zespół </a:t>
            </a:r>
            <a:r>
              <a:rPr lang="pl-PL" b="1" dirty="0"/>
              <a:t>„RIVA”</a:t>
            </a:r>
          </a:p>
          <a:p>
            <a:r>
              <a:rPr lang="pl-PL" dirty="0"/>
              <a:t>Data Science </a:t>
            </a:r>
            <a:r>
              <a:rPr lang="pl-PL" dirty="0" err="1"/>
              <a:t>Bootcamp</a:t>
            </a:r>
            <a:r>
              <a:rPr lang="pl-PL" dirty="0"/>
              <a:t> – </a:t>
            </a:r>
            <a:r>
              <a:rPr lang="pl-PL" dirty="0" err="1"/>
              <a:t>Infoshare</a:t>
            </a:r>
            <a:r>
              <a:rPr lang="pl-PL" dirty="0"/>
              <a:t> </a:t>
            </a:r>
            <a:r>
              <a:rPr lang="pl-PL" dirty="0" err="1"/>
              <a:t>Academy</a:t>
            </a:r>
            <a:r>
              <a:rPr lang="pl-PL" dirty="0"/>
              <a:t> 2022/09</a:t>
            </a:r>
          </a:p>
        </p:txBody>
      </p:sp>
    </p:spTree>
    <p:extLst>
      <p:ext uri="{BB962C8B-B14F-4D97-AF65-F5344CB8AC3E}">
        <p14:creationId xmlns:p14="http://schemas.microsoft.com/office/powerpoint/2010/main" val="3775916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9917AA-6C40-A37D-3841-1719C023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statystyczna poszczególnych regionów  </a:t>
            </a:r>
            <a:r>
              <a:rPr lang="pl-PL" sz="2000" b="0" dirty="0">
                <a:solidFill>
                  <a:schemeClr val="bg1">
                    <a:lumMod val="50000"/>
                  </a:schemeClr>
                </a:solidFill>
              </a:rPr>
              <a:t>//3. Analiza wg regionów</a:t>
            </a:r>
          </a:p>
        </p:txBody>
      </p:sp>
      <p:graphicFrame>
        <p:nvGraphicFramePr>
          <p:cNvPr id="3" name="Wykres 2">
            <a:extLst>
              <a:ext uri="{FF2B5EF4-FFF2-40B4-BE49-F238E27FC236}">
                <a16:creationId xmlns:a16="http://schemas.microsoft.com/office/drawing/2014/main" id="{395727CC-E89C-CD6E-5E56-89D4E50ABE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5873263"/>
              </p:ext>
            </p:extLst>
          </p:nvPr>
        </p:nvGraphicFramePr>
        <p:xfrm>
          <a:off x="211191" y="1844172"/>
          <a:ext cx="8619011" cy="4529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pole tekstowe 4">
            <a:extLst>
              <a:ext uri="{FF2B5EF4-FFF2-40B4-BE49-F238E27FC236}">
                <a16:creationId xmlns:a16="http://schemas.microsoft.com/office/drawing/2014/main" id="{EEC09627-28AE-E338-D073-D638052FA11A}"/>
              </a:ext>
            </a:extLst>
          </p:cNvPr>
          <p:cNvSpPr txBox="1"/>
          <p:nvPr/>
        </p:nvSpPr>
        <p:spPr>
          <a:xfrm>
            <a:off x="0" y="6527161"/>
            <a:ext cx="10395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i="1" dirty="0">
                <a:solidFill>
                  <a:schemeClr val="bg1">
                    <a:lumMod val="50000"/>
                  </a:schemeClr>
                </a:solidFill>
              </a:rPr>
              <a:t>* Dla miast dla których dostępne były dane o zarobkach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61ED99C-94AB-D3BA-4FE6-23D5A0D2B4A8}"/>
              </a:ext>
            </a:extLst>
          </p:cNvPr>
          <p:cNvSpPr txBox="1"/>
          <p:nvPr/>
        </p:nvSpPr>
        <p:spPr>
          <a:xfrm>
            <a:off x="8996938" y="1844172"/>
            <a:ext cx="2983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/>
              <a:t>Komentarz</a:t>
            </a:r>
            <a:endParaRPr lang="pl-PL" sz="1600" b="1" dirty="0"/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2BF0638D-F79B-EF26-D9D3-9B798C0B54D0}"/>
              </a:ext>
            </a:extLst>
          </p:cNvPr>
          <p:cNvCxnSpPr/>
          <p:nvPr/>
        </p:nvCxnSpPr>
        <p:spPr>
          <a:xfrm>
            <a:off x="9071573" y="2182726"/>
            <a:ext cx="23810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98B5B8E-4E46-296B-2733-EBEB11195AE3}"/>
              </a:ext>
            </a:extLst>
          </p:cNvPr>
          <p:cNvSpPr txBox="1"/>
          <p:nvPr/>
        </p:nvSpPr>
        <p:spPr>
          <a:xfrm>
            <a:off x="9071573" y="2336210"/>
            <a:ext cx="2983871" cy="361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/>
              <a:t>Największe możliwości w regionie paryskim – dominacja nad innymi regionami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/>
              <a:t>Populacja regionu nie zawsze decydującym czynnikiem o wysokości zarobków (korelacja 79%)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/>
              <a:t>Dysproporcje poziomu życia w ramach zamożnego regionu - Paryż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4291715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9917AA-6C40-A37D-3841-1719C023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Stawki w podziale na stolice regionów</a:t>
            </a:r>
            <a:br>
              <a:rPr lang="pl-PL" dirty="0"/>
            </a:br>
            <a:r>
              <a:rPr lang="pl-PL" sz="2000" b="0" dirty="0">
                <a:solidFill>
                  <a:schemeClr val="bg1">
                    <a:lumMod val="50000"/>
                  </a:schemeClr>
                </a:solidFill>
              </a:rPr>
              <a:t>//3. Analiza wg regionów</a:t>
            </a:r>
          </a:p>
        </p:txBody>
      </p:sp>
      <p:graphicFrame>
        <p:nvGraphicFramePr>
          <p:cNvPr id="4" name="Wykres 3">
            <a:extLst>
              <a:ext uri="{FF2B5EF4-FFF2-40B4-BE49-F238E27FC236}">
                <a16:creationId xmlns:a16="http://schemas.microsoft.com/office/drawing/2014/main" id="{A6032515-624D-D71A-F099-974838E1FA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6151901"/>
              </p:ext>
            </p:extLst>
          </p:nvPr>
        </p:nvGraphicFramePr>
        <p:xfrm>
          <a:off x="99588" y="1835771"/>
          <a:ext cx="8666887" cy="3852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Wykres 4">
            <a:extLst>
              <a:ext uri="{FF2B5EF4-FFF2-40B4-BE49-F238E27FC236}">
                <a16:creationId xmlns:a16="http://schemas.microsoft.com/office/drawing/2014/main" id="{A6956E69-87AC-EB51-0705-66F91182D9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8847318"/>
              </p:ext>
            </p:extLst>
          </p:nvPr>
        </p:nvGraphicFramePr>
        <p:xfrm>
          <a:off x="99588" y="5228367"/>
          <a:ext cx="8666887" cy="1424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13889E1B-41E1-1B01-9B51-AA0C2151B8C5}"/>
              </a:ext>
            </a:extLst>
          </p:cNvPr>
          <p:cNvSpPr txBox="1"/>
          <p:nvPr/>
        </p:nvSpPr>
        <p:spPr>
          <a:xfrm>
            <a:off x="0" y="6527161"/>
            <a:ext cx="10395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i="1" dirty="0">
                <a:solidFill>
                  <a:schemeClr val="bg1">
                    <a:lumMod val="50000"/>
                  </a:schemeClr>
                </a:solidFill>
              </a:rPr>
              <a:t>* Dla miast dla których dostępne były dane o zarobkach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3AC23B5-E1DF-ADB6-6CE9-B85E54153136}"/>
              </a:ext>
            </a:extLst>
          </p:cNvPr>
          <p:cNvSpPr txBox="1"/>
          <p:nvPr/>
        </p:nvSpPr>
        <p:spPr>
          <a:xfrm>
            <a:off x="8996938" y="1844172"/>
            <a:ext cx="2983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/>
              <a:t>Komentarz</a:t>
            </a:r>
            <a:endParaRPr lang="pl-PL" sz="1600" b="1" dirty="0"/>
          </a:p>
        </p:txBody>
      </p: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F8EE2CD2-3DCB-E69B-FAEB-16AFED804268}"/>
              </a:ext>
            </a:extLst>
          </p:cNvPr>
          <p:cNvCxnSpPr/>
          <p:nvPr/>
        </p:nvCxnSpPr>
        <p:spPr>
          <a:xfrm>
            <a:off x="9071573" y="2182726"/>
            <a:ext cx="23810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9BD5180-B828-F6D5-EA3C-3A6247190DD6}"/>
              </a:ext>
            </a:extLst>
          </p:cNvPr>
          <p:cNvSpPr txBox="1"/>
          <p:nvPr/>
        </p:nvSpPr>
        <p:spPr>
          <a:xfrm>
            <a:off x="9071573" y="2336210"/>
            <a:ext cx="2779413" cy="329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/>
              <a:t>Mieszkańcy stolic zamożniejsi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/>
              <a:t>Stolice przeważnie powiększają przeciętne wynagrodzenie całego regionu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/>
              <a:t>Populacja miast kluczowa dla wysokości zarobków (korelacja 92%), ale z wyjątkami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2698662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8604482D-B406-12FF-E89D-EA9CC408E6DF}"/>
              </a:ext>
            </a:extLst>
          </p:cNvPr>
          <p:cNvSpPr txBox="1"/>
          <p:nvPr/>
        </p:nvSpPr>
        <p:spPr>
          <a:xfrm>
            <a:off x="1095469" y="1587137"/>
            <a:ext cx="228147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9900" b="1" dirty="0">
                <a:solidFill>
                  <a:srgbClr val="C00000"/>
                </a:solidFill>
              </a:rPr>
              <a:t>3.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E8F17C38-AEDF-6091-C0EC-0C5ED10FE704}"/>
              </a:ext>
            </a:extLst>
          </p:cNvPr>
          <p:cNvSpPr txBox="1"/>
          <p:nvPr/>
        </p:nvSpPr>
        <p:spPr>
          <a:xfrm>
            <a:off x="3666653" y="1887219"/>
            <a:ext cx="72337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0" dirty="0"/>
              <a:t>Analiza wg wieku i stanowiska</a:t>
            </a:r>
          </a:p>
        </p:txBody>
      </p:sp>
    </p:spTree>
    <p:extLst>
      <p:ext uri="{BB962C8B-B14F-4D97-AF65-F5344CB8AC3E}">
        <p14:creationId xmlns:p14="http://schemas.microsoft.com/office/powerpoint/2010/main" val="310434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9917AA-6C40-A37D-3841-1719C023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Stawki w podziale na wiek</a:t>
            </a:r>
            <a:br>
              <a:rPr lang="pl-PL" dirty="0"/>
            </a:br>
            <a:r>
              <a:rPr lang="pl-PL" sz="2000" b="0" dirty="0">
                <a:solidFill>
                  <a:schemeClr val="bg1">
                    <a:lumMod val="50000"/>
                  </a:schemeClr>
                </a:solidFill>
              </a:rPr>
              <a:t>//3. Analiza wg wieku i stanowiska</a:t>
            </a:r>
          </a:p>
        </p:txBody>
      </p:sp>
      <p:pic>
        <p:nvPicPr>
          <p:cNvPr id="5" name="slide2" descr="Dashboard 1">
            <a:extLst>
              <a:ext uri="{FF2B5EF4-FFF2-40B4-BE49-F238E27FC236}">
                <a16:creationId xmlns:a16="http://schemas.microsoft.com/office/drawing/2014/main" id="{3CE888D0-D9CE-4924-B1DF-71C4A5649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6" y="1741651"/>
            <a:ext cx="10758115" cy="447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23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EB91187D-0EDD-08E6-3C09-8A8CE792B207}"/>
              </a:ext>
            </a:extLst>
          </p:cNvPr>
          <p:cNvGrpSpPr/>
          <p:nvPr/>
        </p:nvGrpSpPr>
        <p:grpSpPr>
          <a:xfrm>
            <a:off x="-9940" y="37081"/>
            <a:ext cx="12508730" cy="6146735"/>
            <a:chOff x="0" y="-18578"/>
            <a:chExt cx="12508730" cy="6146735"/>
          </a:xfrm>
        </p:grpSpPr>
        <p:grpSp>
          <p:nvGrpSpPr>
            <p:cNvPr id="3" name="Grupa 2">
              <a:extLst>
                <a:ext uri="{FF2B5EF4-FFF2-40B4-BE49-F238E27FC236}">
                  <a16:creationId xmlns:a16="http://schemas.microsoft.com/office/drawing/2014/main" id="{F449369B-4AAF-D856-C1A2-1DDE07E34F84}"/>
                </a:ext>
              </a:extLst>
            </p:cNvPr>
            <p:cNvGrpSpPr/>
            <p:nvPr/>
          </p:nvGrpSpPr>
          <p:grpSpPr>
            <a:xfrm>
              <a:off x="95982" y="440380"/>
              <a:ext cx="6662626" cy="2889628"/>
              <a:chOff x="239107" y="-31622"/>
              <a:chExt cx="10976362" cy="3568363"/>
            </a:xfrm>
          </p:grpSpPr>
          <p:grpSp>
            <p:nvGrpSpPr>
              <p:cNvPr id="12" name="Grupa 11">
                <a:extLst>
                  <a:ext uri="{FF2B5EF4-FFF2-40B4-BE49-F238E27FC236}">
                    <a16:creationId xmlns:a16="http://schemas.microsoft.com/office/drawing/2014/main" id="{54D23A9C-6AFD-0B7A-AEB8-6DADB34202F9}"/>
                  </a:ext>
                </a:extLst>
              </p:cNvPr>
              <p:cNvGrpSpPr/>
              <p:nvPr/>
            </p:nvGrpSpPr>
            <p:grpSpPr>
              <a:xfrm>
                <a:off x="3118237" y="-31622"/>
                <a:ext cx="8097232" cy="3040380"/>
                <a:chOff x="3086432" y="39939"/>
                <a:chExt cx="8097232" cy="3040380"/>
              </a:xfrm>
            </p:grpSpPr>
            <p:graphicFrame>
              <p:nvGraphicFramePr>
                <p:cNvPr id="15" name="Wykres 14">
                  <a:extLst>
                    <a:ext uri="{FF2B5EF4-FFF2-40B4-BE49-F238E27FC236}">
                      <a16:creationId xmlns:a16="http://schemas.microsoft.com/office/drawing/2014/main" id="{EB21329B-E6A3-AFC7-6392-264EDA07E09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807490321"/>
                    </p:ext>
                  </p:extLst>
                </p:nvPr>
              </p:nvGraphicFramePr>
              <p:xfrm>
                <a:off x="3086432" y="331967"/>
                <a:ext cx="4572000" cy="27432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  <p:graphicFrame>
              <p:nvGraphicFramePr>
                <p:cNvPr id="16" name="Wykres 15">
                  <a:extLst>
                    <a:ext uri="{FF2B5EF4-FFF2-40B4-BE49-F238E27FC236}">
                      <a16:creationId xmlns:a16="http://schemas.microsoft.com/office/drawing/2014/main" id="{A48361D7-492C-E2CD-0B04-2F3E971568EB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68501479"/>
                    </p:ext>
                  </p:extLst>
                </p:nvPr>
              </p:nvGraphicFramePr>
              <p:xfrm>
                <a:off x="6611663" y="39939"/>
                <a:ext cx="4572001" cy="304038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p:grpSp>
          <p:pic>
            <p:nvPicPr>
              <p:cNvPr id="13" name="Obraz 12">
                <a:extLst>
                  <a:ext uri="{FF2B5EF4-FFF2-40B4-BE49-F238E27FC236}">
                    <a16:creationId xmlns:a16="http://schemas.microsoft.com/office/drawing/2014/main" id="{63F5C7C0-9F36-3289-C245-6BE2757450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107" y="239533"/>
                <a:ext cx="3140198" cy="32972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4" name="Łącznik prosty ze strzałką 13">
                <a:extLst>
                  <a:ext uri="{FF2B5EF4-FFF2-40B4-BE49-F238E27FC236}">
                    <a16:creationId xmlns:a16="http://schemas.microsoft.com/office/drawing/2014/main" id="{182E5CE7-D907-8A4A-D5EF-E793174DBFCD}"/>
                  </a:ext>
                </a:extLst>
              </p:cNvPr>
              <p:cNvCxnSpPr/>
              <p:nvPr/>
            </p:nvCxnSpPr>
            <p:spPr>
              <a:xfrm flipH="1">
                <a:off x="2361537" y="1144988"/>
                <a:ext cx="1916265" cy="170157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upa 3">
              <a:extLst>
                <a:ext uri="{FF2B5EF4-FFF2-40B4-BE49-F238E27FC236}">
                  <a16:creationId xmlns:a16="http://schemas.microsoft.com/office/drawing/2014/main" id="{199FD2B1-B948-85DD-AB55-BF58E7A17914}"/>
                </a:ext>
              </a:extLst>
            </p:cNvPr>
            <p:cNvGrpSpPr/>
            <p:nvPr/>
          </p:nvGrpSpPr>
          <p:grpSpPr>
            <a:xfrm>
              <a:off x="0" y="4321902"/>
              <a:ext cx="5429416" cy="1750245"/>
              <a:chOff x="1130410" y="1064150"/>
              <a:chExt cx="7532097" cy="3505200"/>
            </a:xfrm>
          </p:grpSpPr>
          <p:graphicFrame>
            <p:nvGraphicFramePr>
              <p:cNvPr id="10" name="Wykres 9">
                <a:extLst>
                  <a:ext uri="{FF2B5EF4-FFF2-40B4-BE49-F238E27FC236}">
                    <a16:creationId xmlns:a16="http://schemas.microsoft.com/office/drawing/2014/main" id="{81E8EEF0-545E-52E3-A0C1-A6541FBAC54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09754386"/>
                  </p:ext>
                </p:extLst>
              </p:nvPr>
            </p:nvGraphicFramePr>
            <p:xfrm>
              <a:off x="1130410" y="1064150"/>
              <a:ext cx="4572000" cy="35052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graphicFrame>
            <p:nvGraphicFramePr>
              <p:cNvPr id="11" name="Wykres 10">
                <a:extLst>
                  <a:ext uri="{FF2B5EF4-FFF2-40B4-BE49-F238E27FC236}">
                    <a16:creationId xmlns:a16="http://schemas.microsoft.com/office/drawing/2014/main" id="{6D192F64-CB97-FD3B-F3CF-64A0C4C0646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56383353"/>
                  </p:ext>
                </p:extLst>
              </p:nvPr>
            </p:nvGraphicFramePr>
            <p:xfrm>
              <a:off x="4090507" y="1087302"/>
              <a:ext cx="4572000" cy="337947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</p:grpSp>
        <p:grpSp>
          <p:nvGrpSpPr>
            <p:cNvPr id="5" name="Grupa 4">
              <a:extLst>
                <a:ext uri="{FF2B5EF4-FFF2-40B4-BE49-F238E27FC236}">
                  <a16:creationId xmlns:a16="http://schemas.microsoft.com/office/drawing/2014/main" id="{725C7EDB-23BF-847A-39FB-6F7DAA4BF01F}"/>
                </a:ext>
              </a:extLst>
            </p:cNvPr>
            <p:cNvGrpSpPr/>
            <p:nvPr/>
          </p:nvGrpSpPr>
          <p:grpSpPr>
            <a:xfrm>
              <a:off x="6074796" y="3611257"/>
              <a:ext cx="6433934" cy="2516900"/>
              <a:chOff x="2132274" y="1757322"/>
              <a:chExt cx="8087411" cy="3363886"/>
            </a:xfrm>
          </p:grpSpPr>
          <p:graphicFrame>
            <p:nvGraphicFramePr>
              <p:cNvPr id="8" name="Wykres 7">
                <a:extLst>
                  <a:ext uri="{FF2B5EF4-FFF2-40B4-BE49-F238E27FC236}">
                    <a16:creationId xmlns:a16="http://schemas.microsoft.com/office/drawing/2014/main" id="{AA9C4696-C8C5-D1DE-B158-053649BFEDD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46596865"/>
                  </p:ext>
                </p:extLst>
              </p:nvPr>
            </p:nvGraphicFramePr>
            <p:xfrm>
              <a:off x="2132274" y="1757322"/>
              <a:ext cx="4572000" cy="329565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7"/>
              </a:graphicData>
            </a:graphic>
          </p:graphicFrame>
          <p:graphicFrame>
            <p:nvGraphicFramePr>
              <p:cNvPr id="9" name="Wykres 8">
                <a:extLst>
                  <a:ext uri="{FF2B5EF4-FFF2-40B4-BE49-F238E27FC236}">
                    <a16:creationId xmlns:a16="http://schemas.microsoft.com/office/drawing/2014/main" id="{89617FBF-CF72-6941-E7DF-BE88F32F17B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5662653"/>
                  </p:ext>
                </p:extLst>
              </p:nvPr>
            </p:nvGraphicFramePr>
            <p:xfrm>
              <a:off x="5647683" y="1806508"/>
              <a:ext cx="4572002" cy="33147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8"/>
              </a:graphicData>
            </a:graphic>
          </p:graphicFrame>
        </p:grpSp>
        <p:sp>
          <p:nvSpPr>
            <p:cNvPr id="6" name="Elipsa 24">
              <a:extLst>
                <a:ext uri="{FF2B5EF4-FFF2-40B4-BE49-F238E27FC236}">
                  <a16:creationId xmlns:a16="http://schemas.microsoft.com/office/drawing/2014/main" id="{8F6B3867-C42E-0E93-0D17-B1F7AC0B069A}"/>
                </a:ext>
              </a:extLst>
            </p:cNvPr>
            <p:cNvSpPr/>
            <p:nvPr/>
          </p:nvSpPr>
          <p:spPr>
            <a:xfrm>
              <a:off x="8400082" y="2132373"/>
              <a:ext cx="2623930" cy="1216548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Średnia krajowa:</a:t>
              </a:r>
            </a:p>
            <a:p>
              <a:pPr algn="ctr"/>
              <a:r>
                <a:rPr lang="pl-PL" dirty="0"/>
                <a:t>13,71</a:t>
              </a:r>
            </a:p>
          </p:txBody>
        </p:sp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40839414-E9A7-965A-C8DF-E9E9CC24E328}"/>
                </a:ext>
              </a:extLst>
            </p:cNvPr>
            <p:cNvSpPr txBox="1"/>
            <p:nvPr/>
          </p:nvSpPr>
          <p:spPr>
            <a:xfrm>
              <a:off x="1843607" y="-18578"/>
              <a:ext cx="83529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800" b="1" dirty="0"/>
                <a:t>Średnie zarobki względem wieku z podziałem na gminy</a:t>
              </a:r>
            </a:p>
          </p:txBody>
        </p:sp>
      </p:grp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DF33D20D-AD9E-DCA7-7965-BD4D7F3C4EC0}"/>
              </a:ext>
            </a:extLst>
          </p:cNvPr>
          <p:cNvSpPr txBox="1"/>
          <p:nvPr/>
        </p:nvSpPr>
        <p:spPr>
          <a:xfrm>
            <a:off x="2305879" y="592507"/>
            <a:ext cx="771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solidFill>
                  <a:schemeClr val="accent6"/>
                </a:solidFill>
              </a:rPr>
              <a:t>+342,13 %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A03CCC68-26B7-44DD-C2F4-88DCAC07D305}"/>
              </a:ext>
            </a:extLst>
          </p:cNvPr>
          <p:cNvSpPr txBox="1"/>
          <p:nvPr/>
        </p:nvSpPr>
        <p:spPr>
          <a:xfrm>
            <a:off x="5858787" y="1055008"/>
            <a:ext cx="771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solidFill>
                  <a:srgbClr val="FF0000"/>
                </a:solidFill>
              </a:rPr>
              <a:t>- 42,36 %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4D434052-D205-74F5-A5E7-379B6B4C58B2}"/>
              </a:ext>
            </a:extLst>
          </p:cNvPr>
          <p:cNvSpPr txBox="1"/>
          <p:nvPr/>
        </p:nvSpPr>
        <p:spPr>
          <a:xfrm>
            <a:off x="663390" y="4084455"/>
            <a:ext cx="771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solidFill>
                  <a:schemeClr val="accent6"/>
                </a:solidFill>
              </a:rPr>
              <a:t>+177,97 %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0F73AFD1-EA94-3FDC-7A10-0B1745118D59}"/>
              </a:ext>
            </a:extLst>
          </p:cNvPr>
          <p:cNvSpPr txBox="1"/>
          <p:nvPr/>
        </p:nvSpPr>
        <p:spPr>
          <a:xfrm>
            <a:off x="6736081" y="3456302"/>
            <a:ext cx="771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solidFill>
                  <a:schemeClr val="accent6"/>
                </a:solidFill>
              </a:rPr>
              <a:t>+315,13%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0F58A822-5098-B4E3-5606-CA27D5ECF4BE}"/>
              </a:ext>
            </a:extLst>
          </p:cNvPr>
          <p:cNvSpPr txBox="1"/>
          <p:nvPr/>
        </p:nvSpPr>
        <p:spPr>
          <a:xfrm>
            <a:off x="4317560" y="4324050"/>
            <a:ext cx="771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solidFill>
                  <a:srgbClr val="FF0000"/>
                </a:solidFill>
              </a:rPr>
              <a:t>- 29,23 %</a:t>
            </a: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7112C153-8A1E-81F4-697B-0D687D24F84A}"/>
              </a:ext>
            </a:extLst>
          </p:cNvPr>
          <p:cNvSpPr txBox="1"/>
          <p:nvPr/>
        </p:nvSpPr>
        <p:spPr>
          <a:xfrm>
            <a:off x="11212666" y="4064307"/>
            <a:ext cx="771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solidFill>
                  <a:srgbClr val="FF0000"/>
                </a:solidFill>
              </a:rPr>
              <a:t>- 23,39 %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8009E08E-ECDD-D369-5342-2EAFABA8EBAE}"/>
              </a:ext>
            </a:extLst>
          </p:cNvPr>
          <p:cNvSpPr/>
          <p:nvPr/>
        </p:nvSpPr>
        <p:spPr>
          <a:xfrm>
            <a:off x="3739760" y="2946087"/>
            <a:ext cx="2623930" cy="585612"/>
          </a:xfrm>
          <a:prstGeom prst="rect">
            <a:avLst/>
          </a:prstGeom>
          <a:solidFill>
            <a:srgbClr val="F4813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1600" b="1" dirty="0">
                <a:solidFill>
                  <a:sysClr val="windowText" lastClr="000000"/>
                </a:solidFill>
              </a:rPr>
              <a:t>Przedział wiekowy: 18-25</a:t>
            </a:r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E6E991D6-94FC-025B-84E8-94189C60E552}"/>
              </a:ext>
            </a:extLst>
          </p:cNvPr>
          <p:cNvSpPr/>
          <p:nvPr/>
        </p:nvSpPr>
        <p:spPr>
          <a:xfrm>
            <a:off x="2305879" y="6193372"/>
            <a:ext cx="2623930" cy="555561"/>
          </a:xfrm>
          <a:prstGeom prst="rect">
            <a:avLst/>
          </a:prstGeom>
          <a:solidFill>
            <a:srgbClr val="8DA7D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1600" b="1" dirty="0">
                <a:solidFill>
                  <a:sysClr val="windowText" lastClr="000000"/>
                </a:solidFill>
              </a:rPr>
              <a:t>Przedział wiekowy: 26-50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4CBD8EE1-DE58-7218-361A-5BC8845A6B03}"/>
              </a:ext>
            </a:extLst>
          </p:cNvPr>
          <p:cNvSpPr/>
          <p:nvPr/>
        </p:nvSpPr>
        <p:spPr>
          <a:xfrm>
            <a:off x="9360011" y="6265493"/>
            <a:ext cx="2623930" cy="555561"/>
          </a:xfrm>
          <a:prstGeom prst="rect">
            <a:avLst/>
          </a:prstGeom>
          <a:solidFill>
            <a:srgbClr val="01B85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1600" b="1" dirty="0">
                <a:solidFill>
                  <a:sysClr val="windowText" lastClr="000000"/>
                </a:solidFill>
              </a:rPr>
              <a:t>Przedział wiekowy: &gt;50</a:t>
            </a:r>
          </a:p>
        </p:txBody>
      </p:sp>
    </p:spTree>
    <p:extLst>
      <p:ext uri="{BB962C8B-B14F-4D97-AF65-F5344CB8AC3E}">
        <p14:creationId xmlns:p14="http://schemas.microsoft.com/office/powerpoint/2010/main" val="1782017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9917AA-6C40-A37D-3841-1719C023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Stawki w podziale na stanowiska</a:t>
            </a:r>
            <a:br>
              <a:rPr lang="pl-PL" dirty="0"/>
            </a:br>
            <a:r>
              <a:rPr lang="pl-PL" sz="2000" b="0" dirty="0">
                <a:solidFill>
                  <a:schemeClr val="bg1">
                    <a:lumMod val="50000"/>
                  </a:schemeClr>
                </a:solidFill>
              </a:rPr>
              <a:t>//3. Analiza wg wieku i stanowiska</a:t>
            </a:r>
          </a:p>
        </p:txBody>
      </p:sp>
      <p:pic>
        <p:nvPicPr>
          <p:cNvPr id="4" name="slide2" descr="Dashboard 1">
            <a:extLst>
              <a:ext uri="{FF2B5EF4-FFF2-40B4-BE49-F238E27FC236}">
                <a16:creationId xmlns:a16="http://schemas.microsoft.com/office/drawing/2014/main" id="{ED91CE6A-02F6-4E61-A775-E3D5C24CC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284" y="1708257"/>
            <a:ext cx="6169881" cy="456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35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Wykres 1">
            <a:extLst>
              <a:ext uri="{FF2B5EF4-FFF2-40B4-BE49-F238E27FC236}">
                <a16:creationId xmlns:a16="http://schemas.microsoft.com/office/drawing/2014/main" id="{01CDF467-EED2-F965-737A-C763798C86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038751"/>
              </p:ext>
            </p:extLst>
          </p:nvPr>
        </p:nvGraphicFramePr>
        <p:xfrm>
          <a:off x="350521" y="0"/>
          <a:ext cx="4388456" cy="3458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Wykres 2">
            <a:extLst>
              <a:ext uri="{FF2B5EF4-FFF2-40B4-BE49-F238E27FC236}">
                <a16:creationId xmlns:a16="http://schemas.microsoft.com/office/drawing/2014/main" id="{41F5A77D-1B54-F6D3-3EAE-427CEC3B23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8610184"/>
              </p:ext>
            </p:extLst>
          </p:nvPr>
        </p:nvGraphicFramePr>
        <p:xfrm>
          <a:off x="417939" y="3538329"/>
          <a:ext cx="4392600" cy="2725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Wykres 3">
            <a:extLst>
              <a:ext uri="{FF2B5EF4-FFF2-40B4-BE49-F238E27FC236}">
                <a16:creationId xmlns:a16="http://schemas.microsoft.com/office/drawing/2014/main" id="{A4D3041B-1FB4-4505-7343-E7DCBEC628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7757419"/>
              </p:ext>
            </p:extLst>
          </p:nvPr>
        </p:nvGraphicFramePr>
        <p:xfrm>
          <a:off x="6885830" y="3403159"/>
          <a:ext cx="5139193" cy="2788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Wykres 4">
            <a:extLst>
              <a:ext uri="{FF2B5EF4-FFF2-40B4-BE49-F238E27FC236}">
                <a16:creationId xmlns:a16="http://schemas.microsoft.com/office/drawing/2014/main" id="{BE92680C-5829-3778-6F9B-8775F4E7EB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5928865"/>
              </p:ext>
            </p:extLst>
          </p:nvPr>
        </p:nvGraphicFramePr>
        <p:xfrm>
          <a:off x="7195931" y="-71561"/>
          <a:ext cx="4564049" cy="3278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E7A7F39-0DEC-52A8-33F9-E2C63477F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371735"/>
              </p:ext>
            </p:extLst>
          </p:nvPr>
        </p:nvGraphicFramePr>
        <p:xfrm>
          <a:off x="3767063" y="3394498"/>
          <a:ext cx="3848099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7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6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Odchylenie standardowe dla poszczególnych stanowisk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 err="1">
                          <a:effectLst/>
                        </a:rPr>
                        <a:t>executive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middle_manager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 err="1">
                          <a:effectLst/>
                        </a:rPr>
                        <a:t>employee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 err="1">
                          <a:effectLst/>
                        </a:rPr>
                        <a:t>worker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u="none" strike="noStrike" dirty="0">
                          <a:effectLst/>
                        </a:rPr>
                        <a:t>2,661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1,028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0,703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1,023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759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8604482D-B406-12FF-E89D-EA9CC408E6DF}"/>
              </a:ext>
            </a:extLst>
          </p:cNvPr>
          <p:cNvSpPr txBox="1"/>
          <p:nvPr/>
        </p:nvSpPr>
        <p:spPr>
          <a:xfrm>
            <a:off x="1095469" y="1587137"/>
            <a:ext cx="228147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9900" b="1" dirty="0">
                <a:solidFill>
                  <a:srgbClr val="C00000"/>
                </a:solidFill>
              </a:rPr>
              <a:t>3.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E8F17C38-AEDF-6091-C0EC-0C5ED10FE704}"/>
              </a:ext>
            </a:extLst>
          </p:cNvPr>
          <p:cNvSpPr txBox="1"/>
          <p:nvPr/>
        </p:nvSpPr>
        <p:spPr>
          <a:xfrm>
            <a:off x="3666653" y="2502772"/>
            <a:ext cx="72337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0" dirty="0"/>
              <a:t>Analiza wg płci</a:t>
            </a:r>
          </a:p>
        </p:txBody>
      </p:sp>
    </p:spTree>
    <p:extLst>
      <p:ext uri="{BB962C8B-B14F-4D97-AF65-F5344CB8AC3E}">
        <p14:creationId xmlns:p14="http://schemas.microsoft.com/office/powerpoint/2010/main" val="1626105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9917AA-6C40-A37D-3841-1719C023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Analiza zarobków z </a:t>
            </a:r>
            <a:r>
              <a:rPr lang="pl-PL" dirty="0" err="1"/>
              <a:t>z</a:t>
            </a:r>
            <a:r>
              <a:rPr lang="pl-PL" dirty="0"/>
              <a:t> uwzględnieniem płci dla kraju</a:t>
            </a:r>
            <a:br>
              <a:rPr lang="pl-PL" dirty="0"/>
            </a:br>
            <a:r>
              <a:rPr lang="pl-PL" sz="2000" b="0" dirty="0">
                <a:solidFill>
                  <a:schemeClr val="bg1">
                    <a:lumMod val="50000"/>
                  </a:schemeClr>
                </a:solidFill>
              </a:rPr>
              <a:t>//3. Analiza wg płci</a:t>
            </a:r>
          </a:p>
        </p:txBody>
      </p:sp>
      <p:pic>
        <p:nvPicPr>
          <p:cNvPr id="5" name="slide3" descr="Dashboard 1">
            <a:extLst>
              <a:ext uri="{FF2B5EF4-FFF2-40B4-BE49-F238E27FC236}">
                <a16:creationId xmlns:a16="http://schemas.microsoft.com/office/drawing/2014/main" id="{677C359E-F768-41A3-A69A-3B2A299C7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22" y="1711519"/>
            <a:ext cx="9106892" cy="51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9917AA-6C40-A37D-3841-1719C023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Analiza zarobków z uwzględnieniem płci dla poszczególnych regionów</a:t>
            </a:r>
            <a:br>
              <a:rPr lang="pl-PL" dirty="0"/>
            </a:br>
            <a:r>
              <a:rPr lang="pl-PL" sz="2000" b="0" dirty="0">
                <a:solidFill>
                  <a:schemeClr val="bg1">
                    <a:lumMod val="50000"/>
                  </a:schemeClr>
                </a:solidFill>
              </a:rPr>
              <a:t>//3. Analiza wg płci</a:t>
            </a:r>
          </a:p>
        </p:txBody>
      </p:sp>
      <p:pic>
        <p:nvPicPr>
          <p:cNvPr id="4" name="slide4" descr="Dashboard 2">
            <a:extLst>
              <a:ext uri="{FF2B5EF4-FFF2-40B4-BE49-F238E27FC236}">
                <a16:creationId xmlns:a16="http://schemas.microsoft.com/office/drawing/2014/main" id="{6B17D840-A032-4FBB-AC06-962AC532D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321" y="1725434"/>
            <a:ext cx="9082157" cy="510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3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8604482D-B406-12FF-E89D-EA9CC408E6DF}"/>
              </a:ext>
            </a:extLst>
          </p:cNvPr>
          <p:cNvSpPr txBox="1"/>
          <p:nvPr/>
        </p:nvSpPr>
        <p:spPr>
          <a:xfrm>
            <a:off x="968720" y="526962"/>
            <a:ext cx="814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400" b="1" dirty="0">
                <a:solidFill>
                  <a:srgbClr val="C00000"/>
                </a:solidFill>
              </a:rPr>
              <a:t>1.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E8F17C38-AEDF-6091-C0EC-0C5ED10FE704}"/>
              </a:ext>
            </a:extLst>
          </p:cNvPr>
          <p:cNvSpPr txBox="1"/>
          <p:nvPr/>
        </p:nvSpPr>
        <p:spPr>
          <a:xfrm>
            <a:off x="1783532" y="634684"/>
            <a:ext cx="7233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/>
              <a:t>Informacje ogólne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E6E3480-17D6-27D2-71C1-B58EF8323CF6}"/>
              </a:ext>
            </a:extLst>
          </p:cNvPr>
          <p:cNvSpPr txBox="1"/>
          <p:nvPr/>
        </p:nvSpPr>
        <p:spPr>
          <a:xfrm>
            <a:off x="968720" y="1690859"/>
            <a:ext cx="814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400" b="1" dirty="0">
                <a:solidFill>
                  <a:srgbClr val="C00000"/>
                </a:solidFill>
              </a:rPr>
              <a:t>2.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481BA86-9F36-2027-1A7D-D4BE105D5AD0}"/>
              </a:ext>
            </a:extLst>
          </p:cNvPr>
          <p:cNvSpPr txBox="1"/>
          <p:nvPr/>
        </p:nvSpPr>
        <p:spPr>
          <a:xfrm>
            <a:off x="1783532" y="1798581"/>
            <a:ext cx="7233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/>
              <a:t>Analiza wg regionów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9B01D92-7C54-27DA-1488-E9843BD24E58}"/>
              </a:ext>
            </a:extLst>
          </p:cNvPr>
          <p:cNvSpPr txBox="1"/>
          <p:nvPr/>
        </p:nvSpPr>
        <p:spPr>
          <a:xfrm>
            <a:off x="968720" y="2835305"/>
            <a:ext cx="814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400" b="1" dirty="0">
                <a:solidFill>
                  <a:srgbClr val="C00000"/>
                </a:solidFill>
              </a:rPr>
              <a:t>3.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AC5C980-D5A2-2370-ACAF-F79FB043F0FA}"/>
              </a:ext>
            </a:extLst>
          </p:cNvPr>
          <p:cNvSpPr txBox="1"/>
          <p:nvPr/>
        </p:nvSpPr>
        <p:spPr>
          <a:xfrm>
            <a:off x="1783532" y="2943027"/>
            <a:ext cx="7233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/>
              <a:t>Analiza wg wieku i stanowiska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647884BE-850B-D59B-8921-E92375D4A06A}"/>
              </a:ext>
            </a:extLst>
          </p:cNvPr>
          <p:cNvSpPr txBox="1"/>
          <p:nvPr/>
        </p:nvSpPr>
        <p:spPr>
          <a:xfrm>
            <a:off x="968720" y="3979751"/>
            <a:ext cx="814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400" b="1" dirty="0">
                <a:solidFill>
                  <a:srgbClr val="C00000"/>
                </a:solidFill>
              </a:rPr>
              <a:t>4.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46254CAE-5201-A2B0-C3F8-8F9E7B7E614A}"/>
              </a:ext>
            </a:extLst>
          </p:cNvPr>
          <p:cNvSpPr txBox="1"/>
          <p:nvPr/>
        </p:nvSpPr>
        <p:spPr>
          <a:xfrm>
            <a:off x="1783532" y="4087473"/>
            <a:ext cx="7233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/>
              <a:t>Analiza wg płci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2BEF0AAF-085F-9D6A-C8B4-1C94A709875D}"/>
              </a:ext>
            </a:extLst>
          </p:cNvPr>
          <p:cNvSpPr txBox="1"/>
          <p:nvPr/>
        </p:nvSpPr>
        <p:spPr>
          <a:xfrm>
            <a:off x="968720" y="5010803"/>
            <a:ext cx="814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400" b="1" dirty="0">
                <a:solidFill>
                  <a:srgbClr val="C00000"/>
                </a:solidFill>
              </a:rPr>
              <a:t>5.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33FCD84E-F33E-38A4-8E72-1EA2559DB803}"/>
              </a:ext>
            </a:extLst>
          </p:cNvPr>
          <p:cNvSpPr txBox="1"/>
          <p:nvPr/>
        </p:nvSpPr>
        <p:spPr>
          <a:xfrm>
            <a:off x="1783532" y="5118525"/>
            <a:ext cx="7233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/>
              <a:t>Dodatkowe informacje</a:t>
            </a:r>
          </a:p>
        </p:txBody>
      </p:sp>
    </p:spTree>
    <p:extLst>
      <p:ext uri="{BB962C8B-B14F-4D97-AF65-F5344CB8AC3E}">
        <p14:creationId xmlns:p14="http://schemas.microsoft.com/office/powerpoint/2010/main" val="2594294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9917AA-6C40-A37D-3841-1719C023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Analiza zarobków z uwzględnieniem płci dla poszczególnych regionów</a:t>
            </a:r>
            <a:br>
              <a:rPr lang="pl-PL" dirty="0"/>
            </a:br>
            <a:r>
              <a:rPr lang="pl-PL" sz="2000" b="0" dirty="0">
                <a:solidFill>
                  <a:schemeClr val="bg1">
                    <a:lumMod val="50000"/>
                  </a:schemeClr>
                </a:solidFill>
              </a:rPr>
              <a:t>//3. Analiza wg płci</a:t>
            </a:r>
          </a:p>
        </p:txBody>
      </p:sp>
      <p:pic>
        <p:nvPicPr>
          <p:cNvPr id="5" name="slide5" descr="Dashboard 3">
            <a:extLst>
              <a:ext uri="{FF2B5EF4-FFF2-40B4-BE49-F238E27FC236}">
                <a16:creationId xmlns:a16="http://schemas.microsoft.com/office/drawing/2014/main" id="{1F79C01F-FD02-4E9E-BC04-A3263828A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411" y="1735372"/>
            <a:ext cx="9106893" cy="512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67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9917AA-6C40-A37D-3841-1719C023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Analiza zarobków z uwzględnieniem płci dla poszczególnych regionów</a:t>
            </a:r>
            <a:br>
              <a:rPr lang="pl-PL" dirty="0"/>
            </a:br>
            <a:r>
              <a:rPr lang="pl-PL" sz="2000" b="0" dirty="0">
                <a:solidFill>
                  <a:schemeClr val="bg1">
                    <a:lumMod val="50000"/>
                  </a:schemeClr>
                </a:solidFill>
              </a:rPr>
              <a:t>//3. Analiza wg płci</a:t>
            </a:r>
          </a:p>
        </p:txBody>
      </p:sp>
      <p:pic>
        <p:nvPicPr>
          <p:cNvPr id="4" name="slide6" descr="Dashboard 4">
            <a:extLst>
              <a:ext uri="{FF2B5EF4-FFF2-40B4-BE49-F238E27FC236}">
                <a16:creationId xmlns:a16="http://schemas.microsoft.com/office/drawing/2014/main" id="{0268A614-5123-460C-B49C-8741B757E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471" y="1725433"/>
            <a:ext cx="9124564" cy="513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4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9917AA-6C40-A37D-3841-1719C023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Analiza zarobków z uwzględnieniem płci i stanowiska dla kraju</a:t>
            </a:r>
            <a:br>
              <a:rPr lang="pl-PL" dirty="0"/>
            </a:br>
            <a:r>
              <a:rPr lang="pl-PL" sz="2000" b="0" dirty="0">
                <a:solidFill>
                  <a:schemeClr val="bg1">
                    <a:lumMod val="50000"/>
                  </a:schemeClr>
                </a:solidFill>
              </a:rPr>
              <a:t>//3. Analiza wg płci</a:t>
            </a:r>
          </a:p>
        </p:txBody>
      </p:sp>
      <p:pic>
        <p:nvPicPr>
          <p:cNvPr id="5" name="slide2" descr="Dashboard 1">
            <a:extLst>
              <a:ext uri="{FF2B5EF4-FFF2-40B4-BE49-F238E27FC236}">
                <a16:creationId xmlns:a16="http://schemas.microsoft.com/office/drawing/2014/main" id="{74B8865C-728D-499C-BEE7-C6DE6CB43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7" y="1741336"/>
            <a:ext cx="5774633" cy="4619707"/>
          </a:xfrm>
          <a:prstGeom prst="rect">
            <a:avLst/>
          </a:prstGeom>
        </p:spPr>
      </p:pic>
      <p:pic>
        <p:nvPicPr>
          <p:cNvPr id="8" name="slide2" descr="Dashboard 3">
            <a:extLst>
              <a:ext uri="{FF2B5EF4-FFF2-40B4-BE49-F238E27FC236}">
                <a16:creationId xmlns:a16="http://schemas.microsoft.com/office/drawing/2014/main" id="{4E654156-D106-4243-99F8-7806D3ABB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984" y="1793019"/>
            <a:ext cx="6090698" cy="45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04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9917AA-6C40-A37D-3841-1719C023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Analiza zarobków z uwzględnieniem płci i wieku dla kraju</a:t>
            </a:r>
            <a:br>
              <a:rPr lang="pl-PL" dirty="0"/>
            </a:br>
            <a:r>
              <a:rPr lang="pl-PL" sz="2000" b="0" dirty="0">
                <a:solidFill>
                  <a:schemeClr val="bg1">
                    <a:lumMod val="50000"/>
                  </a:schemeClr>
                </a:solidFill>
              </a:rPr>
              <a:t>//3. Analiza wg płci</a:t>
            </a:r>
          </a:p>
        </p:txBody>
      </p:sp>
      <p:pic>
        <p:nvPicPr>
          <p:cNvPr id="4" name="slide4" descr="Dashboard 3">
            <a:extLst>
              <a:ext uri="{FF2B5EF4-FFF2-40B4-BE49-F238E27FC236}">
                <a16:creationId xmlns:a16="http://schemas.microsoft.com/office/drawing/2014/main" id="{20F85E4A-65F2-4804-BC41-A5053342C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4" y="1822834"/>
            <a:ext cx="5690151" cy="4552121"/>
          </a:xfrm>
          <a:prstGeom prst="rect">
            <a:avLst/>
          </a:prstGeom>
        </p:spPr>
      </p:pic>
      <p:pic>
        <p:nvPicPr>
          <p:cNvPr id="5" name="slide2" descr="Dashboard 2">
            <a:extLst>
              <a:ext uri="{FF2B5EF4-FFF2-40B4-BE49-F238E27FC236}">
                <a16:creationId xmlns:a16="http://schemas.microsoft.com/office/drawing/2014/main" id="{6518BDBE-5784-473E-9CEB-CF7355259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769" y="1822835"/>
            <a:ext cx="6069495" cy="455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74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8604482D-B406-12FF-E89D-EA9CC408E6DF}"/>
              </a:ext>
            </a:extLst>
          </p:cNvPr>
          <p:cNvSpPr txBox="1"/>
          <p:nvPr/>
        </p:nvSpPr>
        <p:spPr>
          <a:xfrm>
            <a:off x="1095469" y="1587137"/>
            <a:ext cx="228147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9900" b="1" dirty="0">
                <a:solidFill>
                  <a:srgbClr val="C00000"/>
                </a:solidFill>
              </a:rPr>
              <a:t>3.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E8F17C38-AEDF-6091-C0EC-0C5ED10FE704}"/>
              </a:ext>
            </a:extLst>
          </p:cNvPr>
          <p:cNvSpPr txBox="1"/>
          <p:nvPr/>
        </p:nvSpPr>
        <p:spPr>
          <a:xfrm>
            <a:off x="3666653" y="2151727"/>
            <a:ext cx="72337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0" dirty="0"/>
              <a:t>Dodatkowe informacje</a:t>
            </a:r>
          </a:p>
        </p:txBody>
      </p:sp>
    </p:spTree>
    <p:extLst>
      <p:ext uri="{BB962C8B-B14F-4D97-AF65-F5344CB8AC3E}">
        <p14:creationId xmlns:p14="http://schemas.microsoft.com/office/powerpoint/2010/main" val="515588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9917AA-6C40-A37D-3841-1719C023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Rekomendacje dla biznesu</a:t>
            </a:r>
            <a:br>
              <a:rPr lang="pl-PL" sz="4400" dirty="0"/>
            </a:br>
            <a:r>
              <a:rPr lang="pl-PL" sz="2200" b="0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pl-PL" sz="2400" b="0" dirty="0">
                <a:solidFill>
                  <a:schemeClr val="bg1">
                    <a:lumMod val="50000"/>
                  </a:schemeClr>
                </a:solidFill>
              </a:rPr>
              <a:t> 5. Dodatkowe informacje</a:t>
            </a:r>
            <a:endParaRPr lang="pl-PL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1665DAC4-47B3-8089-4AAF-89653E7E238F}"/>
              </a:ext>
            </a:extLst>
          </p:cNvPr>
          <p:cNvSpPr txBox="1"/>
          <p:nvPr/>
        </p:nvSpPr>
        <p:spPr>
          <a:xfrm>
            <a:off x="838198" y="2543914"/>
            <a:ext cx="10515599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Produkcję najbardziej ekonomicznie będzie lokować w obszarach rozwijających się, gdzie występuje niska mediana płac przy populacji o niskiej średniej wieku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Punkty sprzedażowe rekomenduje się otwierać w regionach z wysokimi zarobkami oraz istotnymi populacjami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Punkty sprzedażowe z dobrami luksusowymi rekomenduje się otwierać w regionach z wysokimi zarobkami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5C4C21EE-7EA3-AA04-1063-A1BD704B5A12}"/>
              </a:ext>
            </a:extLst>
          </p:cNvPr>
          <p:cNvSpPr txBox="1"/>
          <p:nvPr/>
        </p:nvSpPr>
        <p:spPr>
          <a:xfrm>
            <a:off x="838200" y="1959139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solidFill>
                  <a:srgbClr val="C00000"/>
                </a:solidFill>
              </a:rPr>
              <a:t>Rekomendacje</a:t>
            </a:r>
          </a:p>
        </p:txBody>
      </p:sp>
    </p:spTree>
    <p:extLst>
      <p:ext uri="{BB962C8B-B14F-4D97-AF65-F5344CB8AC3E}">
        <p14:creationId xmlns:p14="http://schemas.microsoft.com/office/powerpoint/2010/main" val="466768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9917AA-6C40-A37D-3841-1719C023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Źródła danych i wykorzystane technologie</a:t>
            </a:r>
            <a:br>
              <a:rPr lang="pl-PL" dirty="0"/>
            </a:br>
            <a:r>
              <a:rPr lang="pl-PL" sz="2000" b="0" dirty="0">
                <a:solidFill>
                  <a:schemeClr val="bg1">
                    <a:lumMod val="50000"/>
                  </a:schemeClr>
                </a:solidFill>
              </a:rPr>
              <a:t>//5. Dodatkowe informacje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91F59D1B-F7AC-5040-C2E2-8481D59D00F3}"/>
              </a:ext>
            </a:extLst>
          </p:cNvPr>
          <p:cNvSpPr txBox="1"/>
          <p:nvPr/>
        </p:nvSpPr>
        <p:spPr>
          <a:xfrm>
            <a:off x="760379" y="2062006"/>
            <a:ext cx="1036697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b="1" dirty="0"/>
              <a:t>Dane: </a:t>
            </a:r>
            <a:r>
              <a:rPr lang="pl-PL" dirty="0">
                <a:hlinkClick r:id="rId2"/>
              </a:rPr>
              <a:t>https://www.kaggle.com/datasets/etiennelq/french-employment-by-town?select=population.csv</a:t>
            </a:r>
            <a:endParaRPr lang="pl-PL" dirty="0"/>
          </a:p>
          <a:p>
            <a:pPr>
              <a:lnSpc>
                <a:spcPct val="150000"/>
              </a:lnSpc>
            </a:pPr>
            <a:r>
              <a:rPr lang="pl-PL" b="1" dirty="0"/>
              <a:t>Technologie</a:t>
            </a:r>
            <a:r>
              <a:rPr lang="pl-PL" dirty="0"/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SQL – </a:t>
            </a:r>
            <a:r>
              <a:rPr lang="pl-PL" dirty="0" err="1"/>
              <a:t>Postgres</a:t>
            </a:r>
            <a:r>
              <a:rPr lang="pl-PL" dirty="0"/>
              <a:t>, </a:t>
            </a:r>
            <a:r>
              <a:rPr lang="pl-PL" dirty="0" err="1"/>
              <a:t>DBeaver</a:t>
            </a:r>
            <a:r>
              <a:rPr lang="pl-PL" dirty="0"/>
              <a:t> – w zakresie analizy danych</a:t>
            </a:r>
          </a:p>
          <a:p>
            <a:pPr lvl="2">
              <a:lnSpc>
                <a:spcPct val="150000"/>
              </a:lnSpc>
            </a:pPr>
            <a:r>
              <a:rPr lang="pl-PL" b="1" dirty="0"/>
              <a:t>Skrypt</a:t>
            </a:r>
            <a:r>
              <a:rPr lang="pl-PL" dirty="0"/>
              <a:t>: </a:t>
            </a:r>
            <a:r>
              <a:rPr lang="pl-PL" dirty="0">
                <a:hlinkClick r:id="rId3"/>
              </a:rPr>
              <a:t>https://github.com/infoshareacademy/jdszr8-riva</a:t>
            </a:r>
            <a:r>
              <a:rPr lang="pl-PL" dirty="0"/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Excel – warstwa wizualna: wykresy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Tableau – warstwa wizualna: wykresy</a:t>
            </a:r>
          </a:p>
        </p:txBody>
      </p:sp>
    </p:spTree>
    <p:extLst>
      <p:ext uri="{BB962C8B-B14F-4D97-AF65-F5344CB8AC3E}">
        <p14:creationId xmlns:p14="http://schemas.microsoft.com/office/powerpoint/2010/main" val="371598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8604482D-B406-12FF-E89D-EA9CC408E6DF}"/>
              </a:ext>
            </a:extLst>
          </p:cNvPr>
          <p:cNvSpPr txBox="1"/>
          <p:nvPr/>
        </p:nvSpPr>
        <p:spPr>
          <a:xfrm>
            <a:off x="1095469" y="1587137"/>
            <a:ext cx="228147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9900" b="1" dirty="0">
                <a:solidFill>
                  <a:srgbClr val="C00000"/>
                </a:solidFill>
              </a:rPr>
              <a:t>1.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E8F17C38-AEDF-6091-C0EC-0C5ED10FE704}"/>
              </a:ext>
            </a:extLst>
          </p:cNvPr>
          <p:cNvSpPr txBox="1"/>
          <p:nvPr/>
        </p:nvSpPr>
        <p:spPr>
          <a:xfrm>
            <a:off x="3666653" y="1887219"/>
            <a:ext cx="72337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0" dirty="0"/>
              <a:t>Informacje ogólne</a:t>
            </a:r>
          </a:p>
        </p:txBody>
      </p:sp>
    </p:spTree>
    <p:extLst>
      <p:ext uri="{BB962C8B-B14F-4D97-AF65-F5344CB8AC3E}">
        <p14:creationId xmlns:p14="http://schemas.microsoft.com/office/powerpoint/2010/main" val="237221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9917AA-6C40-A37D-3841-1719C023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 dirty="0"/>
              <a:t>Projekt Francja – analiza zarobków</a:t>
            </a:r>
            <a:br>
              <a:rPr lang="pl-PL" sz="4400" dirty="0"/>
            </a:br>
            <a:r>
              <a:rPr lang="pl-PL" sz="2200" b="0" dirty="0">
                <a:solidFill>
                  <a:schemeClr val="bg1">
                    <a:lumMod val="50000"/>
                  </a:schemeClr>
                </a:solidFill>
              </a:rPr>
              <a:t>//1. Informacje ogólne</a:t>
            </a:r>
            <a:endParaRPr lang="pl-PL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E9F3FB2-E399-3BA5-6751-F86DBB51441D}"/>
              </a:ext>
            </a:extLst>
          </p:cNvPr>
          <p:cNvSpPr txBox="1"/>
          <p:nvPr/>
        </p:nvSpPr>
        <p:spPr>
          <a:xfrm>
            <a:off x="834427" y="2579524"/>
            <a:ext cx="681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/>
              <a:t>Projekt miał na celu przeprowadzić analizę płac we Francji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1665DAC4-47B3-8089-4AAF-89653E7E238F}"/>
              </a:ext>
            </a:extLst>
          </p:cNvPr>
          <p:cNvSpPr txBox="1"/>
          <p:nvPr/>
        </p:nvSpPr>
        <p:spPr>
          <a:xfrm>
            <a:off x="834426" y="3837692"/>
            <a:ext cx="10515599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Analizy opierają się na średnich wynagrodzeniach netto na godzinę w danej gminie z uwzględnieniem podziałów, m.in. ze względu na płeć, wiek czy stanowisko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Uśrednienie płac na poziomie gminy (&gt;5000 gmin)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Dane pochodzą z około 2015 roku – sprzed nowego podziału administracyjnego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Dane nie zawierają informacji na temat bezrobocia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F460A398-DA20-3FDC-1862-A23753D7318D}"/>
              </a:ext>
            </a:extLst>
          </p:cNvPr>
          <p:cNvSpPr txBox="1"/>
          <p:nvPr/>
        </p:nvSpPr>
        <p:spPr>
          <a:xfrm>
            <a:off x="834428" y="1990579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solidFill>
                  <a:srgbClr val="C00000"/>
                </a:solidFill>
              </a:rPr>
              <a:t>Temat projektu </a:t>
            </a: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5C4C21EE-7EA3-AA04-1063-A1BD704B5A12}"/>
              </a:ext>
            </a:extLst>
          </p:cNvPr>
          <p:cNvSpPr txBox="1"/>
          <p:nvPr/>
        </p:nvSpPr>
        <p:spPr>
          <a:xfrm>
            <a:off x="834428" y="3252917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solidFill>
                  <a:srgbClr val="C00000"/>
                </a:solidFill>
              </a:rPr>
              <a:t>Dane</a:t>
            </a:r>
          </a:p>
        </p:txBody>
      </p:sp>
    </p:spTree>
    <p:extLst>
      <p:ext uri="{BB962C8B-B14F-4D97-AF65-F5344CB8AC3E}">
        <p14:creationId xmlns:p14="http://schemas.microsoft.com/office/powerpoint/2010/main" val="373063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9917AA-6C40-A37D-3841-1719C023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 dirty="0"/>
              <a:t>Przedsiębiorstwa we Francji</a:t>
            </a:r>
            <a:br>
              <a:rPr lang="pl-PL" sz="4400" dirty="0"/>
            </a:br>
            <a:r>
              <a:rPr lang="pl-PL" sz="2200" b="0" dirty="0">
                <a:solidFill>
                  <a:schemeClr val="bg1">
                    <a:lumMod val="50000"/>
                  </a:schemeClr>
                </a:solidFill>
              </a:rPr>
              <a:t>//1. Informacje ogólne</a:t>
            </a:r>
            <a:endParaRPr lang="pl-PL" b="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" name="Wykres 3">
            <a:extLst>
              <a:ext uri="{FF2B5EF4-FFF2-40B4-BE49-F238E27FC236}">
                <a16:creationId xmlns:a16="http://schemas.microsoft.com/office/drawing/2014/main" id="{C8D7068C-62D7-73DF-DB52-0A32B8C897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660540"/>
              </p:ext>
            </p:extLst>
          </p:nvPr>
        </p:nvGraphicFramePr>
        <p:xfrm>
          <a:off x="615559" y="2251362"/>
          <a:ext cx="4793055" cy="3570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Prostokąt 4">
            <a:extLst>
              <a:ext uri="{FF2B5EF4-FFF2-40B4-BE49-F238E27FC236}">
                <a16:creationId xmlns:a16="http://schemas.microsoft.com/office/drawing/2014/main" id="{7A6C149D-A731-BE8F-C52B-0449BF091291}"/>
              </a:ext>
            </a:extLst>
          </p:cNvPr>
          <p:cNvSpPr/>
          <p:nvPr/>
        </p:nvSpPr>
        <p:spPr>
          <a:xfrm>
            <a:off x="6201624" y="2435338"/>
            <a:ext cx="1778175" cy="7334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2400" b="1" baseline="0" dirty="0">
                <a:solidFill>
                  <a:srgbClr val="C00000"/>
                </a:solidFill>
              </a:rPr>
              <a:t>4,5 mln</a:t>
            </a:r>
            <a:r>
              <a:rPr lang="pl-PL" sz="1800" baseline="0" dirty="0">
                <a:solidFill>
                  <a:srgbClr val="C00000"/>
                </a:solidFill>
              </a:rPr>
              <a:t> </a:t>
            </a:r>
            <a:endParaRPr lang="pl-PL" sz="1800" dirty="0">
              <a:solidFill>
                <a:srgbClr val="C00000"/>
              </a:solidFill>
            </a:endParaRPr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21AE32AF-0168-B268-C241-21B76CDD8A42}"/>
              </a:ext>
            </a:extLst>
          </p:cNvPr>
          <p:cNvGrpSpPr/>
          <p:nvPr/>
        </p:nvGrpSpPr>
        <p:grpSpPr>
          <a:xfrm>
            <a:off x="8206135" y="2482674"/>
            <a:ext cx="1095471" cy="509945"/>
            <a:chOff x="7722606" y="2215292"/>
            <a:chExt cx="1095471" cy="509945"/>
          </a:xfrm>
        </p:grpSpPr>
        <p:sp>
          <p:nvSpPr>
            <p:cNvPr id="8" name="Strzałka: w lewo 7">
              <a:extLst>
                <a:ext uri="{FF2B5EF4-FFF2-40B4-BE49-F238E27FC236}">
                  <a16:creationId xmlns:a16="http://schemas.microsoft.com/office/drawing/2014/main" id="{6A30DE9E-95C1-A4C5-C37B-4D4F58CC1435}"/>
                </a:ext>
              </a:extLst>
            </p:cNvPr>
            <p:cNvSpPr/>
            <p:nvPr/>
          </p:nvSpPr>
          <p:spPr>
            <a:xfrm>
              <a:off x="7722606" y="2353901"/>
              <a:ext cx="914397" cy="334978"/>
            </a:xfrm>
            <a:prstGeom prst="lef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Trójkąt równoramienny 8">
              <a:extLst>
                <a:ext uri="{FF2B5EF4-FFF2-40B4-BE49-F238E27FC236}">
                  <a16:creationId xmlns:a16="http://schemas.microsoft.com/office/drawing/2014/main" id="{F2A925A9-503B-51F7-25A6-143BA3F3DAFB}"/>
                </a:ext>
              </a:extLst>
            </p:cNvPr>
            <p:cNvSpPr/>
            <p:nvPr/>
          </p:nvSpPr>
          <p:spPr>
            <a:xfrm>
              <a:off x="8320133" y="2215292"/>
              <a:ext cx="497944" cy="50994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E23447E8-85F7-AFBD-CC8A-87EE27594A70}"/>
              </a:ext>
            </a:extLst>
          </p:cNvPr>
          <p:cNvSpPr txBox="1"/>
          <p:nvPr/>
        </p:nvSpPr>
        <p:spPr>
          <a:xfrm>
            <a:off x="9551406" y="2614254"/>
            <a:ext cx="1874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Liczba firm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7A7C9130-A0FF-D66D-C06B-4559D12D3209}"/>
              </a:ext>
            </a:extLst>
          </p:cNvPr>
          <p:cNvSpPr/>
          <p:nvPr/>
        </p:nvSpPr>
        <p:spPr>
          <a:xfrm>
            <a:off x="6201624" y="3323803"/>
            <a:ext cx="1778175" cy="7334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2400" b="1" baseline="0" dirty="0">
                <a:solidFill>
                  <a:srgbClr val="C00000"/>
                </a:solidFill>
              </a:rPr>
              <a:t>7 131</a:t>
            </a:r>
            <a:endParaRPr lang="pl-PL" sz="1800" dirty="0">
              <a:solidFill>
                <a:srgbClr val="C00000"/>
              </a:solidFill>
            </a:endParaRPr>
          </a:p>
        </p:txBody>
      </p:sp>
      <p:grpSp>
        <p:nvGrpSpPr>
          <p:cNvPr id="14" name="Grupa 13">
            <a:extLst>
              <a:ext uri="{FF2B5EF4-FFF2-40B4-BE49-F238E27FC236}">
                <a16:creationId xmlns:a16="http://schemas.microsoft.com/office/drawing/2014/main" id="{EF5FDBB2-DD60-508D-1B71-9890944B1E83}"/>
              </a:ext>
            </a:extLst>
          </p:cNvPr>
          <p:cNvGrpSpPr/>
          <p:nvPr/>
        </p:nvGrpSpPr>
        <p:grpSpPr>
          <a:xfrm>
            <a:off x="8206135" y="3371139"/>
            <a:ext cx="1095471" cy="509945"/>
            <a:chOff x="7722606" y="2215292"/>
            <a:chExt cx="1095471" cy="509945"/>
          </a:xfrm>
        </p:grpSpPr>
        <p:sp>
          <p:nvSpPr>
            <p:cNvPr id="15" name="Strzałka: w lewo 14">
              <a:extLst>
                <a:ext uri="{FF2B5EF4-FFF2-40B4-BE49-F238E27FC236}">
                  <a16:creationId xmlns:a16="http://schemas.microsoft.com/office/drawing/2014/main" id="{3CE3337D-D0CF-6E66-19A4-16A38439FBEC}"/>
                </a:ext>
              </a:extLst>
            </p:cNvPr>
            <p:cNvSpPr/>
            <p:nvPr/>
          </p:nvSpPr>
          <p:spPr>
            <a:xfrm>
              <a:off x="7722606" y="2353901"/>
              <a:ext cx="914397" cy="334978"/>
            </a:xfrm>
            <a:prstGeom prst="lef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Trójkąt równoramienny 15">
              <a:extLst>
                <a:ext uri="{FF2B5EF4-FFF2-40B4-BE49-F238E27FC236}">
                  <a16:creationId xmlns:a16="http://schemas.microsoft.com/office/drawing/2014/main" id="{92B9084A-0327-5C78-3DDF-AD2E6FF39450}"/>
                </a:ext>
              </a:extLst>
            </p:cNvPr>
            <p:cNvSpPr/>
            <p:nvPr/>
          </p:nvSpPr>
          <p:spPr>
            <a:xfrm>
              <a:off x="8320133" y="2215292"/>
              <a:ext cx="497944" cy="50994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5BF08618-6FF5-0F9A-0C15-ABEEB3EEA3BC}"/>
              </a:ext>
            </a:extLst>
          </p:cNvPr>
          <p:cNvSpPr txBox="1"/>
          <p:nvPr/>
        </p:nvSpPr>
        <p:spPr>
          <a:xfrm>
            <a:off x="9556765" y="3371139"/>
            <a:ext cx="2701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Liczba firm na 100 tys. mieszkańców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11B6AA4E-A657-2193-51FB-4ADC775436F4}"/>
              </a:ext>
            </a:extLst>
          </p:cNvPr>
          <p:cNvSpPr/>
          <p:nvPr/>
        </p:nvSpPr>
        <p:spPr>
          <a:xfrm>
            <a:off x="6201624" y="4250559"/>
            <a:ext cx="1778175" cy="7334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2400" b="1" baseline="0" dirty="0">
                <a:solidFill>
                  <a:srgbClr val="C00000"/>
                </a:solidFill>
              </a:rPr>
              <a:t>0,4 mln</a:t>
            </a:r>
            <a:endParaRPr lang="pl-PL" sz="1800" dirty="0">
              <a:solidFill>
                <a:srgbClr val="C00000"/>
              </a:solidFill>
            </a:endParaRPr>
          </a:p>
        </p:txBody>
      </p:sp>
      <p:grpSp>
        <p:nvGrpSpPr>
          <p:cNvPr id="19" name="Grupa 18">
            <a:extLst>
              <a:ext uri="{FF2B5EF4-FFF2-40B4-BE49-F238E27FC236}">
                <a16:creationId xmlns:a16="http://schemas.microsoft.com/office/drawing/2014/main" id="{4C349FE9-4BE7-1950-AD61-8EFFEA576F1E}"/>
              </a:ext>
            </a:extLst>
          </p:cNvPr>
          <p:cNvGrpSpPr/>
          <p:nvPr/>
        </p:nvGrpSpPr>
        <p:grpSpPr>
          <a:xfrm>
            <a:off x="8206135" y="4297895"/>
            <a:ext cx="1095471" cy="509945"/>
            <a:chOff x="7722606" y="2215292"/>
            <a:chExt cx="1095471" cy="509945"/>
          </a:xfrm>
        </p:grpSpPr>
        <p:sp>
          <p:nvSpPr>
            <p:cNvPr id="20" name="Strzałka: w lewo 19">
              <a:extLst>
                <a:ext uri="{FF2B5EF4-FFF2-40B4-BE49-F238E27FC236}">
                  <a16:creationId xmlns:a16="http://schemas.microsoft.com/office/drawing/2014/main" id="{544926C5-66E6-5568-46D4-5BC4CC27BD11}"/>
                </a:ext>
              </a:extLst>
            </p:cNvPr>
            <p:cNvSpPr/>
            <p:nvPr/>
          </p:nvSpPr>
          <p:spPr>
            <a:xfrm>
              <a:off x="7722606" y="2353901"/>
              <a:ext cx="914397" cy="334978"/>
            </a:xfrm>
            <a:prstGeom prst="lef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Trójkąt równoramienny 20">
              <a:extLst>
                <a:ext uri="{FF2B5EF4-FFF2-40B4-BE49-F238E27FC236}">
                  <a16:creationId xmlns:a16="http://schemas.microsoft.com/office/drawing/2014/main" id="{C59D1C17-FD49-3E72-AFE3-2510FA72CF3E}"/>
                </a:ext>
              </a:extLst>
            </p:cNvPr>
            <p:cNvSpPr/>
            <p:nvPr/>
          </p:nvSpPr>
          <p:spPr>
            <a:xfrm>
              <a:off x="8320133" y="2215292"/>
              <a:ext cx="497944" cy="50994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49447547-2078-3719-8435-4807E14AA4D1}"/>
              </a:ext>
            </a:extLst>
          </p:cNvPr>
          <p:cNvSpPr txBox="1"/>
          <p:nvPr/>
        </p:nvSpPr>
        <p:spPr>
          <a:xfrm>
            <a:off x="9556765" y="4297895"/>
            <a:ext cx="2701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Liczba firm w Paryżu</a:t>
            </a:r>
          </a:p>
          <a:p>
            <a:r>
              <a:rPr lang="pl-PL" dirty="0"/>
              <a:t>(9,4% ogółu)</a:t>
            </a:r>
          </a:p>
        </p:txBody>
      </p:sp>
      <p:pic>
        <p:nvPicPr>
          <p:cNvPr id="24" name="Obraz 23" descr="Obraz zawierający ciemny, obiekt na zewnątrz, noc, nocne niebo&#10;&#10;Opis wygenerowany automatycznie">
            <a:extLst>
              <a:ext uri="{FF2B5EF4-FFF2-40B4-BE49-F238E27FC236}">
                <a16:creationId xmlns:a16="http://schemas.microsoft.com/office/drawing/2014/main" id="{CBBE2492-0A90-6CFA-4F7E-417242294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908" y="1436258"/>
            <a:ext cx="5167012" cy="5162424"/>
          </a:xfrm>
          <a:prstGeom prst="rect">
            <a:avLst/>
          </a:prstGeom>
        </p:spPr>
      </p:pic>
      <p:sp>
        <p:nvSpPr>
          <p:cNvPr id="25" name="pole tekstowe 24">
            <a:extLst>
              <a:ext uri="{FF2B5EF4-FFF2-40B4-BE49-F238E27FC236}">
                <a16:creationId xmlns:a16="http://schemas.microsoft.com/office/drawing/2014/main" id="{F31375C6-E1AC-E757-CB10-9287B08AB648}"/>
              </a:ext>
            </a:extLst>
          </p:cNvPr>
          <p:cNvSpPr txBox="1"/>
          <p:nvPr/>
        </p:nvSpPr>
        <p:spPr>
          <a:xfrm>
            <a:off x="0" y="6527161"/>
            <a:ext cx="10395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i="1" dirty="0">
                <a:solidFill>
                  <a:schemeClr val="bg1">
                    <a:lumMod val="50000"/>
                  </a:schemeClr>
                </a:solidFill>
              </a:rPr>
              <a:t>* Mikro - do 9 pracowników, Małe - od 10 do 49 pracowników, Średnie - od 50 do 199 pracowników, Duże - od 200 pracowników </a:t>
            </a:r>
          </a:p>
        </p:txBody>
      </p:sp>
    </p:spTree>
    <p:extLst>
      <p:ext uri="{BB962C8B-B14F-4D97-AF65-F5344CB8AC3E}">
        <p14:creationId xmlns:p14="http://schemas.microsoft.com/office/powerpoint/2010/main" val="3191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9917AA-6C40-A37D-3841-1719C023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 dirty="0"/>
              <a:t>Wynagrodzenia</a:t>
            </a:r>
            <a:br>
              <a:rPr lang="pl-PL" sz="4400" dirty="0"/>
            </a:br>
            <a:r>
              <a:rPr lang="pl-PL" sz="2200" b="0" dirty="0">
                <a:solidFill>
                  <a:schemeClr val="bg1">
                    <a:lumMod val="50000"/>
                  </a:schemeClr>
                </a:solidFill>
              </a:rPr>
              <a:t>//1. Informacje ogólne</a:t>
            </a:r>
            <a:endParaRPr lang="pl-PL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20FCEFC-3EC0-098B-AC2E-DEDA7821A5FD}"/>
              </a:ext>
            </a:extLst>
          </p:cNvPr>
          <p:cNvSpPr txBox="1"/>
          <p:nvPr/>
        </p:nvSpPr>
        <p:spPr>
          <a:xfrm>
            <a:off x="838199" y="2161749"/>
            <a:ext cx="6817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/>
              <a:t>Dane statystyczne dotyczące wynagrodzeń: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b="1" dirty="0"/>
          </a:p>
        </p:txBody>
      </p:sp>
      <p:sp>
        <p:nvSpPr>
          <p:cNvPr id="5" name="pole tekstowe 4"/>
          <p:cNvSpPr txBox="1"/>
          <p:nvPr/>
        </p:nvSpPr>
        <p:spPr>
          <a:xfrm>
            <a:off x="1153281" y="2808080"/>
            <a:ext cx="225419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/>
              <a:t>Moda = 12,5</a:t>
            </a:r>
          </a:p>
          <a:p>
            <a:pPr>
              <a:lnSpc>
                <a:spcPct val="150000"/>
              </a:lnSpc>
            </a:pPr>
            <a:r>
              <a:rPr lang="pl-PL" dirty="0"/>
              <a:t>Mediana = 13,0</a:t>
            </a:r>
          </a:p>
          <a:p>
            <a:pPr>
              <a:lnSpc>
                <a:spcPct val="150000"/>
              </a:lnSpc>
            </a:pPr>
            <a:r>
              <a:rPr lang="pl-PL" b="1" dirty="0"/>
              <a:t>Średnia = 13,71</a:t>
            </a:r>
          </a:p>
          <a:p>
            <a:pPr>
              <a:lnSpc>
                <a:spcPct val="150000"/>
              </a:lnSpc>
            </a:pPr>
            <a:r>
              <a:rPr lang="pl-PL" dirty="0" err="1"/>
              <a:t>Kwartyl</a:t>
            </a:r>
            <a:r>
              <a:rPr lang="pl-PL" dirty="0"/>
              <a:t> 3 = 14,4</a:t>
            </a:r>
          </a:p>
          <a:p>
            <a:pPr>
              <a:lnSpc>
                <a:spcPct val="150000"/>
              </a:lnSpc>
            </a:pPr>
            <a:r>
              <a:rPr lang="pl-PL" dirty="0" err="1"/>
              <a:t>Kwantyl</a:t>
            </a:r>
            <a:r>
              <a:rPr lang="pl-PL" dirty="0"/>
              <a:t> 90 = 16,5</a:t>
            </a:r>
          </a:p>
        </p:txBody>
      </p:sp>
      <p:sp>
        <p:nvSpPr>
          <p:cNvPr id="7" name="Elipsa 6"/>
          <p:cNvSpPr/>
          <p:nvPr/>
        </p:nvSpPr>
        <p:spPr>
          <a:xfrm>
            <a:off x="8674874" y="2639917"/>
            <a:ext cx="2623930" cy="1216548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/>
              <a:t>Średnia krajowa:</a:t>
            </a:r>
          </a:p>
          <a:p>
            <a:pPr algn="ctr"/>
            <a:r>
              <a:rPr lang="pl-PL" b="1" dirty="0"/>
              <a:t>13,71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825" y="3998568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8487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9917AA-6C40-A37D-3841-1719C023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 dirty="0"/>
              <a:t>Analiza populacji - struktura wieku i płci</a:t>
            </a:r>
            <a:br>
              <a:rPr lang="pl-PL" sz="4400" dirty="0"/>
            </a:br>
            <a:r>
              <a:rPr lang="pl-PL" sz="2200" b="0" dirty="0">
                <a:solidFill>
                  <a:schemeClr val="bg1">
                    <a:lumMod val="50000"/>
                  </a:schemeClr>
                </a:solidFill>
              </a:rPr>
              <a:t>//1. Informacje ogólne</a:t>
            </a:r>
            <a:endParaRPr lang="pl-PL" b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slide2" descr="Dashboard 1">
            <a:extLst>
              <a:ext uri="{FF2B5EF4-FFF2-40B4-BE49-F238E27FC236}">
                <a16:creationId xmlns:a16="http://schemas.microsoft.com/office/drawing/2014/main" id="{7C7F6E2F-C67D-4005-8A81-965476680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82" y="1721951"/>
            <a:ext cx="9024730" cy="507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19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Dashboard 1">
            <a:extLst>
              <a:ext uri="{FF2B5EF4-FFF2-40B4-BE49-F238E27FC236}">
                <a16:creationId xmlns:a16="http://schemas.microsoft.com/office/drawing/2014/main" id="{1B243AEC-7CB6-45A6-9D1A-A0E2709B6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38" y="659959"/>
            <a:ext cx="10905654" cy="613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51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8604482D-B406-12FF-E89D-EA9CC408E6DF}"/>
              </a:ext>
            </a:extLst>
          </p:cNvPr>
          <p:cNvSpPr txBox="1"/>
          <p:nvPr/>
        </p:nvSpPr>
        <p:spPr>
          <a:xfrm>
            <a:off x="1095469" y="1587137"/>
            <a:ext cx="228147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9900" b="1" dirty="0">
                <a:solidFill>
                  <a:srgbClr val="C00000"/>
                </a:solidFill>
              </a:rPr>
              <a:t>2.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E8F17C38-AEDF-6091-C0EC-0C5ED10FE704}"/>
              </a:ext>
            </a:extLst>
          </p:cNvPr>
          <p:cNvSpPr txBox="1"/>
          <p:nvPr/>
        </p:nvSpPr>
        <p:spPr>
          <a:xfrm>
            <a:off x="3666653" y="1887219"/>
            <a:ext cx="72337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0" dirty="0"/>
              <a:t>Analiza wg regionów</a:t>
            </a:r>
          </a:p>
        </p:txBody>
      </p:sp>
    </p:spTree>
    <p:extLst>
      <p:ext uri="{BB962C8B-B14F-4D97-AF65-F5344CB8AC3E}">
        <p14:creationId xmlns:p14="http://schemas.microsoft.com/office/powerpoint/2010/main" val="136585018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734</Words>
  <Application>Microsoft Office PowerPoint</Application>
  <PresentationFormat>Panoramiczny</PresentationFormat>
  <Paragraphs>120</Paragraphs>
  <Slides>26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Motyw pakietu Office</vt:lpstr>
      <vt:lpstr>FRANCJA – analiza zarobków</vt:lpstr>
      <vt:lpstr>Prezentacja programu PowerPoint</vt:lpstr>
      <vt:lpstr>Prezentacja programu PowerPoint</vt:lpstr>
      <vt:lpstr>Projekt Francja – analiza zarobków //1. Informacje ogólne</vt:lpstr>
      <vt:lpstr>Przedsiębiorstwa we Francji //1. Informacje ogólne</vt:lpstr>
      <vt:lpstr>Wynagrodzenia //1. Informacje ogólne</vt:lpstr>
      <vt:lpstr>Analiza populacji - struktura wieku i płci //1. Informacje ogólne</vt:lpstr>
      <vt:lpstr>Prezentacja programu PowerPoint</vt:lpstr>
      <vt:lpstr>Prezentacja programu PowerPoint</vt:lpstr>
      <vt:lpstr>Analiza statystyczna poszczególnych regionów  //3. Analiza wg regionów</vt:lpstr>
      <vt:lpstr>Stawki w podziale na stolice regionów //3. Analiza wg regionów</vt:lpstr>
      <vt:lpstr>Prezentacja programu PowerPoint</vt:lpstr>
      <vt:lpstr>Stawki w podziale na wiek //3. Analiza wg wieku i stanowiska</vt:lpstr>
      <vt:lpstr>Prezentacja programu PowerPoint</vt:lpstr>
      <vt:lpstr>Stawki w podziale na stanowiska //3. Analiza wg wieku i stanowiska</vt:lpstr>
      <vt:lpstr>Prezentacja programu PowerPoint</vt:lpstr>
      <vt:lpstr>Prezentacja programu PowerPoint</vt:lpstr>
      <vt:lpstr>Analiza zarobków z z uwzględnieniem płci dla kraju //3. Analiza wg płci</vt:lpstr>
      <vt:lpstr>Analiza zarobków z uwzględnieniem płci dla poszczególnych regionów //3. Analiza wg płci</vt:lpstr>
      <vt:lpstr>Analiza zarobków z uwzględnieniem płci dla poszczególnych regionów //3. Analiza wg płci</vt:lpstr>
      <vt:lpstr>Analiza zarobków z uwzględnieniem płci dla poszczególnych regionów //3. Analiza wg płci</vt:lpstr>
      <vt:lpstr>Analiza zarobków z uwzględnieniem płci i stanowiska dla kraju //3. Analiza wg płci</vt:lpstr>
      <vt:lpstr>Analiza zarobków z uwzględnieniem płci i wieku dla kraju //3. Analiza wg płci</vt:lpstr>
      <vt:lpstr>Prezentacja programu PowerPoint</vt:lpstr>
      <vt:lpstr>Rekomendacje dla biznesu // 5. Dodatkowe informacje</vt:lpstr>
      <vt:lpstr>Źródła danych i wykorzystane technologie //5. Dodatkowe informacje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FRANCJA</dc:title>
  <dc:creator>Aron Mozejko</dc:creator>
  <cp:lastModifiedBy>Aron Mozejko</cp:lastModifiedBy>
  <cp:revision>33</cp:revision>
  <dcterms:created xsi:type="dcterms:W3CDTF">2022-09-09T18:21:28Z</dcterms:created>
  <dcterms:modified xsi:type="dcterms:W3CDTF">2022-09-25T10:09:31Z</dcterms:modified>
</cp:coreProperties>
</file>